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5" r:id="rId6"/>
    <p:sldMasterId id="2147483738" r:id="rId7"/>
    <p:sldMasterId id="2147483751" r:id="rId8"/>
    <p:sldMasterId id="2147483764" r:id="rId9"/>
    <p:sldMasterId id="2147483777" r:id="rId10"/>
    <p:sldMasterId id="2147483790" r:id="rId11"/>
  </p:sldMasterIdLst>
  <p:sldIdLst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5" r:id="rId19"/>
    <p:sldId id="264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9CFDA-E1CB-4576-8E6E-AE258AB2CF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049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6FD57-6C25-4CD7-9AD4-F9E560C9A24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46726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CD122-35FB-40CF-A331-D3546BD2A39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5879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A7E7B-1343-4705-915B-D980D3DBF19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73145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12EAE-240A-49B7-99E6-8C449C5901B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63655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609EC-F957-4DCC-A81F-B73A0B0AC30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92461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80BFD-DFE1-43C1-8900-A2DD8FE8C58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48028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08575-60BB-414D-93BA-341452B404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23238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6FD57-6C25-4CD7-9AD4-F9E560C9A24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04874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207B6-46C1-46A0-B29C-0EC81BE9EA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03619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561ADB1-36B5-4D5C-A6F2-CCAC4CE9E43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47256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9CFDA-E1CB-4576-8E6E-AE258AB2CF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45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207B6-46C1-46A0-B29C-0EC81BE9EA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29271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F4B13-28FE-4E34-8448-E39B9D5DF96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79945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82F34-7F0D-4D94-8CAC-0D337D7548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53077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CD122-35FB-40CF-A331-D3546BD2A39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76553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A7E7B-1343-4705-915B-D980D3DBF19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23588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12EAE-240A-49B7-99E6-8C449C5901B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22401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609EC-F957-4DCC-A81F-B73A0B0AC30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74326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80BFD-DFE1-43C1-8900-A2DD8FE8C58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9337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08575-60BB-414D-93BA-341452B404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81091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6FD57-6C25-4CD7-9AD4-F9E560C9A24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23407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207B6-46C1-46A0-B29C-0EC81BE9EA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912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561ADB1-36B5-4D5C-A6F2-CCAC4CE9E43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51428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561ADB1-36B5-4D5C-A6F2-CCAC4CE9E43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08715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3483D3-966E-4D5C-B31A-31F46685D7B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03237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D0DD51-A9E4-412A-B5D2-DFCC7312904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42639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C7265A-D21F-49F9-AA54-0B40FE04FBE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56512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A62AE-25CB-41A3-81E7-B97CE7AA039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86733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A226A-8925-4243-BFC4-DEC936A0CD0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79206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0F896-5D74-4B60-989F-99E4E982210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7009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CE731-6036-4704-9637-D02566C5EDE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08812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797A3-6B73-49E8-87B9-3F81E329450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00988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0A8F5-3A0A-44EF-B195-F8101A5F6D1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606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9CFDA-E1CB-4576-8E6E-AE258AB2CF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76734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86BF2-AC49-4C80-BE72-3B3224AD4F8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703421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591D6-5FA3-4297-9F9F-585D7AF4206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3451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7433A2C-46AD-4D47-9FF6-AB8EBFD4EA8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057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F4B13-28FE-4E34-8448-E39B9D5DF96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8124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82F34-7F0D-4D94-8CAC-0D337D7548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607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CD122-35FB-40CF-A331-D3546BD2A39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6710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A7E7B-1343-4705-915B-D980D3DBF19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9630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12EAE-240A-49B7-99E6-8C449C5901B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829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609EC-F957-4DCC-A81F-B73A0B0AC30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627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F4B13-28FE-4E34-8448-E39B9D5DF96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600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80BFD-DFE1-43C1-8900-A2DD8FE8C58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7203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08575-60BB-414D-93BA-341452B404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854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6FD57-6C25-4CD7-9AD4-F9E560C9A24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7549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207B6-46C1-46A0-B29C-0EC81BE9EA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1272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561ADB1-36B5-4D5C-A6F2-CCAC4CE9E43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1021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9CFDA-E1CB-4576-8E6E-AE258AB2CF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6707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F4B13-28FE-4E34-8448-E39B9D5DF96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6936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82F34-7F0D-4D94-8CAC-0D337D7548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248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CD122-35FB-40CF-A331-D3546BD2A39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3086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A7E7B-1343-4705-915B-D980D3DBF19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438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82F34-7F0D-4D94-8CAC-0D337D7548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8388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12EAE-240A-49B7-99E6-8C449C5901B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715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609EC-F957-4DCC-A81F-B73A0B0AC30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4830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80BFD-DFE1-43C1-8900-A2DD8FE8C58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1374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08575-60BB-414D-93BA-341452B404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1136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6FD57-6C25-4CD7-9AD4-F9E560C9A24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968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207B6-46C1-46A0-B29C-0EC81BE9EA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554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561ADB1-36B5-4D5C-A6F2-CCAC4CE9E43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5839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9CFDA-E1CB-4576-8E6E-AE258AB2CF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4149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F4B13-28FE-4E34-8448-E39B9D5DF96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0108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82F34-7F0D-4D94-8CAC-0D337D7548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979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CD122-35FB-40CF-A331-D3546BD2A39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27484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CD122-35FB-40CF-A331-D3546BD2A39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3881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A7E7B-1343-4705-915B-D980D3DBF19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3764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12EAE-240A-49B7-99E6-8C449C5901B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1416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609EC-F957-4DCC-A81F-B73A0B0AC30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1057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80BFD-DFE1-43C1-8900-A2DD8FE8C58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1118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08575-60BB-414D-93BA-341452B404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16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6FD57-6C25-4CD7-9AD4-F9E560C9A24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1731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207B6-46C1-46A0-B29C-0EC81BE9EA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22724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561ADB1-36B5-4D5C-A6F2-CCAC4CE9E43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7938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9CFDA-E1CB-4576-8E6E-AE258AB2CF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673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A7E7B-1343-4705-915B-D980D3DBF19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6737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F4B13-28FE-4E34-8448-E39B9D5DF96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63035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82F34-7F0D-4D94-8CAC-0D337D7548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25609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CD122-35FB-40CF-A331-D3546BD2A39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90713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A7E7B-1343-4705-915B-D980D3DBF19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8514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12EAE-240A-49B7-99E6-8C449C5901B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4313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609EC-F957-4DCC-A81F-B73A0B0AC30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00399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80BFD-DFE1-43C1-8900-A2DD8FE8C58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4116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08575-60BB-414D-93BA-341452B404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49707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6FD57-6C25-4CD7-9AD4-F9E560C9A24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01316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207B6-46C1-46A0-B29C-0EC81BE9EA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56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12EAE-240A-49B7-99E6-8C449C5901B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00848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561ADB1-36B5-4D5C-A6F2-CCAC4CE9E43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30534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9CFDA-E1CB-4576-8E6E-AE258AB2CF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05936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F4B13-28FE-4E34-8448-E39B9D5DF96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153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82F34-7F0D-4D94-8CAC-0D337D7548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80628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CD122-35FB-40CF-A331-D3546BD2A39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98834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A7E7B-1343-4705-915B-D980D3DBF19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56044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12EAE-240A-49B7-99E6-8C449C5901B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89314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609EC-F957-4DCC-A81F-B73A0B0AC30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143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80BFD-DFE1-43C1-8900-A2DD8FE8C58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4466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08575-60BB-414D-93BA-341452B404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678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609EC-F957-4DCC-A81F-B73A0B0AC30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87941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6FD57-6C25-4CD7-9AD4-F9E560C9A24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12390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207B6-46C1-46A0-B29C-0EC81BE9EA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66191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561ADB1-36B5-4D5C-A6F2-CCAC4CE9E43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96741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9CFDA-E1CB-4576-8E6E-AE258AB2CF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53175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F4B13-28FE-4E34-8448-E39B9D5DF96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4295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82F34-7F0D-4D94-8CAC-0D337D7548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14043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CD122-35FB-40CF-A331-D3546BD2A39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07059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A7E7B-1343-4705-915B-D980D3DBF19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92463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12EAE-240A-49B7-99E6-8C449C5901B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42903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609EC-F957-4DCC-A81F-B73A0B0AC30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989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80BFD-DFE1-43C1-8900-A2DD8FE8C58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02084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80BFD-DFE1-43C1-8900-A2DD8FE8C58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67941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08575-60BB-414D-93BA-341452B404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9450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6FD57-6C25-4CD7-9AD4-F9E560C9A24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0950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207B6-46C1-46A0-B29C-0EC81BE9EA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51792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561ADB1-36B5-4D5C-A6F2-CCAC4CE9E43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37423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9CFDA-E1CB-4576-8E6E-AE258AB2CF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33225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F4B13-28FE-4E34-8448-E39B9D5DF96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81665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82F34-7F0D-4D94-8CAC-0D337D7548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80806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CD122-35FB-40CF-A331-D3546BD2A39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99831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A7E7B-1343-4705-915B-D980D3DBF19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032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08575-60BB-414D-93BA-341452B404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96118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12EAE-240A-49B7-99E6-8C449C5901B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56088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609EC-F957-4DCC-A81F-B73A0B0AC30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44041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80BFD-DFE1-43C1-8900-A2DD8FE8C58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57733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08575-60BB-414D-93BA-341452B404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56130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6FD57-6C25-4CD7-9AD4-F9E560C9A24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35330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207B6-46C1-46A0-B29C-0EC81BE9EA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76149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561ADB1-36B5-4D5C-A6F2-CCAC4CE9E43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51758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9CFDA-E1CB-4576-8E6E-AE258AB2CF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74061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F4B13-28FE-4E34-8448-E39B9D5DF96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27659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82F34-7F0D-4D94-8CAC-0D337D7548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223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65301-EB63-451F-9C85-380F6A0B940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65301-EB63-451F-9C85-380F6A0B940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05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14D184-112F-4CE9-97F2-8B345C5991B3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36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65301-EB63-451F-9C85-380F6A0B940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01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65301-EB63-451F-9C85-380F6A0B940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928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65301-EB63-451F-9C85-380F6A0B940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084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65301-EB63-451F-9C85-380F6A0B940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88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65301-EB63-451F-9C85-380F6A0B940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9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65301-EB63-451F-9C85-380F6A0B940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43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65301-EB63-451F-9C85-380F6A0B940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03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65301-EB63-451F-9C85-380F6A0B940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75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3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2.png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" y="-891480"/>
            <a:ext cx="9144000" cy="7056784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altLang="ru-RU" sz="7200" b="1" dirty="0">
              <a:solidFill>
                <a:srgbClr val="990000"/>
              </a:solidFill>
            </a:endParaRPr>
          </a:p>
          <a:p>
            <a:pPr>
              <a:lnSpc>
                <a:spcPct val="80000"/>
              </a:lnSpc>
            </a:pPr>
            <a:endParaRPr lang="ru-RU" altLang="ru-RU" sz="7200" b="1" dirty="0" smtClean="0">
              <a:solidFill>
                <a:srgbClr val="99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altLang="ru-RU" sz="4000" b="1" dirty="0" smtClean="0">
                <a:solidFill>
                  <a:srgbClr val="990000"/>
                </a:solidFill>
              </a:rPr>
              <a:t>Урок</a:t>
            </a:r>
            <a:endParaRPr lang="ru-RU" altLang="ru-RU" sz="4000" b="1" dirty="0">
              <a:solidFill>
                <a:srgbClr val="99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altLang="ru-RU" sz="4000" b="1" dirty="0">
                <a:solidFill>
                  <a:srgbClr val="990000"/>
                </a:solidFill>
              </a:rPr>
              <a:t> русского языка</a:t>
            </a:r>
          </a:p>
          <a:p>
            <a:pPr>
              <a:lnSpc>
                <a:spcPct val="80000"/>
              </a:lnSpc>
            </a:pPr>
            <a:r>
              <a:rPr lang="ru-RU" altLang="ru-RU" sz="4000" b="1" dirty="0">
                <a:solidFill>
                  <a:srgbClr val="990000"/>
                </a:solidFill>
              </a:rPr>
              <a:t>в 3 классе</a:t>
            </a:r>
            <a:r>
              <a:rPr lang="ru-RU" altLang="ru-RU" sz="4000" b="1" dirty="0" smtClean="0">
                <a:solidFill>
                  <a:srgbClr val="99000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altLang="ru-RU" sz="4000" b="1" dirty="0" smtClean="0">
                <a:solidFill>
                  <a:srgbClr val="990000"/>
                </a:solidFill>
              </a:rPr>
              <a:t>«Имена существительные</a:t>
            </a:r>
          </a:p>
          <a:p>
            <a:pPr>
              <a:lnSpc>
                <a:spcPct val="80000"/>
              </a:lnSpc>
            </a:pPr>
            <a:r>
              <a:rPr lang="ru-RU" altLang="ru-RU" sz="4000" b="1" dirty="0">
                <a:solidFill>
                  <a:srgbClr val="990000"/>
                </a:solidFill>
              </a:rPr>
              <a:t>с</a:t>
            </a:r>
            <a:r>
              <a:rPr lang="ru-RU" altLang="ru-RU" sz="4000" b="1" dirty="0" smtClean="0">
                <a:solidFill>
                  <a:srgbClr val="990000"/>
                </a:solidFill>
              </a:rPr>
              <a:t> мягким знаком на конце»</a:t>
            </a:r>
          </a:p>
          <a:p>
            <a:pPr>
              <a:lnSpc>
                <a:spcPct val="80000"/>
              </a:lnSpc>
            </a:pPr>
            <a:endParaRPr lang="ru-RU" altLang="ru-RU" sz="4000" b="1" dirty="0" smtClean="0">
              <a:solidFill>
                <a:srgbClr val="99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altLang="ru-RU" sz="2000" b="1" dirty="0" smtClean="0">
                <a:solidFill>
                  <a:srgbClr val="990000"/>
                </a:solidFill>
              </a:rPr>
              <a:t>УМК «Планета знаний»</a:t>
            </a:r>
          </a:p>
          <a:p>
            <a:pPr>
              <a:lnSpc>
                <a:spcPct val="80000"/>
              </a:lnSpc>
            </a:pPr>
            <a:r>
              <a:rPr lang="ru-RU" altLang="ru-RU" sz="2000" b="1" dirty="0" smtClean="0">
                <a:solidFill>
                  <a:srgbClr val="990000"/>
                </a:solidFill>
              </a:rPr>
              <a:t>Автор : </a:t>
            </a:r>
            <a:r>
              <a:rPr lang="ru-RU" altLang="ru-RU" sz="2000" b="1" dirty="0" err="1" smtClean="0">
                <a:solidFill>
                  <a:srgbClr val="990000"/>
                </a:solidFill>
              </a:rPr>
              <a:t>Сабаева</a:t>
            </a:r>
            <a:r>
              <a:rPr lang="ru-RU" altLang="ru-RU" sz="2000" b="1" dirty="0" smtClean="0">
                <a:solidFill>
                  <a:srgbClr val="990000"/>
                </a:solidFill>
              </a:rPr>
              <a:t> Л. Р.</a:t>
            </a:r>
            <a:endParaRPr lang="ru-RU" altLang="ru-RU" sz="2000" b="1" dirty="0">
              <a:solidFill>
                <a:srgbClr val="990000"/>
              </a:solidFill>
            </a:endParaRPr>
          </a:p>
          <a:p>
            <a:pPr>
              <a:lnSpc>
                <a:spcPct val="80000"/>
              </a:lnSpc>
            </a:pPr>
            <a:endParaRPr lang="ru-RU" altLang="ru-RU" sz="7200" dirty="0">
              <a:solidFill>
                <a:srgbClr val="0033CC"/>
              </a:solidFill>
            </a:endParaRPr>
          </a:p>
          <a:p>
            <a:pPr>
              <a:lnSpc>
                <a:spcPct val="80000"/>
              </a:lnSpc>
            </a:pPr>
            <a:endParaRPr lang="ru-RU" altLang="ru-RU" sz="800" dirty="0">
              <a:solidFill>
                <a:srgbClr val="0033CC"/>
              </a:solidFill>
            </a:endParaRPr>
          </a:p>
          <a:p>
            <a:pPr algn="l">
              <a:lnSpc>
                <a:spcPct val="80000"/>
              </a:lnSpc>
            </a:pPr>
            <a:endParaRPr lang="ru-RU" altLang="ru-RU" sz="800" dirty="0">
              <a:solidFill>
                <a:srgbClr val="0033CC"/>
              </a:solidFill>
            </a:endParaRPr>
          </a:p>
          <a:p>
            <a:pPr algn="l">
              <a:lnSpc>
                <a:spcPct val="80000"/>
              </a:lnSpc>
            </a:pPr>
            <a:r>
              <a:rPr lang="ru-RU" altLang="ru-RU" sz="2800" dirty="0">
                <a:solidFill>
                  <a:srgbClr val="0033CC"/>
                </a:solidFill>
              </a:rPr>
              <a:t>                                                       </a:t>
            </a:r>
            <a:endParaRPr lang="ru-RU" altLang="ru-RU" sz="2800" b="1" dirty="0">
              <a:solidFill>
                <a:srgbClr val="0033CC"/>
              </a:solidFill>
            </a:endParaRPr>
          </a:p>
          <a:p>
            <a:pPr algn="l">
              <a:lnSpc>
                <a:spcPct val="80000"/>
              </a:lnSpc>
            </a:pPr>
            <a:r>
              <a:rPr lang="ru-RU" altLang="ru-RU" sz="2800" b="1" dirty="0">
                <a:solidFill>
                  <a:srgbClr val="0033CC"/>
                </a:solidFill>
              </a:rPr>
              <a:t>                                                   </a:t>
            </a:r>
            <a:r>
              <a:rPr lang="ru-RU" altLang="ru-RU" sz="2800" b="1" dirty="0" smtClean="0">
                <a:solidFill>
                  <a:srgbClr val="0033CC"/>
                </a:solidFill>
              </a:rPr>
              <a:t>    </a:t>
            </a:r>
            <a:endParaRPr lang="ru-RU" altLang="ru-RU" sz="2800" b="1" dirty="0">
              <a:solidFill>
                <a:srgbClr val="0033CC"/>
              </a:solidFill>
            </a:endParaRPr>
          </a:p>
          <a:p>
            <a:pPr algn="l">
              <a:lnSpc>
                <a:spcPct val="80000"/>
              </a:lnSpc>
            </a:pPr>
            <a:r>
              <a:rPr lang="ru-RU" altLang="ru-RU" sz="2800" b="1" dirty="0">
                <a:solidFill>
                  <a:srgbClr val="0033CC"/>
                </a:solidFill>
              </a:rPr>
              <a:t>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92706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50000">
              <a:schemeClr val="bg1"/>
            </a:gs>
            <a:gs pos="100000">
              <a:srgbClr val="FFFF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372225" y="692150"/>
            <a:ext cx="1655763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4800" b="1" i="1">
                <a:solidFill>
                  <a:srgbClr val="CC0000"/>
                </a:solidFill>
                <a:latin typeface="Monotype Corsiva" pitchFamily="66" charset="0"/>
              </a:rPr>
              <a:t>ж.р.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547813" y="692150"/>
            <a:ext cx="113665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4800" b="1" i="1">
                <a:solidFill>
                  <a:srgbClr val="CC0000"/>
                </a:solidFill>
                <a:latin typeface="Monotype Corsiva" pitchFamily="66" charset="0"/>
              </a:rPr>
              <a:t>м.р</a:t>
            </a:r>
            <a:r>
              <a:rPr lang="ru-RU" altLang="ru-RU" sz="4800" b="1" i="1">
                <a:solidFill>
                  <a:srgbClr val="CC0000"/>
                </a:solidFill>
              </a:rPr>
              <a:t>.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2916238" y="44450"/>
            <a:ext cx="28082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6000">
                <a:solidFill>
                  <a:srgbClr val="000000"/>
                </a:solidFill>
                <a:latin typeface="Monotype Corsiva" pitchFamily="66" charset="0"/>
              </a:rPr>
              <a:t> </a:t>
            </a:r>
            <a:r>
              <a:rPr lang="ru-RU" altLang="ru-RU" sz="6000" b="1">
                <a:solidFill>
                  <a:srgbClr val="0066FF"/>
                </a:solidFill>
                <a:latin typeface="Monotype Corsiva" pitchFamily="66" charset="0"/>
              </a:rPr>
              <a:t>страж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3059113" y="909638"/>
            <a:ext cx="22494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6000" b="1" i="1">
                <a:solidFill>
                  <a:srgbClr val="0066FF"/>
                </a:solidFill>
                <a:latin typeface="Monotype Corsiva" pitchFamily="66" charset="0"/>
              </a:rPr>
              <a:t>малыш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3132138" y="2636838"/>
            <a:ext cx="114141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6000" b="1">
                <a:solidFill>
                  <a:srgbClr val="0066FF"/>
                </a:solidFill>
                <a:latin typeface="Monotype Corsiva" pitchFamily="66" charset="0"/>
              </a:rPr>
              <a:t>луч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059113" y="5878513"/>
            <a:ext cx="16605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6000" b="1">
                <a:solidFill>
                  <a:srgbClr val="0066FF"/>
                </a:solidFill>
                <a:latin typeface="Monotype Corsiva" pitchFamily="66" charset="0"/>
              </a:rPr>
              <a:t>плащ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3157538" y="1773238"/>
            <a:ext cx="163036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6000" b="1">
                <a:solidFill>
                  <a:srgbClr val="0066FF"/>
                </a:solidFill>
                <a:latin typeface="Monotype Corsiva" pitchFamily="66" charset="0"/>
              </a:rPr>
              <a:t>рожь</a:t>
            </a: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3132138" y="3500438"/>
            <a:ext cx="19145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6000" b="1">
                <a:solidFill>
                  <a:srgbClr val="0066FF"/>
                </a:solidFill>
                <a:latin typeface="Monotype Corsiva" pitchFamily="66" charset="0"/>
              </a:rPr>
              <a:t>мышь</a:t>
            </a:r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3059113" y="4292600"/>
            <a:ext cx="14160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6000" b="1">
                <a:solidFill>
                  <a:srgbClr val="0066FF"/>
                </a:solidFill>
                <a:latin typeface="Monotype Corsiva" pitchFamily="66" charset="0"/>
              </a:rPr>
              <a:t>речь</a:t>
            </a: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3059113" y="5014913"/>
            <a:ext cx="24098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6000" b="1">
                <a:solidFill>
                  <a:srgbClr val="0066FF"/>
                </a:solidFill>
                <a:latin typeface="Monotype Corsiva" pitchFamily="66" charset="0"/>
              </a:rPr>
              <a:t>помощь</a:t>
            </a:r>
          </a:p>
        </p:txBody>
      </p:sp>
    </p:spTree>
    <p:extLst>
      <p:ext uri="{BB962C8B-B14F-4D97-AF65-F5344CB8AC3E}">
        <p14:creationId xmlns:p14="http://schemas.microsoft.com/office/powerpoint/2010/main" val="63351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6 0.00023 L -0.24011 0.26243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85" y="13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37 -0.0104 L -0.23333 0.24116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85" y="125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6.93642E-7 L 0.29913 -6.93642E-7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0104 L -0.23559 0.09457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88" y="52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38728E-6 L 0.30052 -0.14659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17" y="-7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451 -0.03122 L 0.30139 -0.15723 " pathEditMode="relative" rAng="0" ptsTypes="AA">
                                      <p:cBhvr>
                                        <p:cTn id="68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-6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50867E-6 L 0.29132 -0.15745 " pathEditMode="relative" rAng="0" ptsTypes="AA">
                                      <p:cBhvr>
                                        <p:cTn id="72" dur="1000" fill="hold"/>
                                        <p:tgtEl>
                                          <p:spTgt spid="7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66" y="-7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39 -0.01064 L -0.24028 -0.27283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44" y="-13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175" grpId="0"/>
      <p:bldP spid="7175" grpId="1"/>
      <p:bldP spid="7176" grpId="0" build="allAtOnce"/>
      <p:bldP spid="7177" grpId="0"/>
      <p:bldP spid="7177" grpId="1"/>
      <p:bldP spid="7179" grpId="0" build="allAtOnce"/>
      <p:bldP spid="7180" grpId="0"/>
      <p:bldP spid="7180" grpId="1"/>
      <p:bldP spid="7182" grpId="0"/>
      <p:bldP spid="7182" grpId="1"/>
      <p:bldP spid="7183" grpId="0"/>
      <p:bldP spid="7183" grpId="1"/>
      <p:bldP spid="7184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5" y="1844824"/>
            <a:ext cx="8208913" cy="410445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4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4000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ФИЗКУЛЬТМИНУТКА</a:t>
            </a:r>
            <a:endParaRPr lang="ru-RU" sz="4000" dirty="0" smtClean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80000"/>
              </a:lnSpc>
            </a:pPr>
            <a:r>
              <a:rPr lang="ru-RU" altLang="ru-RU" sz="2800" b="1" dirty="0" smtClean="0">
                <a:solidFill>
                  <a:srgbClr val="0033CC"/>
                </a:solidFill>
              </a:rPr>
              <a:t>           </a:t>
            </a:r>
            <a:endParaRPr lang="ru-RU" altLang="ru-RU" sz="2800" b="1" dirty="0">
              <a:solidFill>
                <a:srgbClr val="0033CC"/>
              </a:solidFill>
            </a:endParaRPr>
          </a:p>
          <a:p>
            <a:pPr algn="l">
              <a:lnSpc>
                <a:spcPct val="80000"/>
              </a:lnSpc>
            </a:pPr>
            <a:r>
              <a:rPr lang="ru-RU" altLang="ru-RU" sz="2800" b="1" dirty="0">
                <a:solidFill>
                  <a:srgbClr val="0033CC"/>
                </a:solidFill>
              </a:rPr>
              <a:t>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94410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50000">
              <a:schemeClr val="bg1"/>
            </a:gs>
            <a:gs pos="100000">
              <a:srgbClr val="FFFF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60363" y="465138"/>
            <a:ext cx="5940425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3200" b="1" i="1">
                <a:solidFill>
                  <a:srgbClr val="663300"/>
                </a:solidFill>
              </a:rPr>
              <a:t>Спишите пословицы, вставьте, где нужно, мягкий знак: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376488" y="3594100"/>
            <a:ext cx="6875462" cy="192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4800" b="1" i="1">
                <a:solidFill>
                  <a:srgbClr val="0000FF"/>
                </a:solidFill>
                <a:latin typeface="Monotype Corsiva" pitchFamily="66" charset="0"/>
              </a:rPr>
              <a:t>Без знаний и утро – ноч(ь).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4800" b="1" i="1">
                <a:solidFill>
                  <a:srgbClr val="0000FF"/>
                </a:solidFill>
                <a:latin typeface="Monotype Corsiva" pitchFamily="66" charset="0"/>
              </a:rPr>
              <a:t>Книга – лучший товарищ(ь).</a:t>
            </a:r>
          </a:p>
        </p:txBody>
      </p:sp>
      <p:pic>
        <p:nvPicPr>
          <p:cNvPr id="18436" name="Picture 4" descr="1234"/>
          <p:cNvPicPr>
            <a:picLocks noChangeAspect="1" noChangeArrowheads="1"/>
          </p:cNvPicPr>
          <p:nvPr/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420938"/>
            <a:ext cx="3505200" cy="40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1234"/>
          <p:cNvPicPr>
            <a:picLocks noChangeAspect="1" noChangeArrowheads="1"/>
          </p:cNvPicPr>
          <p:nvPr/>
        </p:nvPicPr>
        <p:blipFill>
          <a:blip r:embed="rId3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420938"/>
            <a:ext cx="3505200" cy="407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2268538" y="3573463"/>
            <a:ext cx="6875462" cy="192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4800" b="1" i="1">
                <a:solidFill>
                  <a:srgbClr val="0000FF"/>
                </a:solidFill>
                <a:latin typeface="Monotype Corsiva" pitchFamily="66" charset="0"/>
              </a:rPr>
              <a:t>Без знаний и утро – ночь 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4800" b="1" i="1">
                <a:solidFill>
                  <a:srgbClr val="0000FF"/>
                </a:solidFill>
                <a:latin typeface="Monotype Corsiva" pitchFamily="66" charset="0"/>
              </a:rPr>
              <a:t>Книга – лучший товарищ .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7308850" y="3357563"/>
            <a:ext cx="10080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CC0000"/>
                </a:solidFill>
                <a:latin typeface="Monotype Corsiva" pitchFamily="66" charset="0"/>
              </a:rPr>
              <a:t>ж.р</a:t>
            </a:r>
            <a:r>
              <a:rPr lang="ru-RU" altLang="ru-RU" sz="2800" i="1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6948488" y="4494213"/>
            <a:ext cx="7207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CC0000"/>
                </a:solidFill>
                <a:latin typeface="Monotype Corsiva" pitchFamily="66" charset="0"/>
              </a:rPr>
              <a:t>м.р.</a:t>
            </a:r>
          </a:p>
        </p:txBody>
      </p:sp>
    </p:spTree>
    <p:extLst>
      <p:ext uri="{BB962C8B-B14F-4D97-AF65-F5344CB8AC3E}">
        <p14:creationId xmlns:p14="http://schemas.microsoft.com/office/powerpoint/2010/main" val="1362446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  <p:bldP spid="18442" grpId="0"/>
      <p:bldP spid="18443" grpId="0"/>
      <p:bldP spid="184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5" y="1844824"/>
            <a:ext cx="8208913" cy="4104456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4000" dirty="0" smtClean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ru-RU" altLang="ru-RU" sz="4400" b="1" dirty="0" smtClean="0">
                <a:solidFill>
                  <a:srgbClr val="0033CC"/>
                </a:solidFill>
              </a:rPr>
              <a:t>   САМОСТОЯТЕЛЬНАЯ РАБОТА</a:t>
            </a:r>
            <a:endParaRPr lang="ru-RU" altLang="ru-RU" sz="4400" b="1" dirty="0">
              <a:solidFill>
                <a:srgbClr val="0033CC"/>
              </a:solidFill>
            </a:endParaRPr>
          </a:p>
          <a:p>
            <a:pPr algn="l">
              <a:lnSpc>
                <a:spcPct val="80000"/>
              </a:lnSpc>
            </a:pPr>
            <a:r>
              <a:rPr lang="ru-RU" altLang="ru-RU" sz="2800" b="1" dirty="0">
                <a:solidFill>
                  <a:srgbClr val="0033CC"/>
                </a:solidFill>
              </a:rPr>
              <a:t>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25205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5" y="1196752"/>
            <a:ext cx="8208913" cy="4752528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4000" dirty="0" smtClean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ru-RU" sz="4000" b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РАБОТА С УЧЕБНИКОМ</a:t>
            </a:r>
            <a:endParaRPr lang="ru-RU" sz="4000" b="1" dirty="0" smtClean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ru-RU" altLang="ru-RU" sz="5400" b="1" dirty="0" smtClean="0">
                <a:solidFill>
                  <a:srgbClr val="0033CC"/>
                </a:solidFill>
              </a:rPr>
              <a:t>  стр. 84 упр. 1</a:t>
            </a:r>
            <a:endParaRPr lang="ru-RU" altLang="ru-RU" sz="5400" b="1" dirty="0">
              <a:solidFill>
                <a:srgbClr val="0033CC"/>
              </a:solidFill>
            </a:endParaRPr>
          </a:p>
          <a:p>
            <a:pPr algn="l">
              <a:lnSpc>
                <a:spcPct val="80000"/>
              </a:lnSpc>
            </a:pPr>
            <a:r>
              <a:rPr lang="ru-RU" altLang="ru-RU" sz="2800" b="1" dirty="0">
                <a:solidFill>
                  <a:srgbClr val="0033CC"/>
                </a:solidFill>
              </a:rPr>
              <a:t>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63197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5" y="1196752"/>
            <a:ext cx="8208913" cy="475252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altLang="ru-RU" sz="4000" b="1" dirty="0" smtClean="0">
                <a:solidFill>
                  <a:srgbClr val="FF0000"/>
                </a:solidFill>
              </a:rPr>
              <a:t>  </a:t>
            </a:r>
            <a:r>
              <a:rPr lang="ru-RU" sz="40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Итог урока.</a:t>
            </a:r>
            <a:endParaRPr lang="ru-RU" sz="40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- </a:t>
            </a:r>
            <a:r>
              <a:rPr lang="ru-RU" sz="28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Какую тему повторяли сегодня </a:t>
            </a:r>
            <a:r>
              <a:rPr lang="ru-RU" sz="2800" b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на уроке?</a:t>
            </a:r>
            <a:endParaRPr lang="ru-RU" sz="2000" b="1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- Кому было легко на уроке?</a:t>
            </a:r>
            <a:endParaRPr lang="ru-RU" sz="2000" b="1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-</a:t>
            </a:r>
            <a:r>
              <a:rPr lang="ru-RU" sz="28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Вспомните девиз нашего урока, что вы сбережёте в памяти?</a:t>
            </a:r>
            <a:endParaRPr lang="ru-RU" sz="2000" b="1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80000"/>
              </a:lnSpc>
            </a:pPr>
            <a:endParaRPr lang="ru-RU" altLang="ru-RU" sz="28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7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50000">
              <a:schemeClr val="bg1"/>
            </a:gs>
            <a:gs pos="100000">
              <a:srgbClr val="FFFF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35" name="Picture 27" descr="book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213100"/>
            <a:ext cx="3959225" cy="327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87338" y="908050"/>
            <a:ext cx="8893175" cy="411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4800" i="1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Идём по дороге Знаний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4800" i="1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страну с названием «Речь»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4800" i="1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всё, что сегодня узнаем,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4800" i="1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нам в памяти нужно сберечь!</a:t>
            </a:r>
          </a:p>
        </p:txBody>
      </p:sp>
      <p:pic>
        <p:nvPicPr>
          <p:cNvPr id="17413" name="Picture 5" descr="CAIB41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coun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74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5" y="1196752"/>
            <a:ext cx="8208913" cy="475252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altLang="ru-RU" sz="4000" b="1" dirty="0" smtClean="0">
                <a:solidFill>
                  <a:srgbClr val="FF0000"/>
                </a:solidFill>
              </a:rPr>
              <a:t> Домашнее задание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40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>
                <a:solidFill>
                  <a:srgbClr val="0070C0"/>
                </a:solidFill>
                <a:latin typeface="Times New Roman"/>
                <a:ea typeface="Calibri"/>
              </a:rPr>
              <a:t>стр.83 </a:t>
            </a:r>
            <a:r>
              <a:rPr lang="ru-RU" sz="4800" b="1" dirty="0" smtClean="0">
                <a:solidFill>
                  <a:srgbClr val="0070C0"/>
                </a:solidFill>
                <a:latin typeface="Times New Roman"/>
                <a:ea typeface="Calibri"/>
              </a:rPr>
              <a:t>упр. 6</a:t>
            </a:r>
            <a:endParaRPr lang="ru-RU" sz="4800" b="1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80000"/>
              </a:lnSpc>
            </a:pPr>
            <a:endParaRPr lang="ru-RU" altLang="ru-RU" sz="28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58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5" y="1844824"/>
            <a:ext cx="8208913" cy="410445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«Идём по дороге знаний в страну с </a:t>
            </a:r>
          </a:p>
          <a:p>
            <a:pPr>
              <a:lnSpc>
                <a:spcPct val="80000"/>
              </a:lnSpc>
            </a:pPr>
            <a:r>
              <a:rPr lang="ru-RU" sz="4000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названием Речь и всё, что сегодня</a:t>
            </a:r>
          </a:p>
          <a:p>
            <a:pPr>
              <a:lnSpc>
                <a:spcPct val="80000"/>
              </a:lnSpc>
            </a:pPr>
            <a:r>
              <a:rPr lang="ru-RU" sz="4000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 узнаем, нам в памяти надо </a:t>
            </a:r>
          </a:p>
          <a:p>
            <a:pPr>
              <a:lnSpc>
                <a:spcPct val="80000"/>
              </a:lnSpc>
            </a:pPr>
            <a:r>
              <a:rPr lang="ru-RU" sz="4000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сберечь!»</a:t>
            </a:r>
            <a:endParaRPr lang="ru-RU" sz="4000" dirty="0" smtClean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80000"/>
              </a:lnSpc>
            </a:pPr>
            <a:r>
              <a:rPr lang="ru-RU" altLang="ru-RU" sz="2800" b="1" dirty="0" smtClean="0">
                <a:solidFill>
                  <a:srgbClr val="0033CC"/>
                </a:solidFill>
              </a:rPr>
              <a:t>           </a:t>
            </a:r>
            <a:endParaRPr lang="ru-RU" altLang="ru-RU" sz="2800" b="1" dirty="0">
              <a:solidFill>
                <a:srgbClr val="0033CC"/>
              </a:solidFill>
            </a:endParaRPr>
          </a:p>
          <a:p>
            <a:pPr algn="l">
              <a:lnSpc>
                <a:spcPct val="80000"/>
              </a:lnSpc>
            </a:pPr>
            <a:r>
              <a:rPr lang="ru-RU" altLang="ru-RU" sz="2800" b="1" dirty="0">
                <a:solidFill>
                  <a:srgbClr val="0033CC"/>
                </a:solidFill>
              </a:rPr>
              <a:t>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99448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50000">
              <a:schemeClr val="bg1"/>
            </a:gs>
            <a:gs pos="100000">
              <a:srgbClr val="FFFFCC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сканирование0002"/>
          <p:cNvPicPr>
            <a:picLocks noChangeAspect="1" noChangeArrowheads="1"/>
          </p:cNvPicPr>
          <p:nvPr/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8640763" cy="688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Рисунок11 копия"/>
          <p:cNvPicPr>
            <a:picLocks noChangeAspect="1" noChangeArrowheads="1"/>
          </p:cNvPicPr>
          <p:nvPr/>
        </p:nvPicPr>
        <p:blipFill>
          <a:blip r:embed="rId3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997200"/>
            <a:ext cx="3460750" cy="346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0" name="Lock"/>
          <p:cNvSpPr>
            <a:spLocks noEditPoints="1" noChangeArrowheads="1"/>
          </p:cNvSpPr>
          <p:nvPr/>
        </p:nvSpPr>
        <p:spPr bwMode="auto">
          <a:xfrm>
            <a:off x="3924300" y="5445125"/>
            <a:ext cx="358775" cy="504825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9606 h 21600"/>
              <a:gd name="T4" fmla="*/ 10800 w 21600"/>
              <a:gd name="T5" fmla="*/ 21600 h 21600"/>
              <a:gd name="T6" fmla="*/ 0 w 21600"/>
              <a:gd name="T7" fmla="*/ 9606 h 21600"/>
              <a:gd name="T8" fmla="*/ 744 w 21600"/>
              <a:gd name="T9" fmla="*/ 9904 h 21600"/>
              <a:gd name="T10" fmla="*/ 21134 w 21600"/>
              <a:gd name="T11" fmla="*/ 153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rgbClr val="C0C0C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43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FFFFCC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3575" y="244475"/>
            <a:ext cx="3313113" cy="6497638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6000" b="1">
                <a:solidFill>
                  <a:srgbClr val="0033CC"/>
                </a:solidFill>
                <a:latin typeface="Monotype Corsiva" pitchFamily="66" charset="0"/>
              </a:rPr>
              <a:t>тетрадь</a:t>
            </a:r>
          </a:p>
          <a:p>
            <a:pPr>
              <a:buFontTx/>
              <a:buNone/>
            </a:pPr>
            <a:r>
              <a:rPr lang="ru-RU" altLang="ru-RU" sz="6000" b="1">
                <a:solidFill>
                  <a:srgbClr val="0033CC"/>
                </a:solidFill>
                <a:latin typeface="Monotype Corsiva" pitchFamily="66" charset="0"/>
              </a:rPr>
              <a:t>учитель</a:t>
            </a:r>
          </a:p>
          <a:p>
            <a:pPr>
              <a:buFontTx/>
              <a:buNone/>
            </a:pPr>
            <a:r>
              <a:rPr lang="ru-RU" altLang="ru-RU" sz="6000" b="1">
                <a:solidFill>
                  <a:srgbClr val="0033CC"/>
                </a:solidFill>
                <a:latin typeface="Monotype Corsiva" pitchFamily="66" charset="0"/>
              </a:rPr>
              <a:t>чашка</a:t>
            </a:r>
          </a:p>
          <a:p>
            <a:pPr>
              <a:buFontTx/>
              <a:buNone/>
            </a:pPr>
            <a:r>
              <a:rPr lang="ru-RU" altLang="ru-RU" sz="6000" b="1">
                <a:solidFill>
                  <a:srgbClr val="0033CC"/>
                </a:solidFill>
                <a:latin typeface="Monotype Corsiva" pitchFamily="66" charset="0"/>
              </a:rPr>
              <a:t>щетинка</a:t>
            </a:r>
          </a:p>
          <a:p>
            <a:pPr>
              <a:buFontTx/>
              <a:buNone/>
            </a:pPr>
            <a:r>
              <a:rPr lang="ru-RU" altLang="ru-RU" sz="6000" b="1">
                <a:solidFill>
                  <a:srgbClr val="0033CC"/>
                </a:solidFill>
                <a:latin typeface="Monotype Corsiva" pitchFamily="66" charset="0"/>
              </a:rPr>
              <a:t>воробьи</a:t>
            </a:r>
          </a:p>
          <a:p>
            <a:pPr>
              <a:buFontTx/>
              <a:buNone/>
            </a:pPr>
            <a:r>
              <a:rPr lang="ru-RU" altLang="ru-RU" sz="6000" b="1">
                <a:solidFill>
                  <a:srgbClr val="0033CC"/>
                </a:solidFill>
                <a:latin typeface="Monotype Corsiva" pitchFamily="66" charset="0"/>
              </a:rPr>
              <a:t>шапка</a:t>
            </a:r>
          </a:p>
          <a:p>
            <a:pPr>
              <a:buFontTx/>
              <a:buNone/>
            </a:pPr>
            <a:endParaRPr lang="ru-RU" altLang="ru-RU" sz="6000" b="1">
              <a:solidFill>
                <a:srgbClr val="0033CC"/>
              </a:solidFill>
              <a:latin typeface="Monotype Corsiva" pitchFamily="66" charset="0"/>
            </a:endParaRPr>
          </a:p>
        </p:txBody>
      </p:sp>
      <p:pic>
        <p:nvPicPr>
          <p:cNvPr id="4102" name="Picture 6" descr="12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513" y="3284538"/>
            <a:ext cx="2976562" cy="357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1234"/>
          <p:cNvPicPr>
            <a:picLocks noChangeAspect="1" noChangeArrowheads="1"/>
          </p:cNvPicPr>
          <p:nvPr/>
        </p:nvPicPr>
        <p:blipFill>
          <a:blip r:embed="rId3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5975"/>
            <a:ext cx="3009900" cy="350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3203575" y="3573463"/>
            <a:ext cx="7921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6000" b="1" i="1">
                <a:solidFill>
                  <a:srgbClr val="009900"/>
                </a:solidFill>
                <a:latin typeface="Monotype Corsiva" pitchFamily="66" charset="0"/>
              </a:rPr>
              <a:t>щ</a:t>
            </a:r>
          </a:p>
        </p:txBody>
      </p:sp>
    </p:spTree>
    <p:extLst>
      <p:ext uri="{BB962C8B-B14F-4D97-AF65-F5344CB8AC3E}">
        <p14:creationId xmlns:p14="http://schemas.microsoft.com/office/powerpoint/2010/main" val="33740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10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70" name="Group 10"/>
          <p:cNvGrpSpPr>
            <a:grpSpLocks/>
          </p:cNvGrpSpPr>
          <p:nvPr/>
        </p:nvGrpSpPr>
        <p:grpSpPr bwMode="auto">
          <a:xfrm>
            <a:off x="827088" y="622300"/>
            <a:ext cx="7561262" cy="5327650"/>
            <a:chOff x="476" y="210"/>
            <a:chExt cx="4763" cy="3356"/>
          </a:xfrm>
        </p:grpSpPr>
        <p:sp>
          <p:nvSpPr>
            <p:cNvPr id="15364" name="Rectangle 4"/>
            <p:cNvSpPr>
              <a:spLocks noChangeArrowheads="1"/>
            </p:cNvSpPr>
            <p:nvPr/>
          </p:nvSpPr>
          <p:spPr bwMode="auto">
            <a:xfrm>
              <a:off x="476" y="210"/>
              <a:ext cx="4763" cy="33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i="1">
                <a:solidFill>
                  <a:srgbClr val="000000"/>
                </a:solidFill>
              </a:endParaRPr>
            </a:p>
          </p:txBody>
        </p:sp>
        <p:sp>
          <p:nvSpPr>
            <p:cNvPr id="15365" name="Line 5"/>
            <p:cNvSpPr>
              <a:spLocks noChangeShapeType="1"/>
            </p:cNvSpPr>
            <p:nvPr/>
          </p:nvSpPr>
          <p:spPr bwMode="auto">
            <a:xfrm>
              <a:off x="521" y="890"/>
              <a:ext cx="4672" cy="0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i="1">
                <a:solidFill>
                  <a:srgbClr val="000000"/>
                </a:solidFill>
              </a:endParaRPr>
            </a:p>
          </p:txBody>
        </p:sp>
        <p:sp>
          <p:nvSpPr>
            <p:cNvPr id="15367" name="Line 7"/>
            <p:cNvSpPr>
              <a:spLocks noChangeShapeType="1"/>
            </p:cNvSpPr>
            <p:nvPr/>
          </p:nvSpPr>
          <p:spPr bwMode="auto">
            <a:xfrm>
              <a:off x="521" y="1570"/>
              <a:ext cx="4672" cy="0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i="1">
                <a:solidFill>
                  <a:srgbClr val="000000"/>
                </a:solidFill>
              </a:endParaRPr>
            </a:p>
          </p:txBody>
        </p:sp>
        <p:sp>
          <p:nvSpPr>
            <p:cNvPr id="15368" name="Line 8"/>
            <p:cNvSpPr>
              <a:spLocks noChangeShapeType="1"/>
            </p:cNvSpPr>
            <p:nvPr/>
          </p:nvSpPr>
          <p:spPr bwMode="auto">
            <a:xfrm>
              <a:off x="521" y="2251"/>
              <a:ext cx="4672" cy="0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i="1">
                <a:solidFill>
                  <a:srgbClr val="000000"/>
                </a:solidFill>
              </a:endParaRPr>
            </a:p>
          </p:txBody>
        </p:sp>
        <p:sp>
          <p:nvSpPr>
            <p:cNvPr id="15369" name="Line 9"/>
            <p:cNvSpPr>
              <a:spLocks noChangeShapeType="1"/>
            </p:cNvSpPr>
            <p:nvPr/>
          </p:nvSpPr>
          <p:spPr bwMode="auto">
            <a:xfrm>
              <a:off x="521" y="2931"/>
              <a:ext cx="4672" cy="0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i="1">
                <a:solidFill>
                  <a:srgbClr val="000000"/>
                </a:solidFill>
              </a:endParaRPr>
            </a:p>
          </p:txBody>
        </p:sp>
      </p:grp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827088" y="1657350"/>
            <a:ext cx="7489825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i="1" dirty="0">
                <a:solidFill>
                  <a:srgbClr val="000000"/>
                </a:solidFill>
                <a:latin typeface="Monotype Corsiva" pitchFamily="66" charset="0"/>
              </a:rPr>
              <a:t>щ</a:t>
            </a:r>
            <a:endParaRPr lang="ru-RU" altLang="ru-RU" sz="9600" i="1" dirty="0" smtClean="0">
              <a:solidFill>
                <a:srgbClr val="000000"/>
              </a:solidFill>
              <a:latin typeface="Monotype Corsiva" pitchFamily="66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i="1" dirty="0" err="1" smtClean="0">
                <a:solidFill>
                  <a:srgbClr val="000000"/>
                </a:solidFill>
                <a:latin typeface="Monotype Corsiva" pitchFamily="66" charset="0"/>
              </a:rPr>
              <a:t>жь</a:t>
            </a:r>
            <a:r>
              <a:rPr lang="ru-RU" altLang="ru-RU" sz="9600" i="1" dirty="0" smtClean="0">
                <a:solidFill>
                  <a:srgbClr val="000000"/>
                </a:solidFill>
                <a:latin typeface="Monotype Corsiva" pitchFamily="66" charset="0"/>
              </a:rPr>
              <a:t>   </a:t>
            </a:r>
            <a:r>
              <a:rPr lang="ru-RU" altLang="ru-RU" sz="9600" i="1" dirty="0" err="1">
                <a:solidFill>
                  <a:srgbClr val="000000"/>
                </a:solidFill>
                <a:latin typeface="Monotype Corsiva" pitchFamily="66" charset="0"/>
              </a:rPr>
              <a:t>шь</a:t>
            </a:r>
            <a:r>
              <a:rPr lang="ru-RU" altLang="ru-RU" sz="9600" i="1" dirty="0">
                <a:solidFill>
                  <a:srgbClr val="000000"/>
                </a:solidFill>
                <a:latin typeface="Monotype Corsiva" pitchFamily="66" charset="0"/>
              </a:rPr>
              <a:t>   </a:t>
            </a:r>
            <a:r>
              <a:rPr lang="ru-RU" altLang="ru-RU" sz="9600" i="1" dirty="0" err="1">
                <a:solidFill>
                  <a:srgbClr val="000000"/>
                </a:solidFill>
                <a:latin typeface="Monotype Corsiva" pitchFamily="66" charset="0"/>
              </a:rPr>
              <a:t>чь</a:t>
            </a:r>
            <a:r>
              <a:rPr lang="ru-RU" altLang="ru-RU" sz="9600" i="1" dirty="0">
                <a:solidFill>
                  <a:srgbClr val="000000"/>
                </a:solidFill>
                <a:latin typeface="Monotype Corsiva" pitchFamily="66" charset="0"/>
              </a:rPr>
              <a:t>   </a:t>
            </a:r>
            <a:r>
              <a:rPr lang="ru-RU" altLang="ru-RU" sz="9600" i="1" dirty="0" err="1">
                <a:solidFill>
                  <a:srgbClr val="000000"/>
                </a:solidFill>
                <a:latin typeface="Monotype Corsiva" pitchFamily="66" charset="0"/>
              </a:rPr>
              <a:t>щь</a:t>
            </a:r>
            <a:endParaRPr lang="ru-RU" altLang="ru-RU" sz="9600" i="1" dirty="0">
              <a:solidFill>
                <a:srgbClr val="00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91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50000">
              <a:schemeClr val="bg1"/>
            </a:gs>
            <a:gs pos="100000">
              <a:srgbClr val="FFFF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497638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6000" b="1">
                <a:solidFill>
                  <a:srgbClr val="0033CC"/>
                </a:solidFill>
                <a:latin typeface="Monotype Corsiva" pitchFamily="66" charset="0"/>
              </a:rPr>
              <a:t>     </a:t>
            </a:r>
          </a:p>
          <a:p>
            <a:pPr>
              <a:buFontTx/>
              <a:buNone/>
            </a:pPr>
            <a:r>
              <a:rPr lang="ru-RU" altLang="ru-RU" sz="6000" b="1">
                <a:solidFill>
                  <a:srgbClr val="0033CC"/>
                </a:solidFill>
                <a:latin typeface="Monotype Corsiva" pitchFamily="66" charset="0"/>
              </a:rPr>
              <a:t>       Тетрадь, учитель, чашка,</a:t>
            </a:r>
          </a:p>
          <a:p>
            <a:pPr>
              <a:buFontTx/>
              <a:buNone/>
            </a:pPr>
            <a:endParaRPr lang="ru-RU" altLang="ru-RU" sz="6000" b="1">
              <a:solidFill>
                <a:srgbClr val="0033CC"/>
              </a:solidFill>
              <a:latin typeface="Monotype Corsiva" pitchFamily="66" charset="0"/>
            </a:endParaRPr>
          </a:p>
          <a:p>
            <a:pPr>
              <a:buFontTx/>
              <a:buNone/>
            </a:pPr>
            <a:r>
              <a:rPr lang="ru-RU" altLang="ru-RU" sz="6000" b="1">
                <a:solidFill>
                  <a:srgbClr val="0033CC"/>
                </a:solidFill>
                <a:latin typeface="Monotype Corsiva" pitchFamily="66" charset="0"/>
              </a:rPr>
              <a:t>   щетинка, воробьи, шапка .</a:t>
            </a:r>
          </a:p>
          <a:p>
            <a:pPr>
              <a:buFontTx/>
              <a:buNone/>
            </a:pPr>
            <a:r>
              <a:rPr lang="ru-RU" altLang="ru-RU" sz="6000" b="1">
                <a:solidFill>
                  <a:srgbClr val="0033CC"/>
                </a:solidFill>
                <a:latin typeface="Monotype Corsiva" pitchFamily="66" charset="0"/>
              </a:rPr>
              <a:t>     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268538" y="692150"/>
            <a:ext cx="16557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4000" b="1" i="1">
                <a:solidFill>
                  <a:srgbClr val="993300"/>
                </a:solidFill>
                <a:latin typeface="Monotype Corsiva" pitchFamily="66" charset="0"/>
              </a:rPr>
              <a:t>ж.р. 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4054475" y="2924175"/>
            <a:ext cx="949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i="1">
                <a:solidFill>
                  <a:srgbClr val="993300"/>
                </a:solidFill>
                <a:latin typeface="Monotype Corsiva" pitchFamily="66" charset="0"/>
              </a:rPr>
              <a:t>м.р.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404938" y="2878138"/>
            <a:ext cx="1727200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4000" b="1" i="1">
                <a:solidFill>
                  <a:srgbClr val="993300"/>
                </a:solidFill>
                <a:latin typeface="Monotype Corsiva" pitchFamily="66" charset="0"/>
              </a:rPr>
              <a:t>ж.р.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altLang="ru-RU" sz="2800" b="1" i="1">
              <a:solidFill>
                <a:srgbClr val="993300"/>
              </a:solidFill>
              <a:latin typeface="Monotype Corsiva" pitchFamily="66" charset="0"/>
            </a:endParaRP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6443663" y="2871788"/>
            <a:ext cx="9937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4000" b="1" i="1">
                <a:solidFill>
                  <a:srgbClr val="993300"/>
                </a:solidFill>
                <a:latin typeface="Monotype Corsiva" pitchFamily="66" charset="0"/>
              </a:rPr>
              <a:t>ж.р</a:t>
            </a:r>
            <a:r>
              <a:rPr lang="ru-RU" altLang="ru-RU" sz="4000" b="1" i="1">
                <a:solidFill>
                  <a:srgbClr val="993300"/>
                </a:solidFill>
              </a:rPr>
              <a:t>.</a:t>
            </a: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7394575" y="692150"/>
            <a:ext cx="9937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4000" b="1" i="1">
                <a:solidFill>
                  <a:srgbClr val="993300"/>
                </a:solidFill>
                <a:latin typeface="Monotype Corsiva" pitchFamily="66" charset="0"/>
              </a:rPr>
              <a:t>ж.р</a:t>
            </a:r>
            <a:r>
              <a:rPr lang="ru-RU" altLang="ru-RU" sz="4000" b="1" i="1">
                <a:solidFill>
                  <a:srgbClr val="993300"/>
                </a:solidFill>
              </a:rPr>
              <a:t>.</a:t>
            </a:r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4962525" y="692150"/>
            <a:ext cx="9779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4000" b="1" i="1">
                <a:solidFill>
                  <a:srgbClr val="993300"/>
                </a:solidFill>
                <a:latin typeface="Monotype Corsiva" pitchFamily="66" charset="0"/>
              </a:rPr>
              <a:t>м.р</a:t>
            </a:r>
            <a:r>
              <a:rPr lang="ru-RU" altLang="ru-RU" sz="4000" b="1" i="1">
                <a:solidFill>
                  <a:srgbClr val="9933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8117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5" grpId="0"/>
      <p:bldP spid="9226" grpId="0"/>
      <p:bldP spid="9228" grpId="0"/>
      <p:bldP spid="92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50000">
              <a:schemeClr val="bg1"/>
            </a:gs>
            <a:gs pos="100000">
              <a:srgbClr val="FFFF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00013"/>
            <a:ext cx="9144000" cy="2592388"/>
          </a:xfrm>
        </p:spPr>
        <p:txBody>
          <a:bodyPr/>
          <a:lstStyle/>
          <a:p>
            <a:r>
              <a:rPr lang="ru-RU" altLang="ru-RU" sz="6000" b="1">
                <a:solidFill>
                  <a:srgbClr val="0066FF"/>
                </a:solidFill>
                <a:latin typeface="Monotype Corsiva" pitchFamily="66" charset="0"/>
              </a:rPr>
              <a:t>Имена   существительные         с  шипящим  звуком  на  конце.</a:t>
            </a:r>
          </a:p>
        </p:txBody>
      </p:sp>
      <p:sp>
        <p:nvSpPr>
          <p:cNvPr id="6151" name="Arc 7"/>
          <p:cNvSpPr>
            <a:spLocks/>
          </p:cNvSpPr>
          <p:nvPr/>
        </p:nvSpPr>
        <p:spPr bwMode="auto">
          <a:xfrm rot="1782419" flipH="1">
            <a:off x="2195513" y="3289300"/>
            <a:ext cx="1281112" cy="931863"/>
          </a:xfrm>
          <a:custGeom>
            <a:avLst/>
            <a:gdLst>
              <a:gd name="G0" fmla="+- 8898 0 0"/>
              <a:gd name="G1" fmla="+- 21600 0 0"/>
              <a:gd name="G2" fmla="+- 21600 0 0"/>
              <a:gd name="T0" fmla="*/ 0 w 30155"/>
              <a:gd name="T1" fmla="*/ 1918 h 21600"/>
              <a:gd name="T2" fmla="*/ 30155 w 30155"/>
              <a:gd name="T3" fmla="*/ 17763 h 21600"/>
              <a:gd name="T4" fmla="*/ 8898 w 3015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155" h="21600" fill="none" extrusionOk="0">
                <a:moveTo>
                  <a:pt x="-1" y="1917"/>
                </a:moveTo>
                <a:cubicBezTo>
                  <a:pt x="2796" y="653"/>
                  <a:pt x="5829" y="-1"/>
                  <a:pt x="8898" y="0"/>
                </a:cubicBezTo>
                <a:cubicBezTo>
                  <a:pt x="19347" y="0"/>
                  <a:pt x="28298" y="7479"/>
                  <a:pt x="30154" y="17763"/>
                </a:cubicBezTo>
              </a:path>
              <a:path w="30155" h="21600" stroke="0" extrusionOk="0">
                <a:moveTo>
                  <a:pt x="-1" y="1917"/>
                </a:moveTo>
                <a:cubicBezTo>
                  <a:pt x="2796" y="653"/>
                  <a:pt x="5829" y="-1"/>
                  <a:pt x="8898" y="0"/>
                </a:cubicBezTo>
                <a:cubicBezTo>
                  <a:pt x="19347" y="0"/>
                  <a:pt x="28298" y="7479"/>
                  <a:pt x="30154" y="17763"/>
                </a:cubicBezTo>
                <a:lnTo>
                  <a:pt x="8898" y="21600"/>
                </a:lnTo>
                <a:close/>
              </a:path>
            </a:pathLst>
          </a:custGeom>
          <a:noFill/>
          <a:ln w="5715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>
              <a:solidFill>
                <a:srgbClr val="000000"/>
              </a:solidFill>
            </a:endParaRPr>
          </a:p>
        </p:txBody>
      </p:sp>
      <p:sp>
        <p:nvSpPr>
          <p:cNvPr id="6152" name="Arc 8"/>
          <p:cNvSpPr>
            <a:spLocks/>
          </p:cNvSpPr>
          <p:nvPr/>
        </p:nvSpPr>
        <p:spPr bwMode="auto">
          <a:xfrm rot="1585138" flipH="1">
            <a:off x="2124075" y="5013325"/>
            <a:ext cx="1000125" cy="892175"/>
          </a:xfrm>
          <a:custGeom>
            <a:avLst/>
            <a:gdLst>
              <a:gd name="G0" fmla="+- 7098 0 0"/>
              <a:gd name="G1" fmla="+- 21600 0 0"/>
              <a:gd name="G2" fmla="+- 21600 0 0"/>
              <a:gd name="T0" fmla="*/ 0 w 27204"/>
              <a:gd name="T1" fmla="*/ 1199 h 21600"/>
              <a:gd name="T2" fmla="*/ 27204 w 27204"/>
              <a:gd name="T3" fmla="*/ 13706 h 21600"/>
              <a:gd name="T4" fmla="*/ 7098 w 2720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204" h="21600" fill="none" extrusionOk="0">
                <a:moveTo>
                  <a:pt x="0" y="1199"/>
                </a:moveTo>
                <a:cubicBezTo>
                  <a:pt x="2282" y="405"/>
                  <a:pt x="4681" y="-1"/>
                  <a:pt x="7098" y="0"/>
                </a:cubicBezTo>
                <a:cubicBezTo>
                  <a:pt x="15980" y="0"/>
                  <a:pt x="23957" y="5437"/>
                  <a:pt x="27203" y="13706"/>
                </a:cubicBezTo>
              </a:path>
              <a:path w="27204" h="21600" stroke="0" extrusionOk="0">
                <a:moveTo>
                  <a:pt x="0" y="1199"/>
                </a:moveTo>
                <a:cubicBezTo>
                  <a:pt x="2282" y="405"/>
                  <a:pt x="4681" y="-1"/>
                  <a:pt x="7098" y="0"/>
                </a:cubicBezTo>
                <a:cubicBezTo>
                  <a:pt x="15980" y="0"/>
                  <a:pt x="23957" y="5437"/>
                  <a:pt x="27203" y="13706"/>
                </a:cubicBezTo>
                <a:lnTo>
                  <a:pt x="7098" y="21600"/>
                </a:lnTo>
                <a:close/>
              </a:path>
            </a:pathLst>
          </a:custGeom>
          <a:noFill/>
          <a:ln w="5715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>
              <a:solidFill>
                <a:srgbClr val="000000"/>
              </a:solidFill>
            </a:endParaRPr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6303963" y="4365625"/>
            <a:ext cx="18415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6600" b="1">
              <a:solidFill>
                <a:srgbClr val="000099"/>
              </a:solidFill>
              <a:latin typeface="Monotype Corsiva" pitchFamily="66" charset="0"/>
            </a:endParaRPr>
          </a:p>
        </p:txBody>
      </p:sp>
      <p:grpSp>
        <p:nvGrpSpPr>
          <p:cNvPr id="6166" name="Group 22"/>
          <p:cNvGrpSpPr>
            <a:grpSpLocks/>
          </p:cNvGrpSpPr>
          <p:nvPr/>
        </p:nvGrpSpPr>
        <p:grpSpPr bwMode="auto">
          <a:xfrm>
            <a:off x="1763713" y="3341688"/>
            <a:ext cx="5327650" cy="2608262"/>
            <a:chOff x="1474" y="1797"/>
            <a:chExt cx="3356" cy="1643"/>
          </a:xfrm>
        </p:grpSpPr>
        <p:sp>
          <p:nvSpPr>
            <p:cNvPr id="6149" name="Line 5"/>
            <p:cNvSpPr>
              <a:spLocks noChangeShapeType="1"/>
            </p:cNvSpPr>
            <p:nvPr/>
          </p:nvSpPr>
          <p:spPr bwMode="auto">
            <a:xfrm>
              <a:off x="3472" y="2160"/>
              <a:ext cx="363" cy="0"/>
            </a:xfrm>
            <a:prstGeom prst="line">
              <a:avLst/>
            </a:prstGeom>
            <a:noFill/>
            <a:ln w="63500">
              <a:solidFill>
                <a:srgbClr val="99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i="1">
                <a:solidFill>
                  <a:srgbClr val="000000"/>
                </a:solidFill>
              </a:endParaRPr>
            </a:p>
          </p:txBody>
        </p:sp>
        <p:sp>
          <p:nvSpPr>
            <p:cNvPr id="6150" name="Line 6"/>
            <p:cNvSpPr>
              <a:spLocks noChangeShapeType="1"/>
            </p:cNvSpPr>
            <p:nvPr/>
          </p:nvSpPr>
          <p:spPr bwMode="auto">
            <a:xfrm>
              <a:off x="3472" y="3113"/>
              <a:ext cx="363" cy="0"/>
            </a:xfrm>
            <a:prstGeom prst="line">
              <a:avLst/>
            </a:prstGeom>
            <a:noFill/>
            <a:ln w="63500">
              <a:solidFill>
                <a:srgbClr val="99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i="1">
                <a:solidFill>
                  <a:srgbClr val="000000"/>
                </a:solidFill>
              </a:endParaRPr>
            </a:p>
          </p:txBody>
        </p:sp>
        <p:grpSp>
          <p:nvGrpSpPr>
            <p:cNvPr id="6164" name="Group 20"/>
            <p:cNvGrpSpPr>
              <a:grpSpLocks/>
            </p:cNvGrpSpPr>
            <p:nvPr/>
          </p:nvGrpSpPr>
          <p:grpSpPr bwMode="auto">
            <a:xfrm>
              <a:off x="1474" y="1797"/>
              <a:ext cx="3356" cy="1643"/>
              <a:chOff x="1476" y="1797"/>
              <a:chExt cx="3356" cy="1643"/>
            </a:xfrm>
          </p:grpSpPr>
          <p:sp>
            <p:nvSpPr>
              <p:cNvPr id="6154" name="Arc 10"/>
              <p:cNvSpPr>
                <a:spLocks/>
              </p:cNvSpPr>
              <p:nvPr/>
            </p:nvSpPr>
            <p:spPr bwMode="auto">
              <a:xfrm rot="1585138" flipH="1">
                <a:off x="4155" y="2823"/>
                <a:ext cx="630" cy="562"/>
              </a:xfrm>
              <a:custGeom>
                <a:avLst/>
                <a:gdLst>
                  <a:gd name="G0" fmla="+- 7098 0 0"/>
                  <a:gd name="G1" fmla="+- 21600 0 0"/>
                  <a:gd name="G2" fmla="+- 21600 0 0"/>
                  <a:gd name="T0" fmla="*/ 0 w 27204"/>
                  <a:gd name="T1" fmla="*/ 1199 h 21600"/>
                  <a:gd name="T2" fmla="*/ 27204 w 27204"/>
                  <a:gd name="T3" fmla="*/ 13706 h 21600"/>
                  <a:gd name="T4" fmla="*/ 7098 w 27204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204" h="21600" fill="none" extrusionOk="0">
                    <a:moveTo>
                      <a:pt x="0" y="1199"/>
                    </a:moveTo>
                    <a:cubicBezTo>
                      <a:pt x="2282" y="405"/>
                      <a:pt x="4681" y="-1"/>
                      <a:pt x="7098" y="0"/>
                    </a:cubicBezTo>
                    <a:cubicBezTo>
                      <a:pt x="15980" y="0"/>
                      <a:pt x="23957" y="5437"/>
                      <a:pt x="27203" y="13706"/>
                    </a:cubicBezTo>
                  </a:path>
                  <a:path w="27204" h="21600" stroke="0" extrusionOk="0">
                    <a:moveTo>
                      <a:pt x="0" y="1199"/>
                    </a:moveTo>
                    <a:cubicBezTo>
                      <a:pt x="2282" y="405"/>
                      <a:pt x="4681" y="-1"/>
                      <a:pt x="7098" y="0"/>
                    </a:cubicBezTo>
                    <a:cubicBezTo>
                      <a:pt x="15980" y="0"/>
                      <a:pt x="23957" y="5437"/>
                      <a:pt x="27203" y="13706"/>
                    </a:cubicBezTo>
                    <a:lnTo>
                      <a:pt x="7098" y="21600"/>
                    </a:lnTo>
                    <a:close/>
                  </a:path>
                </a:pathLst>
              </a:custGeom>
              <a:noFill/>
              <a:ln w="571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i="1">
                  <a:solidFill>
                    <a:srgbClr val="000000"/>
                  </a:solidFill>
                </a:endParaRPr>
              </a:p>
            </p:txBody>
          </p:sp>
          <p:sp>
            <p:nvSpPr>
              <p:cNvPr id="6148" name="Text Box 4"/>
              <p:cNvSpPr txBox="1">
                <a:spLocks noChangeArrowheads="1"/>
              </p:cNvSpPr>
              <p:nvPr/>
            </p:nvSpPr>
            <p:spPr bwMode="auto">
              <a:xfrm>
                <a:off x="1476" y="1797"/>
                <a:ext cx="2449" cy="16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6600" b="1">
                    <a:solidFill>
                      <a:srgbClr val="000099"/>
                    </a:solidFill>
                    <a:latin typeface="Monotype Corsiva" pitchFamily="66" charset="0"/>
                  </a:rPr>
                  <a:t>богатый </a:t>
                </a:r>
              </a:p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6600" b="1">
                    <a:solidFill>
                      <a:srgbClr val="000099"/>
                    </a:solidFill>
                    <a:latin typeface="Monotype Corsiva" pitchFamily="66" charset="0"/>
                  </a:rPr>
                  <a:t>мощный</a:t>
                </a:r>
              </a:p>
            </p:txBody>
          </p:sp>
          <p:sp>
            <p:nvSpPr>
              <p:cNvPr id="6160" name="Arc 16"/>
              <p:cNvSpPr>
                <a:spLocks/>
              </p:cNvSpPr>
              <p:nvPr/>
            </p:nvSpPr>
            <p:spPr bwMode="auto">
              <a:xfrm rot="1782419" flipH="1">
                <a:off x="4025" y="1797"/>
                <a:ext cx="807" cy="587"/>
              </a:xfrm>
              <a:custGeom>
                <a:avLst/>
                <a:gdLst>
                  <a:gd name="G0" fmla="+- 8898 0 0"/>
                  <a:gd name="G1" fmla="+- 21600 0 0"/>
                  <a:gd name="G2" fmla="+- 21600 0 0"/>
                  <a:gd name="T0" fmla="*/ 0 w 30155"/>
                  <a:gd name="T1" fmla="*/ 1918 h 21600"/>
                  <a:gd name="T2" fmla="*/ 30155 w 30155"/>
                  <a:gd name="T3" fmla="*/ 17763 h 21600"/>
                  <a:gd name="T4" fmla="*/ 8898 w 30155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155" h="21600" fill="none" extrusionOk="0">
                    <a:moveTo>
                      <a:pt x="-1" y="1917"/>
                    </a:moveTo>
                    <a:cubicBezTo>
                      <a:pt x="2796" y="653"/>
                      <a:pt x="5829" y="-1"/>
                      <a:pt x="8898" y="0"/>
                    </a:cubicBezTo>
                    <a:cubicBezTo>
                      <a:pt x="19347" y="0"/>
                      <a:pt x="28298" y="7479"/>
                      <a:pt x="30154" y="17763"/>
                    </a:cubicBezTo>
                  </a:path>
                  <a:path w="30155" h="21600" stroke="0" extrusionOk="0">
                    <a:moveTo>
                      <a:pt x="-1" y="1917"/>
                    </a:moveTo>
                    <a:cubicBezTo>
                      <a:pt x="2796" y="653"/>
                      <a:pt x="5829" y="-1"/>
                      <a:pt x="8898" y="0"/>
                    </a:cubicBezTo>
                    <a:cubicBezTo>
                      <a:pt x="19347" y="0"/>
                      <a:pt x="28298" y="7479"/>
                      <a:pt x="30154" y="17763"/>
                    </a:cubicBezTo>
                    <a:lnTo>
                      <a:pt x="8898" y="21600"/>
                    </a:lnTo>
                    <a:close/>
                  </a:path>
                </a:pathLst>
              </a:custGeom>
              <a:noFill/>
              <a:ln w="571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i="1">
                  <a:solidFill>
                    <a:srgbClr val="000000"/>
                  </a:solidFill>
                </a:endParaRPr>
              </a:p>
            </p:txBody>
          </p:sp>
        </p:grpSp>
      </p:grpSp>
      <p:pic>
        <p:nvPicPr>
          <p:cNvPr id="6165" name="Picture 21" descr="1234"/>
          <p:cNvPicPr>
            <a:picLocks noChangeAspect="1" noChangeArrowheads="1"/>
          </p:cNvPicPr>
          <p:nvPr/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24175"/>
            <a:ext cx="2824163" cy="324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5435600" y="3357563"/>
            <a:ext cx="186055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6600" b="1" i="1">
                <a:solidFill>
                  <a:srgbClr val="000099"/>
                </a:solidFill>
                <a:latin typeface="Monotype Corsiva" pitchFamily="66" charset="0"/>
              </a:rPr>
              <a:t>богач</a:t>
            </a: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5651500" y="4868863"/>
            <a:ext cx="201612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6600" b="1" i="1">
                <a:solidFill>
                  <a:srgbClr val="000099"/>
                </a:solidFill>
                <a:latin typeface="Monotype Corsiva" pitchFamily="66" charset="0"/>
              </a:rPr>
              <a:t>мощь</a:t>
            </a:r>
          </a:p>
        </p:txBody>
      </p:sp>
      <p:pic>
        <p:nvPicPr>
          <p:cNvPr id="6169" name="Picture 25" descr="1234"/>
          <p:cNvPicPr>
            <a:picLocks noChangeAspect="1" noChangeArrowheads="1"/>
          </p:cNvPicPr>
          <p:nvPr/>
        </p:nvPicPr>
        <p:blipFill>
          <a:blip r:embed="rId3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924175"/>
            <a:ext cx="2782888" cy="324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693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50000">
              <a:schemeClr val="bg1"/>
            </a:gs>
            <a:gs pos="100000">
              <a:srgbClr val="FFFF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479925" y="2879725"/>
            <a:ext cx="18415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altLang="ru-RU" sz="6600" b="1">
              <a:solidFill>
                <a:srgbClr val="000099"/>
              </a:solidFill>
              <a:latin typeface="Monotype Corsiva" pitchFamily="66" charset="0"/>
            </a:endParaRPr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4356100" y="2060575"/>
            <a:ext cx="576263" cy="0"/>
          </a:xfrm>
          <a:prstGeom prst="line">
            <a:avLst/>
          </a:prstGeom>
          <a:noFill/>
          <a:ln w="762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>
              <a:solidFill>
                <a:srgbClr val="000000"/>
              </a:solidFill>
            </a:endParaRPr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4356100" y="3860800"/>
            <a:ext cx="576263" cy="0"/>
          </a:xfrm>
          <a:prstGeom prst="line">
            <a:avLst/>
          </a:prstGeom>
          <a:noFill/>
          <a:ln w="762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>
              <a:solidFill>
                <a:srgbClr val="000000"/>
              </a:solidFill>
            </a:endParaRPr>
          </a:p>
        </p:txBody>
      </p:sp>
      <p:sp>
        <p:nvSpPr>
          <p:cNvPr id="20489" name="Arc 9"/>
          <p:cNvSpPr>
            <a:spLocks/>
          </p:cNvSpPr>
          <p:nvPr/>
        </p:nvSpPr>
        <p:spPr bwMode="auto">
          <a:xfrm rot="1585138" flipH="1">
            <a:off x="5867400" y="3184525"/>
            <a:ext cx="1179513" cy="892175"/>
          </a:xfrm>
          <a:custGeom>
            <a:avLst/>
            <a:gdLst>
              <a:gd name="G0" fmla="+- 10850 0 0"/>
              <a:gd name="G1" fmla="+- 21600 0 0"/>
              <a:gd name="G2" fmla="+- 21600 0 0"/>
              <a:gd name="T0" fmla="*/ 0 w 32062"/>
              <a:gd name="T1" fmla="*/ 2923 h 21600"/>
              <a:gd name="T2" fmla="*/ 32062 w 32062"/>
              <a:gd name="T3" fmla="*/ 17523 h 21600"/>
              <a:gd name="T4" fmla="*/ 10850 w 3206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062" h="21600" fill="none" extrusionOk="0">
                <a:moveTo>
                  <a:pt x="-1" y="2922"/>
                </a:moveTo>
                <a:cubicBezTo>
                  <a:pt x="3295" y="1008"/>
                  <a:pt x="7038" y="-1"/>
                  <a:pt x="10850" y="0"/>
                </a:cubicBezTo>
                <a:cubicBezTo>
                  <a:pt x="21207" y="0"/>
                  <a:pt x="30106" y="7351"/>
                  <a:pt x="32061" y="17523"/>
                </a:cubicBezTo>
              </a:path>
              <a:path w="32062" h="21600" stroke="0" extrusionOk="0">
                <a:moveTo>
                  <a:pt x="-1" y="2922"/>
                </a:moveTo>
                <a:cubicBezTo>
                  <a:pt x="3295" y="1008"/>
                  <a:pt x="7038" y="-1"/>
                  <a:pt x="10850" y="0"/>
                </a:cubicBezTo>
                <a:cubicBezTo>
                  <a:pt x="21207" y="0"/>
                  <a:pt x="30106" y="7351"/>
                  <a:pt x="32061" y="17523"/>
                </a:cubicBezTo>
                <a:lnTo>
                  <a:pt x="10850" y="21600"/>
                </a:lnTo>
                <a:close/>
              </a:path>
            </a:pathLst>
          </a:custGeom>
          <a:noFill/>
          <a:ln w="762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>
              <a:solidFill>
                <a:srgbClr val="000000"/>
              </a:solidFill>
            </a:endParaRP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525463" y="1368425"/>
            <a:ext cx="3887787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8000" b="1">
                <a:solidFill>
                  <a:srgbClr val="000099"/>
                </a:solidFill>
                <a:latin typeface="Monotype Corsiva" pitchFamily="66" charset="0"/>
              </a:rPr>
              <a:t>богатый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8000" b="1">
                <a:solidFill>
                  <a:srgbClr val="000099"/>
                </a:solidFill>
                <a:latin typeface="Monotype Corsiva" pitchFamily="66" charset="0"/>
              </a:rPr>
              <a:t>мощный</a:t>
            </a:r>
          </a:p>
        </p:txBody>
      </p:sp>
      <p:sp>
        <p:nvSpPr>
          <p:cNvPr id="20491" name="Arc 11"/>
          <p:cNvSpPr>
            <a:spLocks/>
          </p:cNvSpPr>
          <p:nvPr/>
        </p:nvSpPr>
        <p:spPr bwMode="auto">
          <a:xfrm rot="1782419" flipH="1">
            <a:off x="5845175" y="1300163"/>
            <a:ext cx="1438275" cy="931862"/>
          </a:xfrm>
          <a:custGeom>
            <a:avLst/>
            <a:gdLst>
              <a:gd name="G0" fmla="+- 12266 0 0"/>
              <a:gd name="G1" fmla="+- 21600 0 0"/>
              <a:gd name="G2" fmla="+- 21600 0 0"/>
              <a:gd name="T0" fmla="*/ 0 w 33864"/>
              <a:gd name="T1" fmla="*/ 3821 h 21600"/>
              <a:gd name="T2" fmla="*/ 33864 w 33864"/>
              <a:gd name="T3" fmla="*/ 21297 h 21600"/>
              <a:gd name="T4" fmla="*/ 12266 w 3386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864" h="21600" fill="none" extrusionOk="0">
                <a:moveTo>
                  <a:pt x="-1" y="3820"/>
                </a:moveTo>
                <a:cubicBezTo>
                  <a:pt x="3606" y="1332"/>
                  <a:pt x="7884" y="-1"/>
                  <a:pt x="12266" y="0"/>
                </a:cubicBezTo>
                <a:cubicBezTo>
                  <a:pt x="24077" y="0"/>
                  <a:pt x="33698" y="9486"/>
                  <a:pt x="33863" y="21297"/>
                </a:cubicBezTo>
              </a:path>
              <a:path w="33864" h="21600" stroke="0" extrusionOk="0">
                <a:moveTo>
                  <a:pt x="-1" y="3820"/>
                </a:moveTo>
                <a:cubicBezTo>
                  <a:pt x="3606" y="1332"/>
                  <a:pt x="7884" y="-1"/>
                  <a:pt x="12266" y="0"/>
                </a:cubicBezTo>
                <a:cubicBezTo>
                  <a:pt x="24077" y="0"/>
                  <a:pt x="33698" y="9486"/>
                  <a:pt x="33863" y="21297"/>
                </a:cubicBezTo>
                <a:lnTo>
                  <a:pt x="12266" y="21600"/>
                </a:lnTo>
                <a:close/>
              </a:path>
            </a:pathLst>
          </a:custGeom>
          <a:noFill/>
          <a:ln w="762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>
              <a:solidFill>
                <a:srgbClr val="000000"/>
              </a:solidFill>
            </a:endParaRP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5362575" y="3141663"/>
            <a:ext cx="331311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8000" b="1" i="1">
                <a:solidFill>
                  <a:srgbClr val="000099"/>
                </a:solidFill>
                <a:latin typeface="Monotype Corsiva" pitchFamily="66" charset="0"/>
              </a:rPr>
              <a:t>мощь</a:t>
            </a:r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5292725" y="1397000"/>
            <a:ext cx="22161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8000" b="1" i="1">
                <a:solidFill>
                  <a:srgbClr val="000099"/>
                </a:solidFill>
                <a:latin typeface="Monotype Corsiva" pitchFamily="66" charset="0"/>
              </a:rPr>
              <a:t>богач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6119813" y="692150"/>
            <a:ext cx="1476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3600" b="1" i="1">
                <a:solidFill>
                  <a:srgbClr val="CC0000"/>
                </a:solidFill>
                <a:latin typeface="Monotype Corsiva" pitchFamily="66" charset="0"/>
              </a:rPr>
              <a:t>м.р.</a:t>
            </a: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6084888" y="2636838"/>
            <a:ext cx="936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3600" b="1" i="1">
                <a:solidFill>
                  <a:srgbClr val="CC0000"/>
                </a:solidFill>
                <a:latin typeface="Monotype Corsiva" pitchFamily="66" charset="0"/>
              </a:rPr>
              <a:t>ж.р.</a:t>
            </a:r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7164388" y="2492375"/>
            <a:ext cx="431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>
              <a:solidFill>
                <a:srgbClr val="000000"/>
              </a:solidFill>
            </a:endParaRPr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>
            <a:off x="7235825" y="4221163"/>
            <a:ext cx="431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10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5" grpId="0"/>
      <p:bldP spid="20496" grpId="0"/>
      <p:bldP spid="20497" grpId="0" animBg="1"/>
      <p:bldP spid="2049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сканирование0002"/>
          <p:cNvPicPr>
            <a:picLocks noChangeAspect="1" noChangeArrowheads="1"/>
          </p:cNvPicPr>
          <p:nvPr/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26988"/>
            <a:ext cx="8640763" cy="688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3492500" y="4652963"/>
            <a:ext cx="1008063" cy="1439862"/>
          </a:xfrm>
          <a:prstGeom prst="octagon">
            <a:avLst>
              <a:gd name="adj" fmla="val 29287"/>
            </a:avLst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>
              <a:solidFill>
                <a:srgbClr val="000000"/>
              </a:solidFill>
            </a:endParaRPr>
          </a:p>
        </p:txBody>
      </p:sp>
      <p:pic>
        <p:nvPicPr>
          <p:cNvPr id="14341" name="Picture 5" descr="n8"/>
          <p:cNvPicPr>
            <a:picLocks noChangeAspect="1" noChangeArrowheads="1" noCrop="1"/>
          </p:cNvPicPr>
          <p:nvPr/>
        </p:nvPicPr>
        <p:blipFill>
          <a:blip r:embed="rId3">
            <a:lum bright="-18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25693" flipH="1">
            <a:off x="3857626" y="5295900"/>
            <a:ext cx="481012" cy="636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d6"/>
          <p:cNvPicPr>
            <a:picLocks noChangeAspect="1" noChangeArrowheads="1" noCrop="1"/>
          </p:cNvPicPr>
          <p:nvPr/>
        </p:nvPicPr>
        <p:blipFill>
          <a:blip r:embed="rId4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437063"/>
            <a:ext cx="1258888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Рисунок11 копия"/>
          <p:cNvPicPr>
            <a:picLocks noChangeAspect="1" noChangeArrowheads="1"/>
          </p:cNvPicPr>
          <p:nvPr/>
        </p:nvPicPr>
        <p:blipFill>
          <a:blip r:embed="rId5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997200"/>
            <a:ext cx="3460750" cy="346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204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252</Words>
  <Application>Microsoft Office PowerPoint</Application>
  <PresentationFormat>Экран (4:3)</PresentationFormat>
  <Paragraphs>92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17</vt:i4>
      </vt:variant>
    </vt:vector>
  </HeadingPairs>
  <TitlesOfParts>
    <vt:vector size="28" baseType="lpstr"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8_Оформление по умолчанию</vt:lpstr>
      <vt:lpstr>9_Оформление по умолчанию</vt:lpstr>
      <vt:lpstr>10_Оформление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Имена   существительные         с  шипящим  звуком  на  конце.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2013-11-17T15:47:36Z</dcterms:created>
  <dcterms:modified xsi:type="dcterms:W3CDTF">2014-03-26T15:06:38Z</dcterms:modified>
</cp:coreProperties>
</file>