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C8121-89FE-4882-9742-3B91A981B2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CAB10-A483-4FF9-8600-E6CB111F02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E7B75-4A51-45B3-A05C-9B76AFE3FB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05C15-6086-4BE6-AD38-793B89CE6F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57A8A-F4DC-4B79-B6AB-26BD0A123D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2C016-B38F-40C5-B53B-1A748A377A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D2B52-30CF-4523-85BD-10A03F42A0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C171A-CDFF-4F15-9435-C32F4F94FA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9A8F9-E9D3-4BCA-A648-AECE2B6694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F8374-46DB-47A0-A62B-B011F0BB12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C8DD9-BED4-4717-A11D-66B9B11C32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E19270-B77F-496D-9F9C-340BEC995B4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8600" y="1447800"/>
            <a:ext cx="9677400" cy="1470025"/>
          </a:xfrm>
        </p:spPr>
        <p:txBody>
          <a:bodyPr/>
          <a:lstStyle/>
          <a:p>
            <a:r>
              <a:rPr lang="ru-RU" b="1" dirty="0" err="1" smtClean="0"/>
              <a:t>Критериальная</a:t>
            </a:r>
            <a:r>
              <a:rPr lang="ru-RU" b="1" dirty="0" smtClean="0"/>
              <a:t> оценка кластера</a:t>
            </a:r>
            <a:endParaRPr lang="ru-RU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3048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Оценочный лист результатов</a:t>
            </a: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1397000"/>
          <a:ext cx="8763000" cy="127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333"/>
                <a:gridCol w="2434167"/>
                <a:gridCol w="2190750"/>
                <a:gridCol w="2190750"/>
              </a:tblGrid>
              <a:tr h="12700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Критерии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Самооценка ученика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Оценка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учителя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Итоговая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оценка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</a:t>
            </a: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Полнота ответа;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Правильность ответа;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Задание выполнил сам или с помощью;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Осознает, что нужно делать в процессе решения практической задачи;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Контролирует (не контролирует) учебные действия;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Замечает (не замечает) допущенные ошибки;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Может (не может) исправить допущенную ошибку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Самооценка ученика</a:t>
            </a: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Выполнение этой работы мне понравилось (не понравилось) , потому что… (ребёнок должен закончить);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Наиболее трудным мне показалось… 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Я думаю, это потому, что… 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Самым интересным было… 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Если бы я ещё раз выполнял эту работу, то я бы сделал следующее… 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Я бы хотел попросить своего учителя…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самооценки</a:t>
            </a:r>
            <a:endParaRPr lang="ru-RU" sz="5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876800"/>
          </a:xfrm>
        </p:spPr>
        <p:txBody>
          <a:bodyPr/>
          <a:lstStyle/>
          <a:p>
            <a:pPr marL="514350" indent="-514350">
              <a:buNone/>
            </a:pPr>
            <a:r>
              <a:rPr lang="ru-RU" sz="2400" dirty="0" smtClean="0"/>
              <a:t>                </a:t>
            </a:r>
          </a:p>
          <a:p>
            <a:pPr marL="514350" indent="-514350">
              <a:buNone/>
            </a:pPr>
            <a:r>
              <a:rPr lang="ru-RU" sz="2400" dirty="0" smtClean="0"/>
              <a:t>                 Знаю и умею применять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                 Знаю, но не всегда могу применить</a:t>
            </a:r>
          </a:p>
          <a:p>
            <a:pPr marL="514350" indent="-514350">
              <a:buNone/>
            </a:pPr>
            <a:r>
              <a:rPr lang="ru-RU" sz="2400" dirty="0" smtClean="0"/>
              <a:t> </a:t>
            </a:r>
          </a:p>
          <a:p>
            <a:pPr marL="514350" indent="-514350">
              <a:buNone/>
            </a:pPr>
            <a:r>
              <a:rPr lang="ru-RU" sz="2400" dirty="0" smtClean="0"/>
              <a:t>                 Не уверен в своих знаниях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                 Пока не знаю и не умею</a:t>
            </a:r>
          </a:p>
        </p:txBody>
      </p:sp>
      <p:sp>
        <p:nvSpPr>
          <p:cNvPr id="4" name="Плюс 3"/>
          <p:cNvSpPr/>
          <p:nvPr/>
        </p:nvSpPr>
        <p:spPr>
          <a:xfrm>
            <a:off x="990600" y="1905000"/>
            <a:ext cx="762000" cy="76200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762000" y="4495800"/>
            <a:ext cx="1219200" cy="7620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38200" y="2743200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 ! </a:t>
            </a:r>
          </a:p>
          <a:p>
            <a:r>
              <a:rPr lang="ru-RU" sz="5400" b="1" dirty="0" smtClean="0"/>
              <a:t> ?</a:t>
            </a:r>
            <a:endParaRPr lang="ru-RU" sz="54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учителя</a:t>
            </a: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876800"/>
          </a:xfrm>
        </p:spPr>
        <p:txBody>
          <a:bodyPr/>
          <a:lstStyle/>
          <a:p>
            <a:pPr marL="514350" indent="-514350">
              <a:buNone/>
            </a:pPr>
            <a:endParaRPr lang="ru-RU" sz="24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1600200"/>
          <a:ext cx="86868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Качество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освоения </a:t>
                      </a:r>
                    </a:p>
                    <a:p>
                      <a:pPr algn="ctr"/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программы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Уровень достижений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Отметка в балльной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шкале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90 % - 100 %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высокий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5</a:t>
                      </a:r>
                      <a:endParaRPr lang="ru-RU" sz="2800" b="1" i="1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66 % - 89 %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повышенный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4</a:t>
                      </a:r>
                      <a:endParaRPr lang="ru-RU" sz="2800" b="1" i="1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50 % - 65 %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средний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3</a:t>
                      </a:r>
                      <a:endParaRPr lang="ru-RU" sz="2800" b="1" i="1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менее 50 %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ниже среднего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2</a:t>
                      </a:r>
                      <a:endParaRPr lang="ru-RU" sz="28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Итоговая оценка</a:t>
            </a: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876800"/>
          </a:xfrm>
        </p:spPr>
        <p:txBody>
          <a:bodyPr/>
          <a:lstStyle/>
          <a:p>
            <a:pPr marL="514350" indent="-514350" algn="ctr">
              <a:buNone/>
            </a:pPr>
            <a:r>
              <a:rPr lang="ru-RU" dirty="0" smtClean="0"/>
              <a:t>Зачтено - не зачтено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203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Критериальная оценка кластера</vt:lpstr>
      <vt:lpstr>Оценочный лист результатов</vt:lpstr>
      <vt:lpstr>Критерии</vt:lpstr>
      <vt:lpstr>Самооценка ученика</vt:lpstr>
      <vt:lpstr>Шкала самооценки</vt:lpstr>
      <vt:lpstr>Оценка учителя</vt:lpstr>
      <vt:lpstr>Итоговая оценка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LUDA</cp:lastModifiedBy>
  <cp:revision>10</cp:revision>
  <cp:lastPrinted>1601-01-01T00:00:00Z</cp:lastPrinted>
  <dcterms:created xsi:type="dcterms:W3CDTF">1601-01-01T00:00:00Z</dcterms:created>
  <dcterms:modified xsi:type="dcterms:W3CDTF">2014-10-24T09:39:11Z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