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96" autoAdjust="0"/>
  </p:normalViewPr>
  <p:slideViewPr>
    <p:cSldViewPr>
      <p:cViewPr varScale="1">
        <p:scale>
          <a:sx n="104" d="100"/>
          <a:sy n="104" d="100"/>
        </p:scale>
        <p:origin x="-90"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16" name="Номер слайда 15"/>
          <p:cNvSpPr>
            <a:spLocks noGrp="1"/>
          </p:cNvSpPr>
          <p:nvPr>
            <p:ph type="sldNum" sz="quarter" idx="11"/>
          </p:nvPr>
        </p:nvSpPr>
        <p:spPr/>
        <p:txBody>
          <a:bodyPr/>
          <a:lstStyle/>
          <a:p>
            <a:fld id="{687E3413-A011-490C-9850-EBEA260CF7A4}"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7E3413-A011-490C-9850-EBEA260CF7A4}" type="slidenum">
              <a:rPr lang="ru-RU" smtClean="0"/>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7E3413-A011-490C-9850-EBEA260CF7A4}" type="slidenum">
              <a:rPr lang="ru-RU" smtClean="0"/>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8C10704-5353-4B20-B6C1-D70B82F2C6B0}" type="datetimeFigureOut">
              <a:rPr lang="ru-RU" smtClean="0"/>
              <a:pPr/>
              <a:t>29.01.2013</a:t>
            </a:fld>
            <a:endParaRPr lang="ru-RU"/>
          </a:p>
        </p:txBody>
      </p:sp>
      <p:sp>
        <p:nvSpPr>
          <p:cNvPr id="15" name="Номер слайда 14"/>
          <p:cNvSpPr>
            <a:spLocks noGrp="1"/>
          </p:cNvSpPr>
          <p:nvPr>
            <p:ph type="sldNum" sz="quarter" idx="15"/>
          </p:nvPr>
        </p:nvSpPr>
        <p:spPr/>
        <p:txBody>
          <a:bodyPr/>
          <a:lstStyle>
            <a:lvl1pPr algn="ctr">
              <a:defRPr/>
            </a:lvl1pPr>
          </a:lstStyle>
          <a:p>
            <a:fld id="{687E3413-A011-490C-9850-EBEA260CF7A4}"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7E3413-A011-490C-9850-EBEA260CF7A4}"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7E3413-A011-490C-9850-EBEA260CF7A4}"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687E3413-A011-490C-9850-EBEA260CF7A4}"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87E3413-A011-490C-9850-EBEA260CF7A4}"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87E3413-A011-490C-9850-EBEA260CF7A4}" type="slidenum">
              <a:rPr lang="ru-RU" smtClean="0"/>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8C10704-5353-4B20-B6C1-D70B82F2C6B0}" type="datetimeFigureOut">
              <a:rPr lang="ru-RU" smtClean="0"/>
              <a:pPr/>
              <a:t>29.01.2013</a:t>
            </a:fld>
            <a:endParaRPr lang="ru-RU"/>
          </a:p>
        </p:txBody>
      </p:sp>
      <p:sp>
        <p:nvSpPr>
          <p:cNvPr id="9" name="Номер слайда 8"/>
          <p:cNvSpPr>
            <a:spLocks noGrp="1"/>
          </p:cNvSpPr>
          <p:nvPr>
            <p:ph type="sldNum" sz="quarter" idx="15"/>
          </p:nvPr>
        </p:nvSpPr>
        <p:spPr/>
        <p:txBody>
          <a:bodyPr/>
          <a:lstStyle/>
          <a:p>
            <a:fld id="{687E3413-A011-490C-9850-EBEA260CF7A4}"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8C10704-5353-4B20-B6C1-D70B82F2C6B0}" type="datetimeFigureOut">
              <a:rPr lang="ru-RU" smtClean="0"/>
              <a:pPr/>
              <a:t>29.01.2013</a:t>
            </a:fld>
            <a:endParaRPr lang="ru-RU"/>
          </a:p>
        </p:txBody>
      </p:sp>
      <p:sp>
        <p:nvSpPr>
          <p:cNvPr id="9" name="Номер слайда 8"/>
          <p:cNvSpPr>
            <a:spLocks noGrp="1"/>
          </p:cNvSpPr>
          <p:nvPr>
            <p:ph type="sldNum" sz="quarter" idx="11"/>
          </p:nvPr>
        </p:nvSpPr>
        <p:spPr/>
        <p:txBody>
          <a:bodyPr/>
          <a:lstStyle/>
          <a:p>
            <a:fld id="{687E3413-A011-490C-9850-EBEA260CF7A4}"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C10704-5353-4B20-B6C1-D70B82F2C6B0}" type="datetimeFigureOut">
              <a:rPr lang="ru-RU" smtClean="0"/>
              <a:pPr/>
              <a:t>29.01.2013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87E3413-A011-490C-9850-EBEA260CF7A4}"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d"/>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C:\Users\Наталья\Desktop\download.jpg"/>
          <p:cNvPicPr>
            <a:picLocks noChangeAspect="1" noChangeArrowheads="1"/>
          </p:cNvPicPr>
          <p:nvPr/>
        </p:nvPicPr>
        <p:blipFill>
          <a:blip r:embed="rId2"/>
          <a:srcRect/>
          <a:stretch>
            <a:fillRect/>
          </a:stretch>
        </p:blipFill>
        <p:spPr bwMode="auto">
          <a:xfrm>
            <a:off x="5572132" y="958323"/>
            <a:ext cx="2487130" cy="4767783"/>
          </a:xfrm>
          <a:prstGeom prst="rect">
            <a:avLst/>
          </a:prstGeom>
          <a:noFill/>
        </p:spPr>
      </p:pic>
      <p:sp>
        <p:nvSpPr>
          <p:cNvPr id="6" name="Прямоугольник 5"/>
          <p:cNvSpPr/>
          <p:nvPr/>
        </p:nvSpPr>
        <p:spPr>
          <a:xfrm>
            <a:off x="142844" y="285728"/>
            <a:ext cx="5500726" cy="3416320"/>
          </a:xfrm>
          <a:prstGeom prst="rect">
            <a:avLst/>
          </a:prstGeom>
          <a:noFill/>
        </p:spPr>
        <p:txBody>
          <a:bodyPr wrap="square" lIns="91440" tIns="45720" rIns="91440" bIns="45720">
            <a:spAutoFit/>
          </a:bodyPr>
          <a:lstStyle/>
          <a:p>
            <a:pPr algn="ctr"/>
            <a:r>
              <a:rPr lang="ru-RU" sz="5400" b="1" i="1" spc="200" dirty="0" smtClean="0">
                <a:ln w="29210">
                  <a:solidFill>
                    <a:schemeClr val="accent3">
                      <a:tint val="10000"/>
                    </a:schemeClr>
                  </a:solidFill>
                </a:ln>
                <a:solidFill>
                  <a:schemeClr val="accent6"/>
                </a:solidFill>
                <a:effectLst>
                  <a:innerShdw blurRad="50800" dist="50800" dir="8100000">
                    <a:srgbClr val="7D7D7D">
                      <a:alpha val="73000"/>
                    </a:srgbClr>
                  </a:innerShdw>
                </a:effectLst>
              </a:rPr>
              <a:t>«</a:t>
            </a:r>
            <a:r>
              <a:rPr lang="ru-RU" sz="5400" b="1" i="1" cap="none" spc="200" dirty="0" smtClean="0">
                <a:ln w="29210">
                  <a:solidFill>
                    <a:schemeClr val="accent3">
                      <a:tint val="10000"/>
                    </a:schemeClr>
                  </a:solidFill>
                </a:ln>
                <a:solidFill>
                  <a:schemeClr val="accent6"/>
                </a:solidFill>
                <a:effectLst>
                  <a:innerShdw blurRad="50800" dist="50800" dir="8100000">
                    <a:srgbClr val="7D7D7D">
                      <a:alpha val="73000"/>
                    </a:srgbClr>
                  </a:innerShdw>
                </a:effectLst>
              </a:rPr>
              <a:t>Иконы в </a:t>
            </a:r>
            <a:r>
              <a:rPr lang="ru-RU" sz="5400" b="1" i="1" spc="200" dirty="0" smtClean="0">
                <a:ln w="29210">
                  <a:solidFill>
                    <a:schemeClr val="accent3">
                      <a:tint val="10000"/>
                    </a:schemeClr>
                  </a:solidFill>
                </a:ln>
                <a:solidFill>
                  <a:schemeClr val="accent6"/>
                </a:solidFill>
                <a:effectLst>
                  <a:innerShdw blurRad="50800" dist="50800" dir="8100000">
                    <a:srgbClr val="7D7D7D">
                      <a:alpha val="73000"/>
                    </a:srgbClr>
                  </a:innerShdw>
                </a:effectLst>
              </a:rPr>
              <a:t>Русской православной церкви»</a:t>
            </a:r>
            <a:endParaRPr lang="ru-RU" sz="5400" b="1" i="1" cap="none" spc="200" dirty="0">
              <a:ln w="29210">
                <a:solidFill>
                  <a:schemeClr val="accent3">
                    <a:tint val="10000"/>
                  </a:schemeClr>
                </a:solidFill>
              </a:ln>
              <a:solidFill>
                <a:schemeClr val="accent6"/>
              </a:solidFill>
              <a:effectLst>
                <a:innerShdw blurRad="50800" dist="50800" dir="8100000">
                  <a:srgbClr val="7D7D7D">
                    <a:alpha val="73000"/>
                  </a:srgbClr>
                </a:innerShdw>
              </a:effectLst>
            </a:endParaRPr>
          </a:p>
        </p:txBody>
      </p:sp>
      <p:sp>
        <p:nvSpPr>
          <p:cNvPr id="55299" name="Rectangle 3"/>
          <p:cNvSpPr>
            <a:spLocks noChangeArrowheads="1"/>
          </p:cNvSpPr>
          <p:nvPr/>
        </p:nvSpPr>
        <p:spPr bwMode="auto">
          <a:xfrm>
            <a:off x="500034" y="3929066"/>
            <a:ext cx="457203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Ученика 4 «А» класса</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МОУ СОШ № 7 с. Преградного</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effectLst/>
                <a:latin typeface="Times New Roman" pitchFamily="18" charset="0"/>
                <a:ea typeface="Times New Roman" pitchFamily="18" charset="0"/>
                <a:cs typeface="Times New Roman" pitchFamily="18" charset="0"/>
              </a:rPr>
              <a:t>Неслуженко</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 Александра</a:t>
            </a:r>
            <a:endParaRPr kumimoji="0" lang="ru-RU"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28596" y="500042"/>
            <a:ext cx="507209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Monotype Corsiva" pitchFamily="66" charset="0"/>
                <a:ea typeface="Times New Roman" pitchFamily="18" charset="0"/>
                <a:cs typeface="Times New Roman" pitchFamily="18" charset="0"/>
              </a:rPr>
              <a:t>Иконопись</a:t>
            </a:r>
            <a:r>
              <a:rPr kumimoji="0" lang="ru-RU" sz="2000" b="0" i="0" u="none" strike="noStrike" cap="none" normalizeH="0" baseline="0" dirty="0" smtClean="0">
                <a:ln>
                  <a:noFill/>
                </a:ln>
                <a:effectLst/>
                <a:latin typeface="Monotype Corsiva" pitchFamily="66" charset="0"/>
                <a:ea typeface="Times New Roman" pitchFamily="18" charset="0"/>
                <a:cs typeface="Times New Roman" pitchFamily="18" charset="0"/>
              </a:rPr>
              <a:t> — вид средневековой живописи, религиозной по темам и сюжетам, культовой по назначению. В наиболее общем смысле — создание священных изображений, предназначенных быть посредником между миром Божественным и земным при индивидуальной молитве или в ходе христианского богослужения, одна из форм проявления Божественной истины.</a:t>
            </a:r>
            <a:endParaRPr kumimoji="0" lang="ru-RU" sz="2000" b="0" i="0" u="none" strike="noStrike" cap="none" normalizeH="0" baseline="0" dirty="0" smtClean="0">
              <a:ln>
                <a:noFill/>
              </a:ln>
              <a:effectLst/>
              <a:latin typeface="Monotype Corsiva" pitchFamily="66" charset="0"/>
              <a:cs typeface="Arial" pitchFamily="34" charset="0"/>
            </a:endParaRPr>
          </a:p>
        </p:txBody>
      </p:sp>
      <p:pic>
        <p:nvPicPr>
          <p:cNvPr id="7171" name="Picture 3" descr="C:\Users\Наталья\Desktop\иконы\0_dfac_d4a7702e_L.jpg"/>
          <p:cNvPicPr>
            <a:picLocks noChangeAspect="1" noChangeArrowheads="1"/>
          </p:cNvPicPr>
          <p:nvPr/>
        </p:nvPicPr>
        <p:blipFill>
          <a:blip r:embed="rId2"/>
          <a:srcRect/>
          <a:stretch>
            <a:fillRect/>
          </a:stretch>
        </p:blipFill>
        <p:spPr bwMode="auto">
          <a:xfrm>
            <a:off x="5786446" y="285728"/>
            <a:ext cx="2857520" cy="3254398"/>
          </a:xfrm>
          <a:prstGeom prst="rect">
            <a:avLst/>
          </a:prstGeom>
          <a:noFill/>
        </p:spPr>
      </p:pic>
      <p:pic>
        <p:nvPicPr>
          <p:cNvPr id="7173" name="Picture 5" descr="C:\Users\Наталья\Desktop\иконы\x_07f55645.jpg"/>
          <p:cNvPicPr>
            <a:picLocks noChangeAspect="1" noChangeArrowheads="1"/>
          </p:cNvPicPr>
          <p:nvPr/>
        </p:nvPicPr>
        <p:blipFill>
          <a:blip r:embed="rId3"/>
          <a:srcRect/>
          <a:stretch>
            <a:fillRect/>
          </a:stretch>
        </p:blipFill>
        <p:spPr bwMode="auto">
          <a:xfrm>
            <a:off x="785786" y="3643314"/>
            <a:ext cx="3019426" cy="2909447"/>
          </a:xfrm>
          <a:prstGeom prst="rect">
            <a:avLst/>
          </a:prstGeom>
          <a:noFill/>
        </p:spPr>
      </p:pic>
      <p:pic>
        <p:nvPicPr>
          <p:cNvPr id="7174" name="Picture 6" descr="C:\Users\Наталья\Desktop\иконы\pokrov.jpg"/>
          <p:cNvPicPr>
            <a:picLocks noChangeAspect="1" noChangeArrowheads="1"/>
          </p:cNvPicPr>
          <p:nvPr/>
        </p:nvPicPr>
        <p:blipFill>
          <a:blip r:embed="rId4"/>
          <a:srcRect/>
          <a:stretch>
            <a:fillRect/>
          </a:stretch>
        </p:blipFill>
        <p:spPr bwMode="auto">
          <a:xfrm>
            <a:off x="4786314" y="3143248"/>
            <a:ext cx="2428892" cy="2989406"/>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071538" y="428604"/>
            <a:ext cx="700089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Monotype Corsiva" pitchFamily="66" charset="0"/>
                <a:ea typeface="Times New Roman" pitchFamily="18" charset="0"/>
                <a:cs typeface="Times New Roman" pitchFamily="18" charset="0"/>
              </a:rPr>
              <a:t>П</a:t>
            </a:r>
            <a:r>
              <a:rPr kumimoji="0" lang="en-US" sz="2000" b="0" i="0" u="none" strike="noStrike" cap="none" normalizeH="0" baseline="0" dirty="0" smtClean="0">
                <a:ln>
                  <a:noFill/>
                </a:ln>
                <a:effectLst/>
                <a:latin typeface="Monotype Corsiva" pitchFamily="66" charset="0"/>
                <a:ea typeface="Times New Roman" pitchFamily="18" charset="0"/>
                <a:cs typeface="Times New Roman" pitchFamily="18" charset="0"/>
              </a:rPr>
              <a:t>c</a:t>
            </a:r>
            <a:r>
              <a:rPr kumimoji="0" lang="ru-RU" sz="2000" b="0" i="0" u="none" strike="noStrike" cap="none" normalizeH="0" baseline="0" dirty="0" err="1" smtClean="0">
                <a:ln>
                  <a:noFill/>
                </a:ln>
                <a:effectLst/>
                <a:latin typeface="Monotype Corsiva" pitchFamily="66" charset="0"/>
                <a:ea typeface="Times New Roman" pitchFamily="18" charset="0"/>
                <a:cs typeface="Times New Roman" pitchFamily="18" charset="0"/>
              </a:rPr>
              <a:t>ихологическую</a:t>
            </a:r>
            <a:r>
              <a:rPr kumimoji="0" lang="ru-RU" sz="2000" b="0" i="0" u="none" strike="noStrike" cap="none" normalizeH="0" baseline="0" dirty="0" smtClean="0">
                <a:ln>
                  <a:noFill/>
                </a:ln>
                <a:effectLst/>
                <a:latin typeface="Monotype Corsiva" pitchFamily="66" charset="0"/>
                <a:ea typeface="Times New Roman" pitchFamily="18" charset="0"/>
                <a:cs typeface="Times New Roman" pitchFamily="18" charset="0"/>
              </a:rPr>
              <a:t> основу почитания икон можно усмотреть в поговорке: «Лучше один раз увидеть, чем десять раз услышать». По уверениям психологов, человек зрением воспринимает 80 процентов всей получаемой информации. Изображение помогает нам воссоздать в душе облик дорогого человека и смягчить боль разлуки с ним. Чувства, питаемые к изображенному человеку, в какой-то степени переносятся на само изображение. Если же изображаемое лицо</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Monotype Corsiva" pitchFamily="66" charset="0"/>
                <a:ea typeface="Times New Roman" pitchFamily="18" charset="0"/>
                <a:cs typeface="Times New Roman" pitchFamily="18" charset="0"/>
              </a:rPr>
              <a:t>обладает в наших глазах ореолом святости, то изображение, или </a:t>
            </a:r>
            <a:r>
              <a:rPr kumimoji="0" lang="ru-RU" sz="2000" b="0" i="1" u="none" strike="noStrike" cap="none" normalizeH="0" baseline="0" dirty="0" smtClean="0">
                <a:ln>
                  <a:noFill/>
                </a:ln>
                <a:effectLst/>
                <a:latin typeface="Monotype Corsiva" pitchFamily="66" charset="0"/>
                <a:ea typeface="Times New Roman" pitchFamily="18" charset="0"/>
                <a:cs typeface="Times New Roman" pitchFamily="18" charset="0"/>
              </a:rPr>
              <a:t>икона,</a:t>
            </a:r>
            <a:r>
              <a:rPr kumimoji="0" lang="ru-RU" sz="2000" b="0" i="0" u="none" strike="noStrike" cap="none" normalizeH="0" baseline="0" dirty="0" smtClean="0">
                <a:ln>
                  <a:noFill/>
                </a:ln>
                <a:effectLst/>
                <a:latin typeface="Monotype Corsiva" pitchFamily="66" charset="0"/>
                <a:ea typeface="Times New Roman" pitchFamily="18" charset="0"/>
                <a:cs typeface="Times New Roman" pitchFamily="18" charset="0"/>
              </a:rPr>
              <a:t> по-гречески, приобретает значение святыни. Священными объектами могут быть не только изображения, но и останки (мощи), место погребения, вещи, принадлежавшие чтимому лицу.</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Monotype Corsiva" pitchFamily="66" charset="0"/>
              <a:cs typeface="Times New Roman" pitchFamily="18" charset="0"/>
            </a:endParaRPr>
          </a:p>
        </p:txBody>
      </p:sp>
      <p:pic>
        <p:nvPicPr>
          <p:cNvPr id="5" name="Picture 4" descr="C:\Users\Наталья\Desktop\иконы\i (1).jpg"/>
          <p:cNvPicPr>
            <a:picLocks noChangeAspect="1" noChangeArrowheads="1"/>
          </p:cNvPicPr>
          <p:nvPr/>
        </p:nvPicPr>
        <p:blipFill>
          <a:blip r:embed="rId2"/>
          <a:srcRect/>
          <a:stretch>
            <a:fillRect/>
          </a:stretch>
        </p:blipFill>
        <p:spPr bwMode="auto">
          <a:xfrm>
            <a:off x="2428860" y="3929066"/>
            <a:ext cx="4286280" cy="2505825"/>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643438" y="428604"/>
            <a:ext cx="3929090" cy="60521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b="1" i="0" strike="noStrike" cap="none" normalizeH="0" baseline="0" dirty="0" smtClean="0">
                <a:ln>
                  <a:noFill/>
                </a:ln>
                <a:effectLst/>
                <a:latin typeface="Monotype Corsiva" pitchFamily="66" charset="0"/>
                <a:ea typeface="Times New Roman" pitchFamily="18" charset="0"/>
                <a:cs typeface="Times New Roman" pitchFamily="18" charset="0"/>
              </a:rPr>
              <a:t>Владимирская икона Божией Матери </a:t>
            </a:r>
            <a:r>
              <a:rPr kumimoji="0" lang="ru-RU" i="0" strike="noStrike" cap="none" normalizeH="0" baseline="0" dirty="0" smtClean="0">
                <a:ln>
                  <a:noFill/>
                </a:ln>
                <a:effectLst/>
                <a:latin typeface="Monotype Corsiva" pitchFamily="66" charset="0"/>
                <a:ea typeface="Times New Roman" pitchFamily="18" charset="0"/>
                <a:cs typeface="Times New Roman" pitchFamily="18" charset="0"/>
              </a:rPr>
              <a:t>— икона Богородицы одна из самых чтимых реликвий Русской Церкви; считается чудотворной.</a:t>
            </a:r>
          </a:p>
          <a:p>
            <a:pPr lvl="0" fontAlgn="base">
              <a:spcBef>
                <a:spcPct val="0"/>
              </a:spcBef>
              <a:spcAft>
                <a:spcPct val="0"/>
              </a:spcAft>
            </a:pPr>
            <a:r>
              <a:rPr kumimoji="0" lang="ru-RU" i="0" strike="noStrike" cap="none" normalizeH="0" baseline="0" dirty="0" smtClean="0">
                <a:ln>
                  <a:noFill/>
                </a:ln>
                <a:effectLst/>
                <a:latin typeface="Monotype Corsiva" pitchFamily="66" charset="0"/>
                <a:ea typeface="Times New Roman" pitchFamily="18" charset="0"/>
                <a:cs typeface="Times New Roman" pitchFamily="18" charset="0"/>
              </a:rPr>
              <a:t>Икона стояла прежде в Успенском соборе Московского Кремля по левую сторону царских врат иконостаса. Риза греческой работы на иконе из чистого золота с драгоценными камнями оценивалась в сумму около 200 000 золотых рублей (сейчас в Оружейной палате).</a:t>
            </a:r>
          </a:p>
          <a:p>
            <a:pPr lvl="0" fontAlgn="base">
              <a:spcBef>
                <a:spcPct val="0"/>
              </a:spcBef>
              <a:spcAft>
                <a:spcPct val="0"/>
              </a:spcAft>
            </a:pPr>
            <a:r>
              <a:rPr kumimoji="0" lang="ru-RU" i="0" strike="noStrike" cap="none" normalizeH="0" baseline="0" dirty="0" smtClean="0">
                <a:ln>
                  <a:noFill/>
                </a:ln>
                <a:effectLst/>
                <a:latin typeface="Monotype Corsiva" pitchFamily="66" charset="0"/>
                <a:ea typeface="Times New Roman" pitchFamily="18" charset="0"/>
                <a:cs typeface="Times New Roman" pitchFamily="18" charset="0"/>
              </a:rPr>
              <a:t>В 1918 году её изъяли из собора для реставрации, а в 1926 году передали в Государственный исторический музей. В 1930 году она была передана в Государственную Третьяковскую галерею. С сентября 1999 года находится в храме-музее Святителя Николая в Толмачах при Государственной Третьяковской галерее.</a:t>
            </a:r>
          </a:p>
        </p:txBody>
      </p:sp>
      <p:pic>
        <p:nvPicPr>
          <p:cNvPr id="5122" name="Picture 2" descr="C:\Users\Наталья\Desktop\иконы\Владимирская икона Божией Матери.jpg"/>
          <p:cNvPicPr>
            <a:picLocks noChangeAspect="1" noChangeArrowheads="1"/>
          </p:cNvPicPr>
          <p:nvPr/>
        </p:nvPicPr>
        <p:blipFill>
          <a:blip r:embed="rId2"/>
          <a:srcRect/>
          <a:stretch>
            <a:fillRect/>
          </a:stretch>
        </p:blipFill>
        <p:spPr bwMode="auto">
          <a:xfrm>
            <a:off x="857224" y="928670"/>
            <a:ext cx="3429024" cy="5157252"/>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5643602" cy="5940088"/>
          </a:xfrm>
          <a:prstGeom prst="rect">
            <a:avLst/>
          </a:prstGeom>
        </p:spPr>
        <p:txBody>
          <a:bodyPr wrap="square">
            <a:spAutoFit/>
          </a:bodyPr>
          <a:lstStyle/>
          <a:p>
            <a:pPr algn="ctr"/>
            <a:r>
              <a:rPr lang="ru-RU" sz="2000" b="1" dirty="0" smtClean="0">
                <a:latin typeface="Monotype Corsiva" pitchFamily="66" charset="0"/>
              </a:rPr>
              <a:t>Пётр и Павел</a:t>
            </a:r>
          </a:p>
          <a:p>
            <a:r>
              <a:rPr lang="ru-RU" sz="2000" dirty="0" smtClean="0">
                <a:latin typeface="Monotype Corsiva" pitchFamily="66" charset="0"/>
              </a:rPr>
              <a:t>По преданию эту икону привёз из </a:t>
            </a:r>
            <a:r>
              <a:rPr lang="ru-RU" sz="2000" dirty="0" err="1" smtClean="0">
                <a:latin typeface="Monotype Corsiva" pitchFamily="66" charset="0"/>
              </a:rPr>
              <a:t>Корсуни</a:t>
            </a:r>
            <a:r>
              <a:rPr lang="ru-RU" sz="2000" dirty="0" smtClean="0">
                <a:latin typeface="Monotype Corsiva" pitchFamily="66" charset="0"/>
              </a:rPr>
              <a:t> великий князь Владимир Мономах и икона получила название «Корсунская». По мнению академика В. Н. Лазарева значительные размеры иконы скорее всего свидетельствуют, что она была написана в Новгороде и являлась настольным образом. Икона написана неизвестным мастером, её стиль навеян фресковыми изображениями. Вскоре после написания икону покрыли окладом из позолоченного серебра, выполненным различными мастерами.</a:t>
            </a:r>
          </a:p>
          <a:p>
            <a:r>
              <a:rPr lang="ru-RU" sz="2000" dirty="0" smtClean="0">
                <a:latin typeface="Monotype Corsiva" pitchFamily="66" charset="0"/>
              </a:rPr>
              <a:t>•2002—2008 годы — икона была освобождена от оклада, исправлены ошибки предыдущей реставрации — выплавлен воск, проведены анализы красочного слоя. Оклад иконы, который при снятии с иконы был разобран на около 600 фрагментов, был собран, очищен от окиси и сернистой пленки, было открыто оригинальное золочение. После реставрации было принято решение не закрывать икону окладом.</a:t>
            </a:r>
            <a:endParaRPr lang="ru-RU" sz="2000" dirty="0">
              <a:latin typeface="Monotype Corsiva" pitchFamily="66" charset="0"/>
            </a:endParaRPr>
          </a:p>
        </p:txBody>
      </p:sp>
      <p:pic>
        <p:nvPicPr>
          <p:cNvPr id="4097" name="Picture 1" descr="C:\Users\Наталья\Desktop\иконы\Пётр и Павел.jpg"/>
          <p:cNvPicPr>
            <a:picLocks noChangeAspect="1" noChangeArrowheads="1"/>
          </p:cNvPicPr>
          <p:nvPr/>
        </p:nvPicPr>
        <p:blipFill>
          <a:blip r:embed="rId2"/>
          <a:srcRect/>
          <a:stretch>
            <a:fillRect/>
          </a:stretch>
        </p:blipFill>
        <p:spPr bwMode="auto">
          <a:xfrm>
            <a:off x="6090172" y="1500174"/>
            <a:ext cx="2696654" cy="4357718"/>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142852"/>
            <a:ext cx="392909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effectLst/>
                <a:latin typeface="Monotype Corsiva" pitchFamily="66" charset="0"/>
                <a:ea typeface="Times New Roman" pitchFamily="18" charset="0"/>
                <a:cs typeface="Arial" pitchFamily="34" charset="0"/>
              </a:rPr>
              <a:t>Троица</a:t>
            </a:r>
            <a:endParaRPr kumimoji="0" lang="ru-RU" b="1"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 Икона Святой Троицы, написанная Андреем Рублёвым в XV веке, самое знаменитое из его произведений и одна из двух приписываемых его кисти работ (включая фрески во Владимире), чьё авторство, как считают учёные, достоверно принадлежит ему. Является одной из самых прославленных русских икон. Единство трёх ипостасей Св. Троицы является совершенным прообразом всякого единения и любви. </a:t>
            </a:r>
            <a:endParaRPr kumimoji="0" lang="ru-RU" b="0" i="0" u="none" strike="noStrike" cap="none" normalizeH="0" baseline="0" dirty="0" smtClean="0">
              <a:ln>
                <a:noFill/>
              </a:ln>
              <a:effectLst/>
              <a:latin typeface="Monotype Corsiva" pitchFamily="66" charset="0"/>
              <a:cs typeface="Arial" pitchFamily="34" charset="0"/>
            </a:endParaRPr>
          </a:p>
        </p:txBody>
      </p:sp>
      <p:sp>
        <p:nvSpPr>
          <p:cNvPr id="3076" name="Rectangle 4"/>
          <p:cNvSpPr>
            <a:spLocks noChangeArrowheads="1"/>
          </p:cNvSpPr>
          <p:nvPr/>
        </p:nvSpPr>
        <p:spPr bwMode="auto">
          <a:xfrm>
            <a:off x="4286248" y="1785926"/>
            <a:ext cx="450056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До Октябрьской революции «Троица» оставалась в Троицком соборе Троице-Сергиевой лавры</a:t>
            </a:r>
            <a:endParaRPr kumimoji="0" lang="ru-RU" b="0"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Икона Андрея Рублёва «Троица» поступила в собрание государственной Третьяковской галереи в 1929 году. Икона покидала стены ГТГ только в 1941 году во время эвакуации во время Второй мировой войны, в Новосибирск. 17 мая 1945 года — «Троица» вновь выставлена в открывшихся после ремонта залах Третьяковской галереи. C 1997 года ежегодно на праздник Троицы икона переносится в храм-музей, где ей обеспечен надлежащий музейный температурно-влажностный режим, где икона находится в специальной витрине. </a:t>
            </a:r>
            <a:endParaRPr kumimoji="0" lang="ru-RU" b="0" i="0" u="none" strike="noStrike" cap="none" normalizeH="0" baseline="0" dirty="0" smtClean="0">
              <a:ln>
                <a:noFill/>
              </a:ln>
              <a:effectLst/>
              <a:latin typeface="Monotype Corsiva" pitchFamily="66" charset="0"/>
              <a:cs typeface="Arial" pitchFamily="34" charset="0"/>
            </a:endParaRPr>
          </a:p>
        </p:txBody>
      </p:sp>
      <p:pic>
        <p:nvPicPr>
          <p:cNvPr id="3077" name="Picture 5" descr="C:\Users\Наталья\Desktop\иконы\Троица.jpg"/>
          <p:cNvPicPr>
            <a:picLocks noChangeAspect="1" noChangeArrowheads="1"/>
          </p:cNvPicPr>
          <p:nvPr/>
        </p:nvPicPr>
        <p:blipFill>
          <a:blip r:embed="rId2"/>
          <a:srcRect/>
          <a:stretch>
            <a:fillRect/>
          </a:stretch>
        </p:blipFill>
        <p:spPr bwMode="auto">
          <a:xfrm>
            <a:off x="642910" y="3500438"/>
            <a:ext cx="2592658" cy="3232180"/>
          </a:xfrm>
          <a:prstGeom prst="rect">
            <a:avLst/>
          </a:prstGeom>
          <a:noFill/>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14810" y="142852"/>
            <a:ext cx="442915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effectLst/>
                <a:latin typeface="Monotype Corsiva" pitchFamily="66" charset="0"/>
                <a:ea typeface="Times New Roman" pitchFamily="18" charset="0"/>
                <a:cs typeface="Arial" pitchFamily="34" charset="0"/>
              </a:rPr>
              <a:t>Святитель Николай</a:t>
            </a:r>
            <a:endParaRPr kumimoji="0" lang="ru-RU" b="1"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Николай Чудотворец  — христианский святой, архиепископ. Почитается как чудотворец, считается покровителем моряков, купцов и детей.</a:t>
            </a:r>
            <a:endParaRPr kumimoji="0" lang="ru-RU" b="0"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effectLst/>
                <a:latin typeface="Monotype Corsiva" pitchFamily="66" charset="0"/>
                <a:ea typeface="Times New Roman" pitchFamily="18" charset="0"/>
                <a:cs typeface="Arial" pitchFamily="34" charset="0"/>
              </a:rPr>
              <a:t>Интересные факты:</a:t>
            </a:r>
            <a:endParaRPr kumimoji="0" lang="ru-RU" b="1"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	На Никольской башне Московского Кремля находится икона Николы Можайского, в честь которой и названа башня и улица ведущая к этой башне.</a:t>
            </a:r>
            <a:endParaRPr kumimoji="0" lang="ru-RU" b="0"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	Православные цыгане почитают Николая Угодника как своего покровителя.</a:t>
            </a:r>
            <a:endParaRPr kumimoji="0" lang="ru-RU" b="0"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	Почитание калмыками-буддистами Николая Чудотворца было одним из виднейших успехов калмыцкой христианизации. Он был включён в пантеон духов-хозяев Каспийского моря и особо почитался как покровитель рыбаков.</a:t>
            </a:r>
            <a:endParaRPr kumimoji="0" lang="ru-RU" b="0"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Monotype Corsiva" pitchFamily="66" charset="0"/>
                <a:ea typeface="Times New Roman" pitchFamily="18" charset="0"/>
                <a:cs typeface="Arial" pitchFamily="34" charset="0"/>
              </a:rPr>
              <a:t>•	Другой буддийский народ России — буряты — отождествлял Николая Чудотворца с божеством долголетия и процветания Белым Старцем.</a:t>
            </a:r>
            <a:endParaRPr kumimoji="0" lang="ru-RU" b="0" i="0" u="none" strike="noStrike" cap="none" normalizeH="0" baseline="0" dirty="0" smtClean="0">
              <a:ln>
                <a:noFill/>
              </a:ln>
              <a:effectLst/>
              <a:latin typeface="Monotype Corsiva" pitchFamily="66" charset="0"/>
              <a:cs typeface="Arial" pitchFamily="34" charset="0"/>
            </a:endParaRPr>
          </a:p>
        </p:txBody>
      </p:sp>
      <p:pic>
        <p:nvPicPr>
          <p:cNvPr id="2050" name="Picture 2" descr="C:\Users\Наталья\Desktop\иконы\Святи́тель Никола́й.jpg"/>
          <p:cNvPicPr>
            <a:picLocks noChangeAspect="1" noChangeArrowheads="1"/>
          </p:cNvPicPr>
          <p:nvPr/>
        </p:nvPicPr>
        <p:blipFill>
          <a:blip r:embed="rId2"/>
          <a:srcRect/>
          <a:stretch>
            <a:fillRect/>
          </a:stretch>
        </p:blipFill>
        <p:spPr bwMode="auto">
          <a:xfrm>
            <a:off x="857224" y="642918"/>
            <a:ext cx="3062199" cy="5143536"/>
          </a:xfrm>
          <a:prstGeom prst="rect">
            <a:avLst/>
          </a:prstGeom>
          <a:no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3042" y="1428736"/>
            <a:ext cx="5786478" cy="1323439"/>
          </a:xfrm>
          <a:prstGeom prst="rect">
            <a:avLst/>
          </a:prstGeom>
          <a:noFill/>
        </p:spPr>
        <p:txBody>
          <a:bodyPr wrap="square" lIns="91440" tIns="45720" rIns="91440" bIns="45720">
            <a:spAutoFit/>
          </a:bodyPr>
          <a:lstStyle/>
          <a:p>
            <a:pPr algn="ctr"/>
            <a:r>
              <a:rPr lang="ru-RU" sz="8000" b="1" i="1" cap="none" spc="200" dirty="0" smtClean="0">
                <a:ln w="29210">
                  <a:solidFill>
                    <a:schemeClr val="accent3">
                      <a:tint val="10000"/>
                    </a:schemeClr>
                  </a:solidFill>
                </a:ln>
                <a:solidFill>
                  <a:schemeClr val="accent6"/>
                </a:solidFill>
                <a:effectLst>
                  <a:innerShdw blurRad="50800" dist="50800" dir="8100000">
                    <a:srgbClr val="7D7D7D">
                      <a:alpha val="73000"/>
                    </a:srgbClr>
                  </a:innerShdw>
                </a:effectLst>
              </a:rPr>
              <a:t>Конец</a:t>
            </a:r>
            <a:endParaRPr lang="ru-RU" sz="8000" b="1" i="1" cap="none" spc="200" dirty="0">
              <a:ln w="29210">
                <a:solidFill>
                  <a:schemeClr val="accent3">
                    <a:tint val="10000"/>
                  </a:schemeClr>
                </a:solidFill>
              </a:ln>
              <a:solidFill>
                <a:schemeClr val="accent6"/>
              </a:solidFill>
              <a:effectLst>
                <a:innerShdw blurRad="50800" dist="50800" dir="8100000">
                  <a:srgbClr val="7D7D7D">
                    <a:alpha val="73000"/>
                  </a:srgbClr>
                </a:innerShdw>
              </a:effectLst>
            </a:endParaRPr>
          </a:p>
        </p:txBody>
      </p:sp>
      <p:sp>
        <p:nvSpPr>
          <p:cNvPr id="3" name="Прямоугольник 2"/>
          <p:cNvSpPr/>
          <p:nvPr/>
        </p:nvSpPr>
        <p:spPr>
          <a:xfrm>
            <a:off x="500034" y="3857628"/>
            <a:ext cx="8198591" cy="923330"/>
          </a:xfrm>
          <a:prstGeom prst="rect">
            <a:avLst/>
          </a:prstGeom>
          <a:noFill/>
        </p:spPr>
        <p:txBody>
          <a:bodyPr wrap="none" lIns="91440" tIns="45720" rIns="91440" bIns="45720">
            <a:spAutoFit/>
          </a:bodyPr>
          <a:lstStyle/>
          <a:p>
            <a:pPr algn="ctr"/>
            <a:r>
              <a:rPr lang="ru-RU" sz="5400" b="1" i="1" cap="none" spc="200" dirty="0" smtClean="0">
                <a:ln w="29210">
                  <a:solidFill>
                    <a:schemeClr val="accent3">
                      <a:tint val="10000"/>
                    </a:schemeClr>
                  </a:solidFill>
                </a:ln>
                <a:solidFill>
                  <a:schemeClr val="accent6"/>
                </a:solidFill>
                <a:effectLst>
                  <a:innerShdw blurRad="50800" dist="50800" dir="8100000">
                    <a:srgbClr val="7D7D7D">
                      <a:alpha val="73000"/>
                    </a:srgbClr>
                  </a:innerShdw>
                </a:effectLst>
              </a:rPr>
              <a:t>Спасибо за внимание!</a:t>
            </a:r>
            <a:endParaRPr lang="ru-RU" sz="5400" b="1" i="1" cap="none" spc="200" dirty="0">
              <a:ln w="29210">
                <a:solidFill>
                  <a:schemeClr val="accent3">
                    <a:tint val="10000"/>
                  </a:schemeClr>
                </a:solidFill>
              </a:ln>
              <a:solidFill>
                <a:schemeClr val="accent6"/>
              </a:solidFill>
              <a:effectLst>
                <a:innerShdw blurRad="50800" dist="50800" dir="8100000">
                  <a:srgbClr val="7D7D7D">
                    <a:alpha val="73000"/>
                  </a:srgbClr>
                </a:innerShdw>
              </a:effectLst>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Другая 2">
      <a:dk1>
        <a:srgbClr val="F7E09E"/>
      </a:dk1>
      <a:lt1>
        <a:sysClr val="window" lastClr="FFFFFF"/>
      </a:lt1>
      <a:dk2>
        <a:srgbClr val="4E3B30"/>
      </a:dk2>
      <a:lt2>
        <a:srgbClr val="FBEEC9"/>
      </a:lt2>
      <a:accent1>
        <a:srgbClr val="F0A22E"/>
      </a:accent1>
      <a:accent2>
        <a:srgbClr val="A17242"/>
      </a:accent2>
      <a:accent3>
        <a:srgbClr val="B58B80"/>
      </a:accent3>
      <a:accent4>
        <a:srgbClr val="C3986D"/>
      </a:accent4>
      <a:accent5>
        <a:srgbClr val="E36363"/>
      </a:accent5>
      <a:accent6>
        <a:srgbClr val="C17529"/>
      </a:accent6>
      <a:hlink>
        <a:srgbClr val="795115"/>
      </a:hlink>
      <a:folHlink>
        <a:srgbClr val="FFC42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119</TotalTime>
  <Words>434</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Бумажная</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Наталья</dc:creator>
  <cp:lastModifiedBy>Наталья</cp:lastModifiedBy>
  <cp:revision>13</cp:revision>
  <dcterms:created xsi:type="dcterms:W3CDTF">2013-01-29T15:28:31Z</dcterms:created>
  <dcterms:modified xsi:type="dcterms:W3CDTF">2013-01-29T17:29:39Z</dcterms:modified>
</cp:coreProperties>
</file>