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70" r:id="rId4"/>
    <p:sldId id="258" r:id="rId5"/>
    <p:sldId id="259" r:id="rId6"/>
    <p:sldId id="271" r:id="rId7"/>
    <p:sldId id="274" r:id="rId8"/>
    <p:sldId id="272" r:id="rId9"/>
    <p:sldId id="273" r:id="rId10"/>
    <p:sldId id="260" r:id="rId11"/>
    <p:sldId id="261" r:id="rId12"/>
    <p:sldId id="262" r:id="rId13"/>
    <p:sldId id="263" r:id="rId14"/>
    <p:sldId id="264" r:id="rId15"/>
    <p:sldId id="275" r:id="rId16"/>
    <p:sldId id="276" r:id="rId17"/>
    <p:sldId id="277" r:id="rId18"/>
    <p:sldId id="265" r:id="rId19"/>
    <p:sldId id="267" r:id="rId20"/>
    <p:sldId id="266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0AA24BC-ABCC-4262-85E4-03EF4BF102D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F0280EE-1788-4455-A2F8-213FBD53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4048131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образовательных технологий в обучении и воспитании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28604"/>
            <a:ext cx="8229600" cy="574391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ru-RU" u="sng" dirty="0">
              <a:latin typeface="Arial Unicode MS" pitchFamily="34" charset="-128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b="1" i="1" dirty="0">
                <a:solidFill>
                  <a:schemeClr val="tx2"/>
                </a:solidFill>
                <a:latin typeface="Arial Unicode MS" pitchFamily="34" charset="-128"/>
              </a:rPr>
              <a:t>  Методы и формы организации личностно-ориентированного обучения</a:t>
            </a:r>
          </a:p>
          <a:p>
            <a:pPr>
              <a:buClr>
                <a:schemeClr val="tx1"/>
              </a:buClr>
            </a:pPr>
            <a:r>
              <a:rPr lang="ru-RU" u="sng" dirty="0">
                <a:latin typeface="Arial Unicode MS" pitchFamily="34" charset="-128"/>
              </a:rPr>
              <a:t>развивают</a:t>
            </a:r>
            <a:r>
              <a:rPr lang="ru-RU" dirty="0">
                <a:latin typeface="Arial Unicode MS" pitchFamily="34" charset="-128"/>
              </a:rPr>
              <a:t> навыки анализа информации, самообучения;</a:t>
            </a:r>
          </a:p>
          <a:p>
            <a:pPr>
              <a:buClr>
                <a:schemeClr val="tx1"/>
              </a:buClr>
            </a:pPr>
            <a:r>
              <a:rPr lang="ru-RU" u="sng" dirty="0">
                <a:latin typeface="Arial Unicode MS" pitchFamily="34" charset="-128"/>
              </a:rPr>
              <a:t>стимулируют</a:t>
            </a:r>
            <a:r>
              <a:rPr lang="ru-RU" dirty="0">
                <a:latin typeface="Arial Unicode MS" pitchFamily="34" charset="-128"/>
              </a:rPr>
              <a:t> самостоятельную работу учащихся;</a:t>
            </a:r>
          </a:p>
          <a:p>
            <a:pPr>
              <a:buClr>
                <a:schemeClr val="tx1"/>
              </a:buClr>
            </a:pPr>
            <a:r>
              <a:rPr lang="ru-RU" u="sng" dirty="0">
                <a:latin typeface="Arial Unicode MS" pitchFamily="34" charset="-128"/>
              </a:rPr>
              <a:t>формируют</a:t>
            </a:r>
            <a:r>
              <a:rPr lang="ru-RU" dirty="0">
                <a:latin typeface="Arial Unicode MS" pitchFamily="34" charset="-128"/>
              </a:rPr>
              <a:t> ответственность за свой выбор; опыт самоорганизации; становление ценностей.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err="1" smtClean="0"/>
              <a:t>Здоровьесберегающие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 технологии на уроках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6237"/>
            <a:ext cx="8472518" cy="45262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dirty="0" smtClean="0">
                <a:solidFill>
                  <a:srgbClr val="FF0000"/>
                </a:solidFill>
              </a:rPr>
              <a:t>  технологии :</a:t>
            </a:r>
          </a:p>
          <a:p>
            <a:pPr algn="ctr">
              <a:buNone/>
            </a:pPr>
            <a:r>
              <a:rPr lang="ru-RU" dirty="0" smtClean="0"/>
              <a:t>обеспечить учащимися возможность сохранения здоровья, психического здоровья учащихся, сформировать необходимые знания и навыки  по здоровому образу жизни.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461216"/>
          </a:xfrm>
        </p:spPr>
        <p:txBody>
          <a:bodyPr>
            <a:normAutofit/>
          </a:bodyPr>
          <a:lstStyle/>
          <a:p>
            <a:r>
              <a:rPr lang="ru-RU" dirty="0" smtClean="0"/>
              <a:t>Описание порядка использования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</a:t>
            </a:r>
            <a:r>
              <a:rPr lang="ru-RU" dirty="0" err="1" smtClean="0"/>
              <a:t>физминуток</a:t>
            </a:r>
            <a:endParaRPr lang="ru-RU" dirty="0"/>
          </a:p>
        </p:txBody>
      </p:sp>
      <p:pic>
        <p:nvPicPr>
          <p:cNvPr id="1026" name="Picture 2" descr="F:\SAM_26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462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52959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уроке и на кружке использую </a:t>
            </a:r>
            <a:r>
              <a:rPr lang="ru-RU" sz="3600" dirty="0" err="1" smtClean="0"/>
              <a:t>физминутки</a:t>
            </a:r>
            <a:r>
              <a:rPr lang="ru-RU" sz="3600" dirty="0" smtClean="0"/>
              <a:t>, упражнения, которые стимулируют мыслительные процессы, активизируют структуры мозга, улучшают внимание, восприятие, и речь, и упражнения которые полезны для зрения и для правильной осанки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Например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Мозговая гимнастика: дышите глубоко, расслабьте плечи, и уроните голову вперед, качание голову из стороны в сторону</a:t>
            </a:r>
          </a:p>
          <a:p>
            <a:r>
              <a:rPr lang="ru-RU" dirty="0" smtClean="0"/>
              <a:t>2. Ленивые восьмерки (нарисовать в воздухе восьмерки).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которые улучшают координацию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Наложите левую руку на голову и погладьте себя от затылка ко лбу, в это время правой рукой делать круговые движения по животу.</a:t>
            </a:r>
          </a:p>
          <a:p>
            <a:r>
              <a:rPr lang="ru-RU" dirty="0" smtClean="0"/>
              <a:t>2. левой рукой дотроньтесь до правого уха, а потом правой рукой до кончика носа. (затем быстро променяйте положение рук)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Динамические паузы на уроках</a:t>
            </a:r>
            <a:endParaRPr lang="ru-RU" dirty="0"/>
          </a:p>
        </p:txBody>
      </p:sp>
      <p:pic>
        <p:nvPicPr>
          <p:cNvPr id="6" name="Содержимое 5" descr="SAM_35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032720"/>
          </a:xfrm>
        </p:spPr>
        <p:txBody>
          <a:bodyPr>
            <a:normAutofit/>
          </a:bodyPr>
          <a:lstStyle/>
          <a:p>
            <a:r>
              <a:rPr lang="ru-RU" dirty="0" smtClean="0"/>
              <a:t>Рациональное использование учебной нагрузки, объема домашних заданий на уроках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Личностно - ориентированное обучение предусматривает дифференцированный подход. Важно, чтобы ученик действительно стал центральной фигурой учебного процесса. Необходимо вовлечь каждого учащегося в активную познавательную деятельность.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использования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Сохранение  </a:t>
            </a:r>
            <a:r>
              <a:rPr lang="ru-RU" dirty="0" smtClean="0"/>
              <a:t>здоровья учащихся, профилактика хронических болезней, предотвращение усталости и утомляемости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Игровые технологии</a:t>
            </a:r>
            <a:endParaRPr lang="ru-RU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 –это естественная для ребенка и гуманная форма обучения. Обучая посредством игры, мы учим детей не так, как нам взрослым удобно дать  учебный материал, а как детям удобно и естественно его взять.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32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Игровая деятельность используется мной в следующих случаях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7"/>
            <a:ext cx="8229600" cy="374364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Для освоения понятия, темы, и даже для раздела учебного предмета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качестве урока или его части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Ребенку предлагается набор слов, в которых буквы перепутаны местами, необходимо восстановить нормальный порядок: пример  </a:t>
            </a:r>
            <a:r>
              <a:rPr lang="ru-RU" dirty="0" err="1" smtClean="0"/>
              <a:t>маиз</a:t>
            </a:r>
            <a:r>
              <a:rPr lang="ru-RU" dirty="0" smtClean="0"/>
              <a:t>- зима ,</a:t>
            </a:r>
            <a:r>
              <a:rPr lang="ru-RU" dirty="0" err="1" smtClean="0"/>
              <a:t>нянаав-ванная</a:t>
            </a:r>
            <a:r>
              <a:rPr lang="ru-RU" dirty="0" smtClean="0"/>
              <a:t> 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Вывод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39604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 считаю, </a:t>
            </a:r>
            <a:r>
              <a:rPr lang="ru-RU" sz="3600" dirty="0" smtClean="0"/>
              <a:t>что использование  образовательных </a:t>
            </a:r>
            <a:r>
              <a:rPr lang="ru-RU" sz="3600" dirty="0" err="1" smtClean="0"/>
              <a:t>тезнологий</a:t>
            </a:r>
            <a:r>
              <a:rPr lang="ru-RU" sz="3600" dirty="0" smtClean="0"/>
              <a:t> в </a:t>
            </a:r>
            <a:r>
              <a:rPr lang="ru-RU" sz="3600" dirty="0" smtClean="0"/>
              <a:t>обучении и воспитания  </a:t>
            </a:r>
            <a:r>
              <a:rPr lang="ru-RU" sz="3600" dirty="0" smtClean="0"/>
              <a:t>актуальна </a:t>
            </a:r>
            <a:r>
              <a:rPr lang="ru-RU" sz="3600" dirty="0" smtClean="0"/>
              <a:t>при новых </a:t>
            </a:r>
            <a:r>
              <a:rPr lang="ru-RU" sz="3600" smtClean="0"/>
              <a:t>ФГОС</a:t>
            </a:r>
            <a:r>
              <a:rPr lang="ru-RU" sz="3600" smtClean="0"/>
              <a:t>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007622" cy="84295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Цель личностно-ориентированного образования: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8001056" cy="392909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- не формировать и даже не воспитывать, а поддерживать, развивать человека в человеке и стремиться задействовать механизмы самореализации, саморазвития.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Личностно-ориентированное образование включает следующие подходы: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819400"/>
            <a:ext cx="8479552" cy="3395682"/>
          </a:xfrm>
        </p:spPr>
        <p:txBody>
          <a:bodyPr>
            <a:normAutofit/>
          </a:bodyPr>
          <a:lstStyle/>
          <a:p>
            <a:pPr marL="2209800" lvl="4" indent="-381000" algn="l">
              <a:buFontTx/>
              <a:buChar char="-"/>
            </a:pPr>
            <a:r>
              <a:rPr lang="ru-RU" sz="3600" dirty="0" err="1">
                <a:solidFill>
                  <a:srgbClr val="FF0000"/>
                </a:solidFill>
              </a:rPr>
              <a:t>разноуровневый</a:t>
            </a:r>
            <a:r>
              <a:rPr lang="ru-RU" sz="3600" dirty="0">
                <a:solidFill>
                  <a:srgbClr val="FF0000"/>
                </a:solidFill>
              </a:rPr>
              <a:t>;</a:t>
            </a:r>
          </a:p>
          <a:p>
            <a:pPr marL="2209800" lvl="4" indent="-381000" algn="l">
              <a:buFontTx/>
              <a:buChar char="-"/>
            </a:pPr>
            <a:r>
              <a:rPr lang="ru-RU" sz="3600" dirty="0">
                <a:solidFill>
                  <a:srgbClr val="FF0000"/>
                </a:solidFill>
              </a:rPr>
              <a:t>дифференцированный;</a:t>
            </a:r>
          </a:p>
          <a:p>
            <a:pPr marL="2209800" lvl="4" indent="-381000" algn="l">
              <a:buFontTx/>
              <a:buChar char="-"/>
            </a:pPr>
            <a:r>
              <a:rPr lang="ru-RU" sz="3600" dirty="0" err="1">
                <a:solidFill>
                  <a:srgbClr val="FF0000"/>
                </a:solidFill>
              </a:rPr>
              <a:t>субьективно-личностный</a:t>
            </a:r>
            <a:r>
              <a:rPr lang="ru-RU" sz="3600" dirty="0">
                <a:solidFill>
                  <a:srgbClr val="FF0000"/>
                </a:solidFill>
              </a:rPr>
              <a:t>;</a:t>
            </a:r>
          </a:p>
          <a:p>
            <a:pPr marL="2209800" lvl="4" indent="-381000" algn="l">
              <a:buFontTx/>
              <a:buChar char="-"/>
            </a:pPr>
            <a:r>
              <a:rPr lang="ru-RU" sz="3600" dirty="0">
                <a:solidFill>
                  <a:srgbClr val="FF0000"/>
                </a:solidFill>
              </a:rPr>
              <a:t>индивидуальный</a:t>
            </a:r>
            <a:r>
              <a:rPr lang="ru-RU" sz="3600" dirty="0"/>
              <a:t>.</a:t>
            </a:r>
          </a:p>
          <a:p>
            <a:pPr marL="2209800" lvl="4" indent="-381000">
              <a:buFontTx/>
              <a:buChar char="-"/>
            </a:pPr>
            <a:endParaRPr lang="ru-RU" sz="3600" dirty="0"/>
          </a:p>
          <a:p>
            <a:pPr marL="2209800" lvl="4" indent="-381000"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0327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Универсальные черты личностно-ориентированной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</a:t>
            </a:r>
            <a:endParaRPr lang="ru-RU" dirty="0"/>
          </a:p>
        </p:txBody>
      </p:sp>
      <p:pic>
        <p:nvPicPr>
          <p:cNvPr id="4" name="Содержимое 3" descr="DSCF0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0658" y="1646238"/>
            <a:ext cx="606268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Деятельностно-творческий</a:t>
            </a:r>
            <a:r>
              <a:rPr lang="ru-RU" dirty="0" smtClean="0"/>
              <a:t> характер</a:t>
            </a:r>
            <a:endParaRPr lang="ru-RU" dirty="0"/>
          </a:p>
        </p:txBody>
      </p:sp>
      <p:pic>
        <p:nvPicPr>
          <p:cNvPr id="2050" name="Picture 2" descr="F:\DSCF0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658" y="1646238"/>
            <a:ext cx="606268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Поддержка индивидуального развития ученика</a:t>
            </a:r>
            <a:endParaRPr lang="ru-RU" dirty="0"/>
          </a:p>
        </p:txBody>
      </p:sp>
      <p:pic>
        <p:nvPicPr>
          <p:cNvPr id="4" name="Содержимое 3" descr="SAM_3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3630381" cy="521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Сотворчество  учителя и учащихся</a:t>
            </a:r>
            <a:endParaRPr lang="ru-RU" dirty="0"/>
          </a:p>
        </p:txBody>
      </p:sp>
      <p:pic>
        <p:nvPicPr>
          <p:cNvPr id="4" name="Содержимое 3" descr="SAM_36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129</TotalTime>
  <Words>419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Использование образовательных технологий в обучении и воспитании</vt:lpstr>
      <vt:lpstr>Слайд 2</vt:lpstr>
      <vt:lpstr>Цель личностно-ориентированного образования:</vt:lpstr>
      <vt:lpstr>Личностно-ориентированное образование включает следующие подходы: </vt:lpstr>
      <vt:lpstr>Универсальные черты личностно-ориентированной технологии</vt:lpstr>
      <vt:lpstr>Сотрудничество</vt:lpstr>
      <vt:lpstr>Деятельностно-творческий характер</vt:lpstr>
      <vt:lpstr>Поддержка индивидуального развития ученика</vt:lpstr>
      <vt:lpstr>Сотворчество  учителя и учащихся</vt:lpstr>
      <vt:lpstr>Слайд 10</vt:lpstr>
      <vt:lpstr>Слайд 11</vt:lpstr>
      <vt:lpstr>Слайд 12</vt:lpstr>
      <vt:lpstr>Описание порядка использования технологии</vt:lpstr>
      <vt:lpstr>Проведение физминуток</vt:lpstr>
      <vt:lpstr>Слайд 15</vt:lpstr>
      <vt:lpstr>Например :</vt:lpstr>
      <vt:lpstr>Упражнения которые улучшают координацию движения</vt:lpstr>
      <vt:lpstr>Динамические паузы на уроках</vt:lpstr>
      <vt:lpstr>Рациональное использование учебной нагрузки, объема домашних заданий на уроках</vt:lpstr>
      <vt:lpstr>Результат использования технологии</vt:lpstr>
      <vt:lpstr>Слайд 21</vt:lpstr>
      <vt:lpstr>Слайд 22</vt:lpstr>
      <vt:lpstr>Игровая деятельность используется мной в следующих случаях</vt:lpstr>
      <vt:lpstr>например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Педтехнологии</dc:title>
  <dc:creator>123</dc:creator>
  <cp:lastModifiedBy>123</cp:lastModifiedBy>
  <cp:revision>17</cp:revision>
  <dcterms:created xsi:type="dcterms:W3CDTF">2014-03-12T04:21:37Z</dcterms:created>
  <dcterms:modified xsi:type="dcterms:W3CDTF">2014-03-12T07:21:01Z</dcterms:modified>
</cp:coreProperties>
</file>