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57" r:id="rId4"/>
    <p:sldId id="261" r:id="rId5"/>
    <p:sldId id="259" r:id="rId6"/>
    <p:sldId id="262" r:id="rId7"/>
    <p:sldId id="263" r:id="rId8"/>
    <p:sldId id="265" r:id="rId9"/>
    <p:sldId id="272" r:id="rId10"/>
    <p:sldId id="273" r:id="rId11"/>
    <p:sldId id="271" r:id="rId12"/>
    <p:sldId id="260" r:id="rId13"/>
    <p:sldId id="267" r:id="rId14"/>
    <p:sldId id="264" r:id="rId15"/>
    <p:sldId id="266" r:id="rId16"/>
    <p:sldId id="270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68819-74CB-4F37-871E-77D5392BEF05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EB81C-D63F-4335-8204-CAC97FA7A1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A51B8F-65DA-4427-99AD-42D3AD0A2641}" type="slidenum">
              <a:rPr lang="ru-RU">
                <a:latin typeface="Tahoma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latin typeface="Tahoma" pitchFamily="34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AEB81C-D63F-4335-8204-CAC97FA7A19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0"/>
              </a:cxn>
              <a:cxn ang="0">
                <a:pos x="1740" y="510"/>
              </a:cxn>
              <a:cxn ang="0">
                <a:pos x="1595" y="30"/>
              </a:cxn>
              <a:cxn ang="0">
                <a:pos x="0" y="0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/>
            <a:ahLst/>
            <a:cxnLst>
              <a:cxn ang="0">
                <a:pos x="1116" y="0"/>
              </a:cxn>
              <a:cxn ang="0">
                <a:pos x="3840" y="636"/>
              </a:cxn>
              <a:cxn ang="0">
                <a:pos x="4032" y="1356"/>
              </a:cxn>
              <a:cxn ang="0">
                <a:pos x="288" y="1356"/>
              </a:cxn>
              <a:cxn ang="0">
                <a:pos x="0" y="828"/>
              </a:cxn>
              <a:cxn ang="0">
                <a:pos x="1116" y="0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/>
            <a:ahLst/>
            <a:cxnLst>
              <a:cxn ang="0">
                <a:pos x="510" y="1098"/>
              </a:cxn>
              <a:cxn ang="0">
                <a:pos x="2280" y="0"/>
              </a:cxn>
              <a:cxn ang="0">
                <a:pos x="2988" y="342"/>
              </a:cxn>
              <a:cxn ang="0">
                <a:pos x="2988" y="2772"/>
              </a:cxn>
              <a:cxn ang="0">
                <a:pos x="1452" y="3060"/>
              </a:cxn>
              <a:cxn ang="0">
                <a:pos x="0" y="2406"/>
              </a:cxn>
              <a:cxn ang="0">
                <a:pos x="510" y="1098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" y="1518"/>
              </a:cxn>
              <a:cxn ang="0">
                <a:pos x="2064" y="0"/>
              </a:cxn>
              <a:cxn ang="0">
                <a:pos x="0" y="0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"/>
              </a:cxn>
              <a:cxn ang="0">
                <a:pos x="636" y="651"/>
              </a:cxn>
              <a:cxn ang="0">
                <a:pos x="632" y="0"/>
              </a:cxn>
              <a:cxn ang="0">
                <a:pos x="0" y="0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288" y="0"/>
                </a:cxn>
                <a:cxn ang="0">
                  <a:pos x="672" y="0"/>
                </a:cxn>
                <a:cxn ang="0">
                  <a:pos x="672" y="720"/>
                </a:cxn>
                <a:cxn ang="0">
                  <a:pos x="0" y="432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/>
              <a:ahLst/>
              <a:cxnLst>
                <a:cxn ang="0">
                  <a:pos x="206" y="0"/>
                </a:cxn>
                <a:cxn ang="0">
                  <a:pos x="0" y="82"/>
                </a:cxn>
                <a:cxn ang="0">
                  <a:pos x="168" y="824"/>
                </a:cxn>
                <a:cxn ang="0">
                  <a:pos x="212" y="822"/>
                </a:cxn>
                <a:cxn ang="0">
                  <a:pos x="206" y="0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/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/>
            <a:ahLst/>
            <a:cxnLst>
              <a:cxn ang="0">
                <a:pos x="5766" y="605"/>
              </a:cxn>
              <a:cxn ang="0">
                <a:pos x="5768" y="4325"/>
              </a:cxn>
              <a:cxn ang="0">
                <a:pos x="1082" y="4329"/>
              </a:cxn>
              <a:cxn ang="0">
                <a:pos x="13" y="3351"/>
              </a:cxn>
              <a:cxn ang="0">
                <a:pos x="0" y="0"/>
              </a:cxn>
              <a:cxn ang="0">
                <a:pos x="2428" y="7"/>
              </a:cxn>
              <a:cxn ang="0">
                <a:pos x="5766" y="605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00"/>
              </a:cxn>
              <a:cxn ang="0">
                <a:pos x="1089" y="1100"/>
              </a:cxn>
              <a:cxn ang="0">
                <a:pos x="0" y="0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/>
            <a:ahLst/>
            <a:cxnLst>
              <a:cxn ang="0">
                <a:pos x="3130" y="453"/>
              </a:cxn>
              <a:cxn ang="0">
                <a:pos x="3130" y="0"/>
              </a:cxn>
              <a:cxn ang="0">
                <a:pos x="0" y="0"/>
              </a:cxn>
              <a:cxn ang="0">
                <a:pos x="3130" y="453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/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6042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Мастер-класс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0070C0"/>
              </a:solidFill>
            </a:endParaRPr>
          </a:p>
          <a:p>
            <a:pPr algn="ctr"/>
            <a:r>
              <a:rPr lang="ru-RU" sz="4000" b="1" dirty="0" err="1" smtClean="0">
                <a:solidFill>
                  <a:srgbClr val="0070C0"/>
                </a:solidFill>
              </a:rPr>
              <a:t>Здоровьесберегающие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</a:rPr>
              <a:t>технологии на уроках в начальной школе</a:t>
            </a:r>
          </a:p>
          <a:p>
            <a:endParaRPr lang="ru-RU" dirty="0" smtClean="0">
              <a:solidFill>
                <a:srgbClr val="FFC000"/>
              </a:solidFill>
            </a:endParaRPr>
          </a:p>
          <a:p>
            <a:pPr algn="r"/>
            <a:endParaRPr lang="ru-RU" sz="28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Подготовила учитель начальных классов Воротынской СОШ: Козякова Е. В.</a:t>
            </a:r>
            <a:endParaRPr lang="ru-RU" sz="28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Экологическая стенка</a:t>
            </a:r>
            <a:endParaRPr lang="ru-RU" dirty="0"/>
          </a:p>
        </p:txBody>
      </p:sp>
      <p:pic>
        <p:nvPicPr>
          <p:cNvPr id="4" name="Picture 2" descr="C:\Users\xXx\Desktop\CIMG3843-300x2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71612"/>
            <a:ext cx="6215106" cy="4661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Технологии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здоровьесберегающей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направленности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Личностно-ориентированные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Педагогика сотрудничества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Технологии развивающего обучения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Технология уровневой дифференциации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технологии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Технология психологического сопровождения учебной группы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Четыре правила построения урока с позиции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технологий.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i="1" dirty="0" smtClean="0">
                <a:solidFill>
                  <a:srgbClr val="0070C0"/>
                </a:solidFill>
              </a:rPr>
              <a:t>Правильная организация урока</a:t>
            </a: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b="1" i="1" dirty="0" smtClean="0">
                <a:solidFill>
                  <a:srgbClr val="0070C0"/>
                </a:solidFill>
              </a:rPr>
              <a:t>Использование каналов восприятия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Учет зоны работоспособности  обучающихся</a:t>
            </a:r>
          </a:p>
          <a:p>
            <a:pPr lvl="0"/>
            <a:r>
              <a:rPr lang="ru-RU" b="1" i="1" dirty="0" smtClean="0">
                <a:solidFill>
                  <a:srgbClr val="0070C0"/>
                </a:solidFill>
              </a:rPr>
              <a:t>Распределение интенсивности умственной деятельности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</a:rPr>
              <a:t>5-25-я минута — 80%;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</a:rPr>
              <a:t>25-35-я минута — 60-40%;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</a:rPr>
              <a:t>35—40-я минута — 10%.</a:t>
            </a:r>
          </a:p>
          <a:p>
            <a:pPr lvl="0"/>
            <a:endParaRPr lang="ru-RU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Нестандартные уроки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Уроки-игры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Уроки, - дискуссии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 - соревнования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Театрализованные уроки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Уроки-консультации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 с групповыми формами работы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 </a:t>
            </a:r>
            <a:r>
              <a:rPr lang="ru-RU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взаимообучения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учащихся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 творчества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 - аукционы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Уроки-конкурсы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Уроки-обобщения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Уроки-фантазии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Уроки-концерты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Уроки-экскурсии и др.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чего начать?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Рано утром я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встаю,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Потянулись, руки вверх!) 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Бога я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благодарю,  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Солнцу, </a:t>
            </a:r>
            <a:r>
              <a:rPr lang="ru-RU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ветру </a:t>
            </a:r>
            <a:r>
              <a:rPr lang="ru-RU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улыбаюсь,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Улыбнулись все друг другу!)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Слово «здравствуй» говорю,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кем встречаюсь по утру.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Всем здоровья я желаю,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Никого не обижаю.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Хватит места на земле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Людям всем, животным, мне.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 земля моя цвела,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желаю всем добра.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«</a:t>
            </a:r>
            <a:r>
              <a:rPr lang="ru-RU" dirty="0" err="1" smtClean="0">
                <a:solidFill>
                  <a:srgbClr val="0070C0"/>
                </a:solidFill>
              </a:rPr>
              <a:t>Оживлялки</a:t>
            </a:r>
            <a:r>
              <a:rPr lang="ru-RU" dirty="0" smtClean="0">
                <a:solidFill>
                  <a:srgbClr val="0070C0"/>
                </a:solidFill>
              </a:rPr>
              <a:t>» (элементы </a:t>
            </a:r>
            <a:r>
              <a:rPr lang="ru-RU" dirty="0" err="1" smtClean="0">
                <a:solidFill>
                  <a:srgbClr val="0070C0"/>
                </a:solidFill>
              </a:rPr>
              <a:t>самомассажа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Упражнения для глаз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Упражнения для осанки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Дыхательные упражнения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Самомассаж</a:t>
            </a:r>
            <a:r>
              <a:rPr lang="ru-RU" dirty="0" smtClean="0">
                <a:solidFill>
                  <a:srgbClr val="0070C0"/>
                </a:solidFill>
              </a:rPr>
              <a:t> пальцев руки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Минутка неожиданности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Релаксация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24A9-4642-4593-9D2C-41A233632764}" type="slidenum">
              <a:rPr lang="ru-RU"/>
              <a:pPr/>
              <a:t>16</a:t>
            </a:fld>
            <a:endParaRPr lang="ru-RU"/>
          </a:p>
        </p:txBody>
      </p:sp>
      <p:pic>
        <p:nvPicPr>
          <p:cNvPr id="26630" name="Picture 6" descr="19201888b29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3644900"/>
            <a:ext cx="2192337" cy="2952750"/>
          </a:xfrm>
          <a:prstGeom prst="rect">
            <a:avLst/>
          </a:prstGeom>
          <a:noFill/>
        </p:spPr>
      </p:pic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23850" y="476250"/>
            <a:ext cx="1295400" cy="431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23850" y="1341438"/>
            <a:ext cx="1295400" cy="4318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23850" y="2133600"/>
            <a:ext cx="1295400" cy="4318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323850" y="3068638"/>
            <a:ext cx="1295400" cy="4318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23850" y="4005263"/>
            <a:ext cx="1295400" cy="4318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23850" y="4797425"/>
            <a:ext cx="1295400" cy="431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323850" y="5661025"/>
            <a:ext cx="1295400" cy="431800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1908175" y="188913"/>
            <a:ext cx="67675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Красный – вы стремитесь к лидерству, вам не хватает новых завоеваний и побед. Возможно, в данный момент вам недостает ярких эмоциональных впечатлений</a:t>
            </a:r>
            <a:r>
              <a:rPr lang="ru-RU" sz="1000" dirty="0">
                <a:solidFill>
                  <a:srgbClr val="0070C0"/>
                </a:solidFill>
              </a:rPr>
              <a:t>. 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835150" y="1268413"/>
            <a:ext cx="698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Оранжевый – знак возбуждения нервной системы. Это значит, что вы созрели для каких-то серьезных перемен в жизни.</a:t>
            </a:r>
            <a:r>
              <a:rPr lang="ru-RU" dirty="0">
                <a:solidFill>
                  <a:srgbClr val="66FFFF"/>
                </a:solidFill>
              </a:rPr>
              <a:t> 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1835150" y="2016125"/>
            <a:ext cx="68405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 err="1">
                <a:solidFill>
                  <a:srgbClr val="0070C0"/>
                </a:solidFill>
              </a:rPr>
              <a:t>Розовый</a:t>
            </a:r>
            <a:r>
              <a:rPr lang="ru-RU" dirty="0">
                <a:solidFill>
                  <a:srgbClr val="0070C0"/>
                </a:solidFill>
              </a:rPr>
              <a:t> – вам не хватает нежности и легкости. Вероятно, вы немного устали от серьезной работы, четких планов, вас тянет к чему-нибудь беззаботному. 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1835150" y="2889250"/>
            <a:ext cx="66976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 err="1">
                <a:solidFill>
                  <a:srgbClr val="0070C0"/>
                </a:solidFill>
              </a:rPr>
              <a:t>Голубой</a:t>
            </a:r>
            <a:r>
              <a:rPr lang="ru-RU" dirty="0">
                <a:solidFill>
                  <a:srgbClr val="0070C0"/>
                </a:solidFill>
              </a:rPr>
              <a:t> – мечтаете о чем-то романтическом, возвышенном, далеком. Вы хотите быть максимально открытым, правдивым и при этом понятым. 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1763713" y="3890963"/>
            <a:ext cx="4608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Темно-синий – вам нужна сильная разрядка и полноценный отдых. 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835150" y="4730750"/>
            <a:ext cx="46085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Зеленый – символизирует потребность в самоутверждении, тягу к знаниям или желание карьерного роста. 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1763713" y="5738813"/>
            <a:ext cx="46799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Коричневый – не хватает физического отдыха, вы ищете покоя. Вам нужен домашний уют, теплота и комфорт.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8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8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2238" y="939800"/>
            <a:ext cx="8870950" cy="509587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latin typeface="Times New Roman"/>
                <a:cs typeface="Times New Roman"/>
              </a:rPr>
              <a:t>«Здоровье – это состояние </a:t>
            </a:r>
            <a:r>
              <a:rPr lang="en-US" dirty="0" err="1">
                <a:latin typeface="Times New Roman"/>
                <a:cs typeface="Times New Roman"/>
              </a:rPr>
              <a:t>полного</a:t>
            </a:r>
            <a:r>
              <a:rPr lang="en-US" dirty="0">
                <a:latin typeface="Times New Roman"/>
                <a:cs typeface="Times New Roman"/>
              </a:rPr>
              <a:t> физического, душевного </a:t>
            </a:r>
            <a:r>
              <a:rPr lang="en-US" dirty="0" err="1">
                <a:latin typeface="Times New Roman"/>
                <a:cs typeface="Times New Roman"/>
              </a:rPr>
              <a:t>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социального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благополучия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а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не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только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отсутствие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болезни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или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физических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дефектов</a:t>
            </a:r>
            <a:r>
              <a:rPr lang="en-US" dirty="0">
                <a:latin typeface="Times New Roman"/>
                <a:cs typeface="Times New Roman"/>
              </a:rPr>
              <a:t>»</a:t>
            </a:r>
            <a:r>
              <a:rPr lang="en-US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err="1" smtClean="0"/>
              <a:t>В</a:t>
            </a:r>
            <a:r>
              <a:rPr lang="en-US" b="1" dirty="0"/>
              <a:t>. </a:t>
            </a:r>
            <a:r>
              <a:rPr lang="en-US" b="1" dirty="0" err="1"/>
              <a:t>А</a:t>
            </a:r>
            <a:r>
              <a:rPr lang="en-US" b="1" dirty="0"/>
              <a:t>. </a:t>
            </a:r>
            <a:r>
              <a:rPr lang="en-US" b="1" dirty="0" err="1"/>
              <a:t>Сухомлинский</a:t>
            </a:r>
            <a:r>
              <a:rPr lang="en-US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Показатели здоровья обучающихся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Здоровые дети – 29,7 %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Дети, имеющие функциональные отклонения – 63,9%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Часто болеющие дети 6,4 %</a:t>
            </a: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Потеря здоровья снизилась на 10 %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0" y="44450"/>
            <a:ext cx="9144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u="sng"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Внутришкольные  факторы, влияющие на здоровье учащихся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132138" y="2924175"/>
            <a:ext cx="2954337" cy="86042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Здоровье учащихся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32138" y="3789363"/>
            <a:ext cx="2954337" cy="2952750"/>
            <a:chOff x="1973" y="2387"/>
            <a:chExt cx="1861" cy="1860"/>
          </a:xfrm>
        </p:grpSpPr>
        <p:sp>
          <p:nvSpPr>
            <p:cNvPr id="5144" name="Text Box 5"/>
            <p:cNvSpPr txBox="1">
              <a:spLocks noChangeArrowheads="1"/>
            </p:cNvSpPr>
            <p:nvPr/>
          </p:nvSpPr>
          <p:spPr bwMode="auto">
            <a:xfrm>
              <a:off x="1973" y="3484"/>
              <a:ext cx="1861" cy="76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учебный план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выбор УМК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выбор программ</a:t>
              </a:r>
            </a:p>
          </p:txBody>
        </p:sp>
        <p:sp>
          <p:nvSpPr>
            <p:cNvPr id="5145" name="Line 6"/>
            <p:cNvSpPr>
              <a:spLocks noChangeShapeType="1"/>
            </p:cNvSpPr>
            <p:nvPr/>
          </p:nvSpPr>
          <p:spPr bwMode="auto">
            <a:xfrm>
              <a:off x="2925" y="2387"/>
              <a:ext cx="0" cy="108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9388" y="3789363"/>
            <a:ext cx="4032250" cy="2814637"/>
            <a:chOff x="113" y="2387"/>
            <a:chExt cx="2540" cy="1773"/>
          </a:xfrm>
        </p:grpSpPr>
        <p:sp>
          <p:nvSpPr>
            <p:cNvPr id="5142" name="Text Box 8"/>
            <p:cNvSpPr txBox="1">
              <a:spLocks noChangeArrowheads="1"/>
            </p:cNvSpPr>
            <p:nvPr/>
          </p:nvSpPr>
          <p:spPr bwMode="auto">
            <a:xfrm>
              <a:off x="113" y="3484"/>
              <a:ext cx="1678" cy="67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уроки физкультуры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спортивные секции и кружки</a:t>
              </a:r>
            </a:p>
          </p:txBody>
        </p:sp>
        <p:sp>
          <p:nvSpPr>
            <p:cNvPr id="5143" name="Line 9"/>
            <p:cNvSpPr>
              <a:spLocks noChangeShapeType="1"/>
            </p:cNvSpPr>
            <p:nvPr/>
          </p:nvSpPr>
          <p:spPr bwMode="auto">
            <a:xfrm flipH="1">
              <a:off x="1791" y="2387"/>
              <a:ext cx="862" cy="108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072066" y="3786190"/>
            <a:ext cx="3743325" cy="2676525"/>
            <a:chOff x="3198" y="2387"/>
            <a:chExt cx="2358" cy="1686"/>
          </a:xfrm>
        </p:grpSpPr>
        <p:sp>
          <p:nvSpPr>
            <p:cNvPr id="5140" name="Text Box 11"/>
            <p:cNvSpPr txBox="1">
              <a:spLocks noChangeArrowheads="1"/>
            </p:cNvSpPr>
            <p:nvPr/>
          </p:nvSpPr>
          <p:spPr bwMode="auto">
            <a:xfrm>
              <a:off x="4150" y="3657"/>
              <a:ext cx="1406" cy="41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 dirty="0" err="1">
                  <a:solidFill>
                    <a:srgbClr val="0070C0"/>
                  </a:solidFill>
                </a:rPr>
                <a:t>досуговая</a:t>
              </a:r>
              <a:r>
                <a:rPr lang="ru-RU" b="1" dirty="0">
                  <a:solidFill>
                    <a:srgbClr val="0070C0"/>
                  </a:solidFill>
                </a:rPr>
                <a:t> деятельность</a:t>
              </a:r>
            </a:p>
          </p:txBody>
        </p:sp>
        <p:sp>
          <p:nvSpPr>
            <p:cNvPr id="5141" name="Line 12"/>
            <p:cNvSpPr>
              <a:spLocks noChangeShapeType="1"/>
            </p:cNvSpPr>
            <p:nvPr/>
          </p:nvSpPr>
          <p:spPr bwMode="auto">
            <a:xfrm>
              <a:off x="3198" y="2387"/>
              <a:ext cx="952" cy="127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130550" y="692150"/>
            <a:ext cx="2954338" cy="2232025"/>
            <a:chOff x="1972" y="436"/>
            <a:chExt cx="1861" cy="1406"/>
          </a:xfrm>
        </p:grpSpPr>
        <p:sp>
          <p:nvSpPr>
            <p:cNvPr id="5138" name="Text Box 14"/>
            <p:cNvSpPr txBox="1">
              <a:spLocks noChangeArrowheads="1"/>
            </p:cNvSpPr>
            <p:nvPr/>
          </p:nvSpPr>
          <p:spPr bwMode="auto">
            <a:xfrm>
              <a:off x="1972" y="436"/>
              <a:ext cx="1861" cy="9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FFFFFF"/>
                  </a:solidFill>
                </a:rPr>
                <a:t> </a:t>
              </a:r>
              <a:r>
                <a:rPr lang="ru-RU" b="1" dirty="0">
                  <a:solidFill>
                    <a:srgbClr val="0070C0"/>
                  </a:solidFill>
                </a:rPr>
                <a:t>взаимоотношения с одноклассниками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 отношение учителей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ru-RU" b="1" dirty="0">
                  <a:solidFill>
                    <a:srgbClr val="0070C0"/>
                  </a:solidFill>
                </a:rPr>
                <a:t> здоровье учителей</a:t>
              </a:r>
            </a:p>
          </p:txBody>
        </p:sp>
        <p:sp>
          <p:nvSpPr>
            <p:cNvPr id="5139" name="Line 15"/>
            <p:cNvSpPr>
              <a:spLocks noChangeShapeType="1"/>
            </p:cNvSpPr>
            <p:nvPr/>
          </p:nvSpPr>
          <p:spPr bwMode="auto">
            <a:xfrm flipV="1">
              <a:off x="2925" y="1390"/>
              <a:ext cx="0" cy="45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76213" y="1357313"/>
            <a:ext cx="2955925" cy="3492500"/>
            <a:chOff x="111" y="855"/>
            <a:chExt cx="1862" cy="2200"/>
          </a:xfrm>
        </p:grpSpPr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111" y="855"/>
              <a:ext cx="1680" cy="2200"/>
              <a:chOff x="111" y="855"/>
              <a:chExt cx="1680" cy="2200"/>
            </a:xfrm>
          </p:grpSpPr>
          <p:sp>
            <p:nvSpPr>
              <p:cNvPr id="5136" name="Text Box 18"/>
              <p:cNvSpPr txBox="1">
                <a:spLocks noChangeArrowheads="1"/>
              </p:cNvSpPr>
              <p:nvPr/>
            </p:nvSpPr>
            <p:spPr bwMode="auto">
              <a:xfrm>
                <a:off x="180" y="855"/>
                <a:ext cx="1610" cy="416"/>
              </a:xfrm>
              <a:prstGeom prst="rect">
                <a:avLst/>
              </a:prstGeom>
              <a:noFill/>
              <a:ln w="19050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FF0000"/>
                    </a:solidFill>
                  </a:rPr>
                  <a:t>Организация занятий</a:t>
                </a:r>
              </a:p>
            </p:txBody>
          </p:sp>
          <p:sp>
            <p:nvSpPr>
              <p:cNvPr id="5137" name="Text Box 19"/>
              <p:cNvSpPr txBox="1">
                <a:spLocks noChangeArrowheads="1"/>
              </p:cNvSpPr>
              <p:nvPr/>
            </p:nvSpPr>
            <p:spPr bwMode="auto">
              <a:xfrm>
                <a:off x="111" y="1253"/>
                <a:ext cx="1680" cy="180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вид учебной деятельности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технологии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стиль преподавания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отметка, оценка знаний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объем домашних заданий</a:t>
                </a:r>
              </a:p>
            </p:txBody>
          </p:sp>
        </p:grpSp>
        <p:sp>
          <p:nvSpPr>
            <p:cNvPr id="5135" name="Line 20"/>
            <p:cNvSpPr>
              <a:spLocks noChangeShapeType="1"/>
            </p:cNvSpPr>
            <p:nvPr/>
          </p:nvSpPr>
          <p:spPr bwMode="auto">
            <a:xfrm rot="-5400000" flipH="1" flipV="1">
              <a:off x="1882" y="2024"/>
              <a:ext cx="0" cy="18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6083300" y="1054100"/>
            <a:ext cx="2989263" cy="4344988"/>
            <a:chOff x="3832" y="664"/>
            <a:chExt cx="1883" cy="2737"/>
          </a:xfrm>
        </p:grpSpPr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4012" y="664"/>
              <a:ext cx="1703" cy="2737"/>
              <a:chOff x="4012" y="664"/>
              <a:chExt cx="1703" cy="2737"/>
            </a:xfrm>
          </p:grpSpPr>
          <p:sp>
            <p:nvSpPr>
              <p:cNvPr id="5132" name="Text Box 23"/>
              <p:cNvSpPr txBox="1">
                <a:spLocks noChangeArrowheads="1"/>
              </p:cNvSpPr>
              <p:nvPr/>
            </p:nvSpPr>
            <p:spPr bwMode="auto">
              <a:xfrm>
                <a:off x="4105" y="664"/>
                <a:ext cx="1610" cy="589"/>
              </a:xfrm>
              <a:prstGeom prst="rect">
                <a:avLst/>
              </a:prstGeom>
              <a:noFill/>
              <a:ln w="19050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FF0000"/>
                    </a:solidFill>
                  </a:rPr>
                  <a:t>Режим функционирования школы</a:t>
                </a:r>
              </a:p>
            </p:txBody>
          </p:sp>
          <p:sp>
            <p:nvSpPr>
              <p:cNvPr id="5133" name="Text Box 24"/>
              <p:cNvSpPr txBox="1">
                <a:spLocks noChangeArrowheads="1"/>
              </p:cNvSpPr>
              <p:nvPr/>
            </p:nvSpPr>
            <p:spPr bwMode="auto">
              <a:xfrm>
                <a:off x="4012" y="1253"/>
                <a:ext cx="1680" cy="214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режим дня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расписание учебных занятий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питание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санитарно-гигиенические условия (мебель, освещение, проветривание и др.)</a:t>
                </a:r>
              </a:p>
              <a:p>
                <a:pPr>
                  <a:spcBef>
                    <a:spcPct val="50000"/>
                  </a:spcBef>
                  <a:buFontTx/>
                  <a:buChar char="•"/>
                </a:pPr>
                <a:r>
                  <a:rPr lang="ru-RU" b="1" dirty="0">
                    <a:solidFill>
                      <a:srgbClr val="0070C0"/>
                    </a:solidFill>
                  </a:rPr>
                  <a:t>режим перемен</a:t>
                </a:r>
              </a:p>
            </p:txBody>
          </p:sp>
        </p:grpSp>
        <p:sp>
          <p:nvSpPr>
            <p:cNvPr id="5131" name="Line 25"/>
            <p:cNvSpPr>
              <a:spLocks noChangeShapeType="1"/>
            </p:cNvSpPr>
            <p:nvPr/>
          </p:nvSpPr>
          <p:spPr bwMode="auto">
            <a:xfrm rot="5400000" flipV="1">
              <a:off x="3923" y="2024"/>
              <a:ext cx="0" cy="182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41913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utoUpdateAnimBg="0"/>
      <p:bldP spid="5837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2000240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Школьные факторы риска по убыванию значимости и силы влияния на здоровье учащихся: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Стрессовая педагогическая тактика;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Несоответствие методик и технологий обучения возрастным и функциональным возможностям школьников;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Несоблюдение элементарных физиологических и гигиенических требований к организации учебного процесса;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Недостаточная грамотность родителей в вопросах сохранения здоровья детей;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Провалы в существующей системе физического воспитания;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Интенсификация учебного процесса;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Функциональная неграмотность педагога в вопросах охраны и укрепления здоровья;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Частичное разрушение служб школьного медицинского контроля;</a:t>
            </a:r>
          </a:p>
          <a:p>
            <a:pPr lvl="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Отсутствие системной работы по формированию ценности здоровья и здорового образа жизни.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4"/>
          <p:cNvSpPr>
            <a:spLocks noChangeArrowheads="1"/>
          </p:cNvSpPr>
          <p:nvPr/>
        </p:nvSpPr>
        <p:spPr bwMode="auto">
          <a:xfrm>
            <a:off x="163513" y="4348163"/>
            <a:ext cx="4572000" cy="24622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оборудование учебных кабинетов всем необходимым для работы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введение в уроки физической культуры специальных комплексов упражнений для коррекции осанки и профилактики детского сколиоза;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контрастные коврики под ноги для профилактики плоскостопия и массажа стоп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-гимнастика для глаз с помощью офтальмо тренажеров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обучение учащихся в режиме динамических поз с использованием конторок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режим движения наглядного материала</a:t>
            </a:r>
          </a:p>
        </p:txBody>
      </p:sp>
      <p:sp>
        <p:nvSpPr>
          <p:cNvPr id="7171" name="Прямоугольник 5"/>
          <p:cNvSpPr>
            <a:spLocks noChangeArrowheads="1"/>
          </p:cNvSpPr>
          <p:nvPr/>
        </p:nvSpPr>
        <p:spPr bwMode="auto">
          <a:xfrm>
            <a:off x="93663" y="833438"/>
            <a:ext cx="3471862" cy="2032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конторки,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контрастные коврики, </a:t>
            </a:r>
          </a:p>
          <a:p>
            <a:r>
              <a:rPr lang="ru-RU" sz="1400" dirty="0" err="1">
                <a:solidFill>
                  <a:srgbClr val="0070C0"/>
                </a:solidFill>
                <a:latin typeface="Calibri" pitchFamily="34" charset="0"/>
              </a:rPr>
              <a:t>разноуровневая</a:t>
            </a:r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 школьная мебель,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магнитная доска, </a:t>
            </a:r>
          </a:p>
          <a:p>
            <a:r>
              <a:rPr lang="ru-RU" sz="1400" dirty="0" err="1">
                <a:solidFill>
                  <a:srgbClr val="0070C0"/>
                </a:solidFill>
                <a:latin typeface="Calibri" pitchFamily="34" charset="0"/>
              </a:rPr>
              <a:t>офтальмотренажер</a:t>
            </a:r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 на потолке,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зрительные метки,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переносное наборное полотно,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оборудование медицинского кабинета, 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приобретение спортивного инвентаря.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44863" y="2530475"/>
            <a:ext cx="3792537" cy="1201738"/>
          </a:xfrm>
          <a:prstGeom prst="rect">
            <a:avLst/>
          </a:prstGeom>
          <a:ln w="28575" cmpd="sng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</a:rPr>
              <a:t>Технология В.Ф. Базарного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7963" y="69850"/>
            <a:ext cx="3236912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Материально- техническое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обеспечение</a:t>
            </a:r>
            <a:endParaRPr lang="ru-RU" sz="2000" u="sng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174" name="Прямоугольник 10"/>
          <p:cNvSpPr>
            <a:spLocks noChangeArrowheads="1"/>
          </p:cNvSpPr>
          <p:nvPr/>
        </p:nvSpPr>
        <p:spPr bwMode="auto">
          <a:xfrm>
            <a:off x="165100" y="3614738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u="sng">
                <a:solidFill>
                  <a:srgbClr val="984807"/>
                </a:solidFill>
                <a:latin typeface="Calibri" pitchFamily="34" charset="0"/>
              </a:rPr>
              <a:t>Здоровьесберегающая педагогика на уроках</a:t>
            </a:r>
            <a:endParaRPr lang="ru-RU" sz="2000" u="sng">
              <a:solidFill>
                <a:srgbClr val="984807"/>
              </a:solidFill>
              <a:latin typeface="Calibri" pitchFamily="34" charset="0"/>
            </a:endParaRPr>
          </a:p>
        </p:txBody>
      </p:sp>
      <p:sp>
        <p:nvSpPr>
          <p:cNvPr id="7175" name="Прямоугольник 12"/>
          <p:cNvSpPr>
            <a:spLocks noChangeArrowheads="1"/>
          </p:cNvSpPr>
          <p:nvPr/>
        </p:nvSpPr>
        <p:spPr bwMode="auto">
          <a:xfrm>
            <a:off x="4648200" y="-44450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u="sng">
                <a:solidFill>
                  <a:srgbClr val="984807"/>
                </a:solidFill>
                <a:latin typeface="Calibri" pitchFamily="34" charset="0"/>
              </a:rPr>
              <a:t>Здоровьесберегающая педагогика во внеурочное время</a:t>
            </a:r>
          </a:p>
        </p:txBody>
      </p:sp>
      <p:sp>
        <p:nvSpPr>
          <p:cNvPr id="7176" name="Прямоугольник 13"/>
          <p:cNvSpPr>
            <a:spLocks noChangeArrowheads="1"/>
          </p:cNvSpPr>
          <p:nvPr/>
        </p:nvSpPr>
        <p:spPr bwMode="auto">
          <a:xfrm>
            <a:off x="5294313" y="635000"/>
            <a:ext cx="3751262" cy="1816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>
                <a:latin typeface="Calibri" pitchFamily="34" charset="0"/>
              </a:rPr>
              <a:t>- </a:t>
            </a:r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закаливание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седативные и витаминизированные </a:t>
            </a:r>
            <a:r>
              <a:rPr lang="ru-RU" sz="1400" dirty="0" err="1">
                <a:solidFill>
                  <a:srgbClr val="0070C0"/>
                </a:solidFill>
                <a:latin typeface="Calibri" pitchFamily="34" charset="0"/>
              </a:rPr>
              <a:t>фиточаи</a:t>
            </a:r>
            <a:endParaRPr lang="ru-RU" sz="1400" dirty="0">
              <a:solidFill>
                <a:srgbClr val="0070C0"/>
              </a:solidFill>
              <a:latin typeface="Calibri" pitchFamily="34" charset="0"/>
            </a:endParaRP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витаминизация питания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йодированная вода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-динамическая пауза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-пальчиковая и адаптационная гимнастика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освоение комплексов лечебной гимнастики, утренней зарядки</a:t>
            </a:r>
          </a:p>
        </p:txBody>
      </p:sp>
      <p:sp>
        <p:nvSpPr>
          <p:cNvPr id="7177" name="Прямоугольник 16"/>
          <p:cNvSpPr>
            <a:spLocks noChangeArrowheads="1"/>
          </p:cNvSpPr>
          <p:nvPr/>
        </p:nvSpPr>
        <p:spPr bwMode="auto">
          <a:xfrm>
            <a:off x="4926013" y="4322763"/>
            <a:ext cx="4076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u="sng">
                <a:solidFill>
                  <a:srgbClr val="984807"/>
                </a:solidFill>
                <a:latin typeface="Calibri" pitchFamily="34" charset="0"/>
              </a:rPr>
              <a:t>Здоровьесберегающая педагогика </a:t>
            </a:r>
          </a:p>
          <a:p>
            <a:pPr algn="ctr"/>
            <a:r>
              <a:rPr lang="ru-RU" sz="2000" b="1" u="sng">
                <a:solidFill>
                  <a:srgbClr val="984807"/>
                </a:solidFill>
                <a:latin typeface="Calibri" pitchFamily="34" charset="0"/>
              </a:rPr>
              <a:t>дома</a:t>
            </a:r>
            <a:r>
              <a:rPr lang="ru-RU" sz="2000" u="sng">
                <a:solidFill>
                  <a:srgbClr val="984807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8" name="Прямоугольник 17"/>
          <p:cNvSpPr>
            <a:spLocks noChangeArrowheads="1"/>
          </p:cNvSpPr>
          <p:nvPr/>
        </p:nvSpPr>
        <p:spPr bwMode="auto">
          <a:xfrm>
            <a:off x="4964113" y="5135563"/>
            <a:ext cx="4108450" cy="1169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утренняя гимнастика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-пешеходные прогулки, оздоровительный бег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 домашний стадион, занятия спортом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-закаливание</a:t>
            </a:r>
          </a:p>
          <a:p>
            <a:r>
              <a:rPr lang="ru-RU" sz="1400" dirty="0">
                <a:solidFill>
                  <a:srgbClr val="0070C0"/>
                </a:solidFill>
                <a:latin typeface="Calibri" pitchFamily="34" charset="0"/>
              </a:rPr>
              <a:t>-участие семьи в оздоровительных мероприятиях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7316788" y="2451100"/>
            <a:ext cx="1049337" cy="59213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Офтальмотренажёр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пирамидки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Безымянный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33756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Безымянный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44774" y="1428736"/>
            <a:ext cx="469922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Безымянны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442915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8596" y="428604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Тарелки,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офтальмотренажёр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Безымянный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643422" y="1857380"/>
            <a:ext cx="5214974" cy="3786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27100"/>
          </a:xfrm>
        </p:spPr>
        <p:txBody>
          <a:bodyPr/>
          <a:lstStyle/>
          <a:p>
            <a:r>
              <a:rPr lang="ru-RU" dirty="0" smtClean="0"/>
              <a:t>Экологический букварь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Users\xXx\Desktop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0600" y="2041525"/>
            <a:ext cx="5168920" cy="38766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3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332</TotalTime>
  <Words>731</Words>
  <PresentationFormat>Экран (4:3)</PresentationFormat>
  <Paragraphs>146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Тема3</vt:lpstr>
      <vt:lpstr>Мастер-класс</vt:lpstr>
      <vt:lpstr>«Здоровье – это состояние полного физического, душевного и социального благополучия, а не только отсутствие болезни или физических дефектов».  В. А. Сухомлинский. </vt:lpstr>
      <vt:lpstr>Показатели здоровья обучающихся</vt:lpstr>
      <vt:lpstr>Слайд 4</vt:lpstr>
      <vt:lpstr>Школьные факторы риска по убыванию значимости и силы влияния на здоровье учащихся: </vt:lpstr>
      <vt:lpstr>Слайд 6</vt:lpstr>
      <vt:lpstr>Офтальмотренажёр, пирамидки</vt:lpstr>
      <vt:lpstr>Слайд 8</vt:lpstr>
      <vt:lpstr>Экологический букварь</vt:lpstr>
      <vt:lpstr>Экологическая стенка</vt:lpstr>
      <vt:lpstr>Технологии здоровьесберегающей направленности</vt:lpstr>
      <vt:lpstr>Четыре правила построения урока с позиции здоровьесберегающих технологий.</vt:lpstr>
      <vt:lpstr>Нестандартные уроки</vt:lpstr>
      <vt:lpstr>С чего начать?</vt:lpstr>
      <vt:lpstr>Физкультминутки: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</dc:title>
  <dc:creator>xXx</dc:creator>
  <cp:lastModifiedBy>xXx</cp:lastModifiedBy>
  <cp:revision>33</cp:revision>
  <dcterms:created xsi:type="dcterms:W3CDTF">2013-12-02T15:55:04Z</dcterms:created>
  <dcterms:modified xsi:type="dcterms:W3CDTF">2013-12-09T14:44:46Z</dcterms:modified>
</cp:coreProperties>
</file>