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75" r:id="rId19"/>
    <p:sldId id="266" r:id="rId20"/>
    <p:sldId id="267" r:id="rId21"/>
    <p:sldId id="262" r:id="rId22"/>
    <p:sldId id="259" r:id="rId23"/>
    <p:sldId id="280" r:id="rId24"/>
    <p:sldId id="279" r:id="rId25"/>
    <p:sldId id="272" r:id="rId26"/>
    <p:sldId id="277" r:id="rId27"/>
    <p:sldId id="299" r:id="rId28"/>
    <p:sldId id="29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82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B3F5-9727-475C-A9DB-CAAAB077AC23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4F6B-5D78-47FE-B609-1634BCE4D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40A8-0D0F-4663-9BE9-667DAC244717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B357-B080-4446-8266-F890D46C5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AF1F-AA1D-49C3-94DD-658A17687C3A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71DC-FBCE-4FC6-965F-D602229A1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B25F-FC6A-4673-8166-10A2D7059FDE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491A-6420-4D57-8A53-4728F69D1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4A51-872D-4991-8CE2-7D0BC467B47B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B9AC-6569-4865-8ACD-998287B40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D082-D544-48E0-9618-41A7F808F235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BD62-673D-44C2-9F45-AF828074F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0016-B7E7-4A50-87C8-F3E26BEFEB80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0BC27-EBB3-4D04-A999-25E2ABD74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0386-645E-4E5D-8651-74EAF73EEAA8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C089-DB2E-4DD5-9CD8-A014E1C35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ABEE-1AF8-4934-97FB-FDB9E76AA39F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ECE0-BDB4-462A-968C-D31EA8C9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61AC2-D696-49DB-9DC4-92ACEE8C665E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2E67-736F-4FD7-A733-40B5A5691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612A-55F1-4F52-AF88-52D0BCF5CF11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1940-D7CF-4C65-A44F-34114BA5D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ACB0-CA2F-43D0-A8CD-9D191EEA11CF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9CC6-32F0-419B-88B2-95E9B3B36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442AEA-2C65-4B06-AE68-629EBF991601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EE245D-1076-4F4C-82C8-E8BB09B1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naut.ru/patches/seal.htm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1\Рабочий стол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9393" y="974725"/>
            <a:ext cx="8229599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Классный час</a:t>
            </a:r>
            <a:br>
              <a:rPr lang="ru-RU" dirty="0" smtClean="0"/>
            </a:br>
            <a:r>
              <a:rPr lang="ru-RU" dirty="0" smtClean="0"/>
              <a:t>«ДЕНЬ КОСМОНАВТИКИ»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105400"/>
            <a:ext cx="7572428" cy="17526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МОУ СОШ п. Целинный</a:t>
            </a:r>
          </a:p>
          <a:p>
            <a:pPr eaLnBrk="1" hangingPunct="1"/>
            <a:r>
              <a:rPr lang="ru-RU" dirty="0" err="1" smtClean="0">
                <a:latin typeface="Arial" charset="0"/>
              </a:rPr>
              <a:t>Ершовского</a:t>
            </a:r>
            <a:r>
              <a:rPr lang="ru-RU" dirty="0" smtClean="0">
                <a:latin typeface="Arial" charset="0"/>
              </a:rPr>
              <a:t> района Саратовской  области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2012 год.</a:t>
            </a:r>
            <a:endParaRPr lang="ru-RU" dirty="0" smtClean="0">
              <a:latin typeface="Arial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916238" y="2060575"/>
            <a:ext cx="2615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12 апреля 1961 года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ПЕРВЫЙ ПОЛЕТ ЧЕЛОВЕКА В КОСМОС.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smtClean="0"/>
              <a:t>Говорит Москва! Работают все радиостанции Советского Союза!.. </a:t>
            </a:r>
            <a:br>
              <a:rPr lang="ru-RU" sz="2000" dirty="0" smtClean="0"/>
            </a:br>
            <a:r>
              <a:rPr lang="ru-RU" sz="2000" dirty="0" smtClean="0"/>
              <a:t> - Человек в космосе!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sz="1600" dirty="0" smtClean="0"/>
              <a:t>12 апреля 1961 года. Как будто давно это было и вместе с тем так недавно! Этот солнечный весенний день стал праздником для всего человечества, звездным днем Земли, началом космической эры. Этот день вошёл в историю мировой цивилизации. </a:t>
            </a:r>
          </a:p>
          <a:p>
            <a:pPr algn="just">
              <a:buNone/>
            </a:pPr>
            <a:r>
              <a:rPr lang="ru-RU" sz="1600" dirty="0" smtClean="0"/>
              <a:t> В то памятное утро советский летчик Юрий Алексеевич Гагарин </a:t>
            </a:r>
            <a:r>
              <a:rPr lang="ru-RU" sz="1600" dirty="0" smtClean="0"/>
              <a:t>в 10 часов 02 минуты совершил </a:t>
            </a:r>
            <a:r>
              <a:rPr lang="ru-RU" sz="1600" dirty="0" smtClean="0"/>
              <a:t>первый в истории человечества полет в космос на корабле «Восток». 108 минут, за время которых он облетел земной шар, потрясли мир.</a:t>
            </a:r>
            <a:endParaRPr lang="ru-RU" sz="1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363738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Корабль-спутник, с Ю. А. Гагариным на борту поднялся на высоту 327 километров, опоясал Землю и благополучно приземлился в окрестности деревни </a:t>
            </a:r>
            <a:r>
              <a:rPr lang="ru-RU" sz="2000" dirty="0" err="1" smtClean="0"/>
              <a:t>Смеловки</a:t>
            </a:r>
            <a:r>
              <a:rPr lang="ru-RU" sz="2000" dirty="0" smtClean="0"/>
              <a:t>, примерно в 26 километрах от города Энгельса Саратовской области.</a:t>
            </a: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10595"/>
            <a:ext cx="3071834" cy="417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5929330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Корабль "Восток". Старт.</a:t>
            </a:r>
          </a:p>
          <a:p>
            <a:r>
              <a:rPr lang="ru-RU" dirty="0" smtClean="0"/>
              <a:t> 12 апреля 1961 г.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7875" y="1643050"/>
            <a:ext cx="41546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357686" y="5929330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Место приземления Ю.А. Гагарина.</a:t>
            </a:r>
          </a:p>
          <a:p>
            <a:r>
              <a:rPr lang="ru-RU" dirty="0" smtClean="0"/>
              <a:t> Село </a:t>
            </a:r>
            <a:r>
              <a:rPr lang="ru-RU" dirty="0" err="1" smtClean="0"/>
              <a:t>Узморье</a:t>
            </a:r>
            <a:r>
              <a:rPr lang="ru-RU" dirty="0" smtClean="0"/>
              <a:t> на карте Саратовской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44068"/>
            <a:ext cx="4857784" cy="46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5857892"/>
            <a:ext cx="5000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Анна </a:t>
            </a:r>
            <a:r>
              <a:rPr lang="ru-RU" dirty="0" smtClean="0"/>
              <a:t>Акимовна </a:t>
            </a:r>
            <a:r>
              <a:rPr lang="ru-RU" dirty="0" err="1" smtClean="0"/>
              <a:t>Тахтарова</a:t>
            </a:r>
            <a:endParaRPr lang="ru-RU" dirty="0" smtClean="0"/>
          </a:p>
          <a:p>
            <a:pPr algn="ctr"/>
            <a:r>
              <a:rPr lang="ru-RU" dirty="0" smtClean="0"/>
              <a:t> со </a:t>
            </a:r>
            <a:r>
              <a:rPr lang="ru-RU" dirty="0" smtClean="0"/>
              <a:t>своей шестилетней внучкой Ритой.</a:t>
            </a:r>
          </a:p>
          <a:p>
            <a:pPr algn="ctr"/>
            <a:r>
              <a:rPr lang="ru-RU" dirty="0" smtClean="0"/>
              <a:t> 12 апреля 1961 г.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214422"/>
            <a:ext cx="28575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«Ступив на твердую почву, я увидел женщину с девочкой, стоявших возле пятнистого теленка и с любопытством наблюдавших за мной. Пошел к ним. Они направились навстречу. Но чем ближе они подходили, шаги их становились медленнее. Я ведь все еще был в своем ярко-оранжевом скафандре, и его необычный вид немножечко их пугал. Ничего подобного они еще не видели. </a:t>
            </a:r>
          </a:p>
          <a:p>
            <a:r>
              <a:rPr lang="ru-RU" dirty="0" smtClean="0"/>
              <a:t> Свои, товарищи, свои,– ощущая холодок волнения, крикнул я, сняв гермошлем. Это была жена лесника Анна Акимовна </a:t>
            </a:r>
            <a:r>
              <a:rPr lang="ru-RU" dirty="0" err="1" smtClean="0"/>
              <a:t>Тахтарова</a:t>
            </a:r>
            <a:r>
              <a:rPr lang="ru-RU" dirty="0" smtClean="0"/>
              <a:t> со своей шестилетней внучкой Ритой. Это были первые люди, которых я встретил на Земле после полета.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725470"/>
          </a:xfrm>
        </p:spPr>
        <p:txBody>
          <a:bodyPr/>
          <a:lstStyle/>
          <a:p>
            <a:r>
              <a:rPr lang="ru-RU" dirty="0" smtClean="0"/>
              <a:t>ПЕРВЫЕ ЛЮДИ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ВСТРЕЧИ НА ЗЕМЛЕ.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286971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32419" y="2428868"/>
            <a:ext cx="301158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428868"/>
            <a:ext cx="2928958" cy="32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5857892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Первая встреча на Земле. </a:t>
            </a:r>
          </a:p>
          <a:p>
            <a:r>
              <a:rPr lang="ru-RU" dirty="0" smtClean="0"/>
              <a:t> 12 апреля 1961 г.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5857892"/>
            <a:ext cx="257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Группа </a:t>
            </a:r>
            <a:r>
              <a:rPr lang="ru-RU" dirty="0" smtClean="0"/>
              <a:t>солдат с офицером, проезжавших на грузовиках по шоссе</a:t>
            </a:r>
            <a:r>
              <a:rPr lang="ru-RU" dirty="0" smtClean="0"/>
              <a:t>. 12 апреля 1961 г.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5853940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Энгельс. 12 апреля 1961 г. </a:t>
            </a:r>
          </a:p>
          <a:p>
            <a:r>
              <a:rPr lang="ru-RU" dirty="0" smtClean="0"/>
              <a:t> После полета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ПРИЗЕМЛЕНИЯ.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 smtClean="0"/>
              <a:t>«...На другой день к месту приземления кабины </a:t>
            </a:r>
            <a:r>
              <a:rPr lang="ru-RU" sz="1600" dirty="0" smtClean="0"/>
              <a:t>корабля              « </a:t>
            </a:r>
            <a:r>
              <a:rPr lang="ru-RU" sz="1600" dirty="0" smtClean="0"/>
              <a:t>Восток» прилетели С.П. Королев, М.В. Келдыш, Л.А. Воскресенский, Н.А. Пилюгин, Б.В. </a:t>
            </a:r>
            <a:r>
              <a:rPr lang="ru-RU" sz="1600" dirty="0" err="1" smtClean="0"/>
              <a:t>Раушенбах</a:t>
            </a:r>
            <a:r>
              <a:rPr lang="ru-RU" sz="1600" dirty="0" smtClean="0"/>
              <a:t>, К.П. Феоктистов и другие специалисты. Они были очень рады, что кабина оказалась на берегу, а не в Волге. </a:t>
            </a:r>
          </a:p>
          <a:p>
            <a:r>
              <a:rPr lang="ru-RU" sz="1600" dirty="0" smtClean="0"/>
              <a:t> С помощью вертолета кабину подняли и направили в Энгельс.</a:t>
            </a:r>
          </a:p>
          <a:p>
            <a:r>
              <a:rPr lang="ru-RU" sz="1600" dirty="0" smtClean="0"/>
              <a:t> На месте приземления кабины вбили металлический лом с высеченной надписью «12.04.61 г.» ».</a:t>
            </a:r>
            <a:endParaRPr lang="ru-RU" sz="1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43050"/>
            <a:ext cx="371477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ГАГАРИНСКОЕ ПОЛЕ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285860"/>
            <a:ext cx="3686172" cy="5000660"/>
          </a:xfrm>
        </p:spPr>
        <p:txBody>
          <a:bodyPr/>
          <a:lstStyle/>
          <a:p>
            <a:pPr algn="just">
              <a:buNone/>
            </a:pPr>
            <a:r>
              <a:rPr lang="ru-RU" sz="1400" dirty="0" smtClean="0"/>
              <a:t>На </a:t>
            </a:r>
            <a:r>
              <a:rPr lang="ru-RU" sz="1400" dirty="0" smtClean="0"/>
              <a:t>месте приземления установлен </a:t>
            </a:r>
            <a:r>
              <a:rPr lang="ru-RU" sz="1400" dirty="0" smtClean="0"/>
              <a:t>27</a:t>
            </a:r>
          </a:p>
          <a:p>
            <a:pPr algn="just">
              <a:buNone/>
            </a:pPr>
            <a:r>
              <a:rPr lang="ru-RU" sz="1400" dirty="0" smtClean="0"/>
              <a:t>метровый </a:t>
            </a:r>
            <a:r>
              <a:rPr lang="ru-RU" sz="1400" dirty="0" smtClean="0"/>
              <a:t>обелиск - взметнувшаяся в </a:t>
            </a:r>
            <a:r>
              <a:rPr lang="ru-RU" sz="1400" dirty="0" smtClean="0"/>
              <a:t>небо</a:t>
            </a:r>
          </a:p>
          <a:p>
            <a:pPr algn="just">
              <a:buNone/>
            </a:pPr>
            <a:r>
              <a:rPr lang="ru-RU" sz="1400" dirty="0" smtClean="0"/>
              <a:t>стальная </a:t>
            </a:r>
            <a:r>
              <a:rPr lang="ru-RU" sz="1400" dirty="0" smtClean="0"/>
              <a:t>стрела, увенчанная </a:t>
            </a:r>
            <a:r>
              <a:rPr lang="ru-RU" sz="1400" dirty="0" smtClean="0"/>
              <a:t>ракетой</a:t>
            </a:r>
          </a:p>
          <a:p>
            <a:pPr algn="just">
              <a:buNone/>
            </a:pPr>
            <a:r>
              <a:rPr lang="ru-RU" sz="1400" dirty="0" smtClean="0"/>
              <a:t>(уменьшенная </a:t>
            </a:r>
            <a:r>
              <a:rPr lang="ru-RU" sz="1400" dirty="0" smtClean="0"/>
              <a:t>копия </a:t>
            </a:r>
            <a:r>
              <a:rPr lang="ru-RU" sz="1400" dirty="0" smtClean="0"/>
              <a:t>монумента</a:t>
            </a:r>
          </a:p>
          <a:p>
            <a:pPr algn="just">
              <a:buNone/>
            </a:pPr>
            <a:r>
              <a:rPr lang="ru-RU" sz="1400" dirty="0" smtClean="0"/>
              <a:t>покорителям </a:t>
            </a:r>
            <a:r>
              <a:rPr lang="ru-RU" sz="1400" dirty="0" smtClean="0"/>
              <a:t>Вселенной, сооруженного </a:t>
            </a:r>
            <a:r>
              <a:rPr lang="ru-RU" sz="1400" dirty="0" smtClean="0"/>
              <a:t>в</a:t>
            </a:r>
          </a:p>
          <a:p>
            <a:pPr algn="just">
              <a:buNone/>
            </a:pPr>
            <a:r>
              <a:rPr lang="ru-RU" sz="1400" dirty="0" smtClean="0"/>
              <a:t>Москве </a:t>
            </a:r>
            <a:r>
              <a:rPr lang="ru-RU" sz="1400" dirty="0" smtClean="0"/>
              <a:t>на проспекте Мира). На одной </a:t>
            </a:r>
            <a:r>
              <a:rPr lang="ru-RU" sz="1400" dirty="0" smtClean="0"/>
              <a:t>из</a:t>
            </a:r>
          </a:p>
          <a:p>
            <a:pPr algn="just">
              <a:buNone/>
            </a:pPr>
            <a:r>
              <a:rPr lang="ru-RU" sz="1400" dirty="0" smtClean="0"/>
              <a:t>сторон постамента, облицованного серым</a:t>
            </a:r>
          </a:p>
          <a:p>
            <a:pPr algn="just">
              <a:buNone/>
            </a:pPr>
            <a:r>
              <a:rPr lang="ru-RU" sz="1400" dirty="0" smtClean="0"/>
              <a:t>мрамором</a:t>
            </a:r>
            <a:r>
              <a:rPr lang="ru-RU" sz="1400" dirty="0" smtClean="0"/>
              <a:t>, прикреплена </a:t>
            </a:r>
            <a:r>
              <a:rPr lang="ru-RU" sz="1400" dirty="0" smtClean="0"/>
              <a:t>металлическая</a:t>
            </a:r>
          </a:p>
          <a:p>
            <a:pPr algn="just">
              <a:buNone/>
            </a:pPr>
            <a:r>
              <a:rPr lang="ru-RU" sz="1400" dirty="0" smtClean="0"/>
              <a:t>доска </a:t>
            </a:r>
            <a:r>
              <a:rPr lang="ru-RU" sz="1400" dirty="0" smtClean="0"/>
              <a:t>с надписью: 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«12 апреля 1961 года здесь </a:t>
            </a:r>
            <a:r>
              <a:rPr lang="ru-RU" sz="1400" dirty="0" smtClean="0"/>
              <a:t>приземлился</a:t>
            </a:r>
          </a:p>
          <a:p>
            <a:pPr algn="just">
              <a:buNone/>
            </a:pPr>
            <a:r>
              <a:rPr lang="ru-RU" sz="1400" dirty="0" smtClean="0"/>
              <a:t>первый </a:t>
            </a:r>
            <a:r>
              <a:rPr lang="ru-RU" sz="1400" dirty="0" smtClean="0"/>
              <a:t>в мире космонавт </a:t>
            </a:r>
            <a:r>
              <a:rPr lang="ru-RU" sz="1400" dirty="0" smtClean="0"/>
              <a:t>Юрий</a:t>
            </a:r>
          </a:p>
          <a:p>
            <a:pPr algn="just">
              <a:buNone/>
            </a:pPr>
            <a:r>
              <a:rPr lang="ru-RU" sz="1400" dirty="0" smtClean="0"/>
              <a:t>Алексеевич </a:t>
            </a:r>
            <a:r>
              <a:rPr lang="ru-RU" sz="1400" dirty="0" smtClean="0"/>
              <a:t>Гагарин». </a:t>
            </a:r>
          </a:p>
          <a:p>
            <a:pPr algn="just">
              <a:buNone/>
            </a:pPr>
            <a:r>
              <a:rPr lang="ru-RU" sz="1400" dirty="0" smtClean="0"/>
              <a:t>Вокруг обелиска разбит молодой парк. 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Сотни </a:t>
            </a:r>
            <a:r>
              <a:rPr lang="ru-RU" sz="1400" dirty="0" smtClean="0"/>
              <a:t>саратовцев и их гостей со </a:t>
            </a:r>
            <a:r>
              <a:rPr lang="ru-RU" sz="1400" dirty="0" smtClean="0"/>
              <a:t>всех</a:t>
            </a:r>
          </a:p>
          <a:p>
            <a:pPr algn="just">
              <a:buNone/>
            </a:pPr>
            <a:r>
              <a:rPr lang="ru-RU" sz="1400" dirty="0" smtClean="0"/>
              <a:t>концов </a:t>
            </a:r>
            <a:r>
              <a:rPr lang="ru-RU" sz="1400" dirty="0" smtClean="0"/>
              <a:t>России и из-за </a:t>
            </a:r>
            <a:r>
              <a:rPr lang="ru-RU" sz="1400" dirty="0" smtClean="0"/>
              <a:t>рубежа</a:t>
            </a:r>
          </a:p>
          <a:p>
            <a:pPr algn="just">
              <a:buNone/>
            </a:pPr>
            <a:r>
              <a:rPr lang="ru-RU" sz="1400" dirty="0" smtClean="0"/>
              <a:t>посещают </a:t>
            </a:r>
            <a:r>
              <a:rPr lang="ru-RU" sz="1400" dirty="0" smtClean="0"/>
              <a:t>это памятное место, </a:t>
            </a:r>
            <a:r>
              <a:rPr lang="ru-RU" sz="1400" dirty="0" smtClean="0"/>
              <a:t>чтобы</a:t>
            </a:r>
          </a:p>
          <a:p>
            <a:pPr algn="just">
              <a:buNone/>
            </a:pPr>
            <a:r>
              <a:rPr lang="ru-RU" sz="1400" dirty="0" smtClean="0"/>
              <a:t>отдать </a:t>
            </a:r>
            <a:r>
              <a:rPr lang="ru-RU" sz="1400" dirty="0" smtClean="0"/>
              <a:t>дань уважения великому </a:t>
            </a:r>
            <a:r>
              <a:rPr lang="ru-RU" sz="1400" dirty="0" smtClean="0"/>
              <a:t>сыну</a:t>
            </a:r>
          </a:p>
          <a:p>
            <a:pPr algn="just">
              <a:buNone/>
            </a:pPr>
            <a:r>
              <a:rPr lang="ru-RU" sz="1400" dirty="0" smtClean="0"/>
              <a:t>Родины</a:t>
            </a:r>
            <a:r>
              <a:rPr lang="ru-RU" sz="1400" dirty="0" smtClean="0"/>
              <a:t>, проложившему </a:t>
            </a:r>
            <a:r>
              <a:rPr lang="ru-RU" sz="1400" dirty="0" smtClean="0"/>
              <a:t>первую</a:t>
            </a:r>
          </a:p>
          <a:p>
            <a:pPr algn="just">
              <a:buNone/>
            </a:pPr>
            <a:r>
              <a:rPr lang="ru-RU" sz="1400" dirty="0" smtClean="0"/>
              <a:t>космическую </a:t>
            </a:r>
            <a:r>
              <a:rPr lang="ru-RU" sz="1400" dirty="0" smtClean="0"/>
              <a:t>трассу к далеким мирам.</a:t>
            </a:r>
            <a:endParaRPr lang="ru-RU" sz="1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31878"/>
            <a:ext cx="3214710" cy="53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ПАРЕНЬ ИЗ НАШЕГО ГОРОДА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dirty="0" smtClean="0"/>
              <a:t>Саратовцам особенно приятно сознавать, что человек, совершивший этот дерзновенный полет, в течение нескольких лет жил у нас, стал «парнем из нашего города.</a:t>
            </a:r>
          </a:p>
          <a:p>
            <a:pPr algn="just">
              <a:buNone/>
            </a:pPr>
            <a:r>
              <a:rPr lang="ru-RU" sz="1800" dirty="0" smtClean="0"/>
              <a:t> «Город Саратов, - сказал он, - я по праву могу считать своей второй родиной, городом моей юности - здесь я учился в </a:t>
            </a:r>
            <a:r>
              <a:rPr lang="ru-RU" sz="1800" dirty="0" err="1" smtClean="0"/>
              <a:t>индустри</a:t>
            </a:r>
            <a:r>
              <a:rPr lang="ru-RU" sz="1800" dirty="0" smtClean="0"/>
              <a:t> </a:t>
            </a:r>
            <a:r>
              <a:rPr lang="ru-RU" sz="1800" dirty="0" err="1" smtClean="0"/>
              <a:t>альном</a:t>
            </a:r>
            <a:r>
              <a:rPr lang="ru-RU" sz="1800" dirty="0" smtClean="0"/>
              <a:t> техникуме... здесь же я учился в аэроклубе ДОСААФ, здесь началась моя крылатая юность. Наконец, на саратовскую землю я возвратился из космоса».</a:t>
            </a:r>
            <a:endParaRPr lang="ru-RU" sz="1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1" y="1486606"/>
            <a:ext cx="3385589" cy="472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65792"/>
            <a:ext cx="4071966" cy="56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857884" y="2571744"/>
            <a:ext cx="2428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 беспримерный подвиг </a:t>
            </a:r>
            <a:endParaRPr lang="ru-RU" sz="2000" dirty="0" smtClean="0"/>
          </a:p>
          <a:p>
            <a:pPr algn="ctr"/>
            <a:r>
              <a:rPr lang="ru-RU" sz="2000" dirty="0" smtClean="0"/>
              <a:t>Ю</a:t>
            </a:r>
            <a:r>
              <a:rPr lang="ru-RU" sz="2000" dirty="0" smtClean="0"/>
              <a:t>. А. Гагарину присвоено высокое звание Героя Советского Союза </a:t>
            </a:r>
            <a:endParaRPr lang="ru-RU" sz="2000" dirty="0" smtClean="0"/>
          </a:p>
          <a:p>
            <a:pPr algn="ctr"/>
            <a:r>
              <a:rPr lang="ru-RU" sz="2000" dirty="0" smtClean="0"/>
              <a:t>и </a:t>
            </a:r>
            <a:r>
              <a:rPr lang="ru-RU" sz="2000" dirty="0" smtClean="0"/>
              <a:t>летчика-космонавта СССР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ГРАЖДАНИН МИРА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4608513" cy="3455988"/>
          </a:xfrm>
        </p:spPr>
      </p:pic>
      <p:sp>
        <p:nvSpPr>
          <p:cNvPr id="15363" name="Содержимое 7"/>
          <p:cNvSpPr>
            <a:spLocks noGrp="1"/>
          </p:cNvSpPr>
          <p:nvPr>
            <p:ph sz="half" idx="2"/>
          </p:nvPr>
        </p:nvSpPr>
        <p:spPr>
          <a:xfrm>
            <a:off x="4859338" y="1557338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Вокруг </a:t>
            </a:r>
            <a:r>
              <a:rPr lang="ru-RU" sz="2400" dirty="0" smtClean="0">
                <a:solidFill>
                  <a:srgbClr val="000066"/>
                </a:solidFill>
              </a:rPr>
              <a:t>Солнца </a:t>
            </a:r>
            <a:r>
              <a:rPr lang="ru-RU" sz="2400" dirty="0" smtClean="0"/>
              <a:t>обращаются планеты: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Меркурий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Венера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Земля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Марс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Юпитер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Сатурн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Уран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Нептун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Плутон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Основоположник космонавтики и ракетостроения</a:t>
            </a:r>
            <a:endParaRPr lang="ru-RU" sz="3600" dirty="0"/>
          </a:p>
        </p:txBody>
      </p:sp>
      <p:sp>
        <p:nvSpPr>
          <p:cNvPr id="17410" name="Содержимое 5"/>
          <p:cNvSpPr>
            <a:spLocks noGrp="1"/>
          </p:cNvSpPr>
          <p:nvPr>
            <p:ph sz="half" idx="2"/>
          </p:nvPr>
        </p:nvSpPr>
        <p:spPr>
          <a:xfrm>
            <a:off x="4429125" y="2332038"/>
            <a:ext cx="40386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Константин Эдуардович Циолковский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(17.09.1857-19.09.1935)</a:t>
            </a:r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3438" y="1654175"/>
            <a:ext cx="3286125" cy="441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12 апреля 1961 года. Этот солнечный весенний день стал праздником для всего человечества, началом космической эры. </a:t>
            </a:r>
            <a:br>
              <a:rPr lang="ru-RU" sz="1600" dirty="0" smtClean="0"/>
            </a:br>
            <a:r>
              <a:rPr lang="ru-RU" sz="1600" dirty="0" smtClean="0"/>
              <a:t>Саратовцам </a:t>
            </a:r>
            <a:r>
              <a:rPr lang="ru-RU" sz="1600" dirty="0" smtClean="0"/>
              <a:t>особенно приятно сознавать, что первопроходец Вселенной Юрий Алексеевич Гагарин провел здесь свою юность, учился и "обрел крылья". Решением Саратовского горисполкома Ю.Гагарину было присвоено звание почетного гражданина города Саратова.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58937"/>
            <a:ext cx="4071966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500694" y="3143248"/>
            <a:ext cx="27146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«Дорога в космос! Большое счастье выпало мне - оказаться на её широком просторе, первому совершить полет, о котором мечтали люди». </a:t>
            </a:r>
          </a:p>
          <a:p>
            <a:r>
              <a:rPr lang="ru-RU" sz="2000" dirty="0" smtClean="0"/>
              <a:t> Ю. Гагарин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Дорога в космос.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Конструктор ракетных систем</a:t>
            </a:r>
            <a:endParaRPr lang="ru-RU" dirty="0"/>
          </a:p>
        </p:txBody>
      </p:sp>
      <p:sp>
        <p:nvSpPr>
          <p:cNvPr id="18434" name="Содержимое 3"/>
          <p:cNvSpPr>
            <a:spLocks noGrp="1"/>
          </p:cNvSpPr>
          <p:nvPr>
            <p:ph sz="half" idx="2"/>
          </p:nvPr>
        </p:nvSpPr>
        <p:spPr>
          <a:xfrm>
            <a:off x="357188" y="2332038"/>
            <a:ext cx="40386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Сергей Павлович Королев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(30.12</a:t>
            </a: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</a:rPr>
              <a:t>1906-14.01.1966)</a:t>
            </a:r>
          </a:p>
        </p:txBody>
      </p:sp>
      <p:pic>
        <p:nvPicPr>
          <p:cNvPr id="18435" name="Picture 5" descr="Гагарин и Королё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7750" y="1571625"/>
            <a:ext cx="34782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857364"/>
            <a:ext cx="442915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Собаки - космонавты</a:t>
            </a:r>
            <a:endParaRPr lang="ru-RU" sz="4800" dirty="0"/>
          </a:p>
        </p:txBody>
      </p:sp>
      <p:pic>
        <p:nvPicPr>
          <p:cNvPr id="19458" name="Picture 16" descr="с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5" y="285750"/>
            <a:ext cx="2016125" cy="4033838"/>
          </a:xfrm>
        </p:spPr>
      </p:pic>
      <p:pic>
        <p:nvPicPr>
          <p:cNvPr id="19459" name="Picture 17" descr="с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0" y="214313"/>
            <a:ext cx="1947863" cy="3852862"/>
          </a:xfrm>
        </p:spPr>
      </p:pic>
      <p:pic>
        <p:nvPicPr>
          <p:cNvPr id="19460" name="Picture 4" descr="Новый рисунок (4)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357688"/>
            <a:ext cx="57673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Первая женщина-космонавт</a:t>
            </a:r>
            <a:endParaRPr lang="ru-RU" dirty="0"/>
          </a:p>
        </p:txBody>
      </p:sp>
      <p:sp>
        <p:nvSpPr>
          <p:cNvPr id="21506" name="Содержимое 4"/>
          <p:cNvSpPr>
            <a:spLocks noGrp="1"/>
          </p:cNvSpPr>
          <p:nvPr>
            <p:ph sz="half" idx="2"/>
          </p:nvPr>
        </p:nvSpPr>
        <p:spPr>
          <a:xfrm>
            <a:off x="4500563" y="1844675"/>
            <a:ext cx="4429125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Валентина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Владимировна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Терешкова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(6марта 1937г.)</a:t>
            </a:r>
          </a:p>
          <a:p>
            <a:pPr eaLnBrk="1" hangingPunct="1"/>
            <a:endParaRPr lang="ru-RU" sz="3200" dirty="0" smtClean="0"/>
          </a:p>
        </p:txBody>
      </p:sp>
      <p:pic>
        <p:nvPicPr>
          <p:cNvPr id="21507" name="Picture 2" descr="C:\Documents and Settings\1\Рабочий стол\tereshkov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643312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8" descr="http://www.astronaut.ru/patches/seal_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429250"/>
            <a:ext cx="95408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28" name="Group 216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034090"/>
        </p:xfrm>
        <a:graphic>
          <a:graphicData uri="http://schemas.openxmlformats.org/drawingml/2006/table">
            <a:tbl>
              <a:tblPr/>
              <a:tblGrid>
                <a:gridCol w="730250"/>
                <a:gridCol w="5905500"/>
                <a:gridCol w="1593850"/>
              </a:tblGrid>
              <a:tr h="5492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Гагарин Юрий Алексеевич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Восток-1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Титов Герман Степанович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Восток-2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Николаев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Андриян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 Григорьевич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Восток-3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Попович Павел Романович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Восток-4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Быковский Валерий Фёдорович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Восток-5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Терешкова Валентина Владимировна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Восток-6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Комаров Владимир Михайлович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Восход-1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Феоктистов Константин Михайлович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Восход-1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Егоров Борис Борисович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Восход-1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Беляев Павел Иванович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Восход-2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Леонов АлексевйАрхипович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Восход-2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54c3cef18162aee1d699d547c8d_p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830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 </a:t>
            </a:r>
            <a:r>
              <a:rPr lang="ru-RU" sz="2400">
                <a:solidFill>
                  <a:schemeClr val="hlink"/>
                </a:solidFill>
              </a:rPr>
              <a:t>КОСМОНАВТЫ СССР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IMG_46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19050"/>
            <a:ext cx="91186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0" descr="Космические корабли / Космос фото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5364163" y="333375"/>
            <a:ext cx="360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И вновь в неведомые дали</a:t>
            </a:r>
          </a:p>
          <a:p>
            <a:r>
              <a:rPr lang="ru-RU" sz="1800"/>
              <a:t>Корабль космический взлетит…</a:t>
            </a:r>
          </a:p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СПАСИБО ЗА ВН</a:t>
            </a:r>
            <a:r>
              <a:rPr lang="ru-RU" dirty="0" smtClean="0"/>
              <a:t>ИМАНИЕ!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ru-RU" sz="1800" dirty="0" smtClean="0"/>
              <a:t>Выполнила</a:t>
            </a:r>
            <a:r>
              <a:rPr lang="ru-RU" sz="1800" dirty="0" smtClean="0"/>
              <a:t>: </a:t>
            </a:r>
            <a:r>
              <a:rPr lang="ru-RU" sz="1800" dirty="0" err="1" smtClean="0"/>
              <a:t>Мамбетярова</a:t>
            </a:r>
            <a:r>
              <a:rPr lang="ru-RU" sz="1800" dirty="0" smtClean="0"/>
              <a:t> А. М. </a:t>
            </a:r>
            <a:br>
              <a:rPr lang="ru-RU" sz="1800" dirty="0" smtClean="0"/>
            </a:br>
            <a:r>
              <a:rPr lang="ru-RU" sz="1800" dirty="0" smtClean="0"/>
              <a:t>учитель начальных классов </a:t>
            </a:r>
            <a:br>
              <a:rPr lang="ru-RU" sz="1800" dirty="0" smtClean="0"/>
            </a:br>
            <a:r>
              <a:rPr lang="ru-RU" sz="1800" dirty="0" smtClean="0"/>
              <a:t>МОУ СОШ п. Целинный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Ершовского</a:t>
            </a:r>
            <a:r>
              <a:rPr lang="ru-RU" sz="1800" dirty="0" smtClean="0"/>
              <a:t> района </a:t>
            </a:r>
            <a:endParaRPr lang="ru-RU" sz="1800" dirty="0" smtClean="0"/>
          </a:p>
          <a:p>
            <a:pPr algn="r"/>
            <a:r>
              <a:rPr lang="ru-RU" sz="1800" dirty="0" smtClean="0"/>
              <a:t>Саратовской </a:t>
            </a:r>
            <a:r>
              <a:rPr lang="ru-RU" sz="1800" dirty="0" smtClean="0"/>
              <a:t>области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33276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http://www.lien.ru/children/gagarin/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285860"/>
            <a:ext cx="5715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http://www.svvaul.com/SARATOV/Geography/Gagarin.htm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САРАТОВСКИЙ ИНДУСТРИАЛЬНЫЙ ТЕХНИКУМ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142985"/>
            <a:ext cx="4286280" cy="3500461"/>
          </a:xfrm>
        </p:spPr>
        <p:txBody>
          <a:bodyPr/>
          <a:lstStyle/>
          <a:p>
            <a:pPr algn="ctr"/>
            <a:r>
              <a:rPr lang="ru-RU" sz="1800" dirty="0" smtClean="0"/>
              <a:t> В 1951 году, после окончания Люберецкого училища по специальности литейщик-формовщик, Юра Гагарин был направлен в Саратовский индустриальный техникум для продолжения обучения. В Саратов приехали вчетвером: Тимофей Чугунов, Александр Петушков, Юрий Гагарин и воспитатель В.А.Никифоров.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180" y="1142984"/>
            <a:ext cx="350277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4857760"/>
            <a:ext cx="3214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Саратовский</a:t>
            </a:r>
          </a:p>
          <a:p>
            <a:pPr algn="ctr"/>
            <a:r>
              <a:rPr lang="ru-RU" dirty="0" smtClean="0"/>
              <a:t> индустриальный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техникум. </a:t>
            </a:r>
          </a:p>
          <a:p>
            <a:pPr algn="ctr"/>
            <a:r>
              <a:rPr lang="ru-RU" dirty="0" smtClean="0"/>
              <a:t> Фото У.Нестеренко. 2006 г.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380381"/>
            <a:ext cx="2428892" cy="24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388" y="5929330"/>
            <a:ext cx="235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Бюст Ю.А.Гагарину </a:t>
            </a:r>
            <a:r>
              <a:rPr lang="ru-RU" dirty="0" smtClean="0"/>
              <a:t> </a:t>
            </a:r>
            <a:r>
              <a:rPr lang="ru-RU" dirty="0" smtClean="0"/>
              <a:t>на фасаде индустриального техникума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«</a:t>
            </a:r>
            <a:r>
              <a:rPr lang="ru-RU" sz="1600" dirty="0" smtClean="0"/>
              <a:t>В течение двух лет был отличником учебы, заносился на доску Почёта училища. …была объявлена благодарность за отличную учёбу и за общественную работу, … за хорошую работу в цехе…».</a:t>
            </a:r>
            <a:endParaRPr lang="ru-RU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362336" cy="418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30162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5786454"/>
            <a:ext cx="450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Заявление Юрия Гагарина при поступлении в Саратовский индустриальный техникум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786454"/>
            <a:ext cx="442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Экзаменационный лист Юрия. Экспозиция Народного музея Ю.А.Гагарина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Учился Юра очень хорошо, не гнался за отличными оценками, просто хотел знать как можно больше. «Техникум был и для меня не только школой знаний, но и замечательной школой жизни».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0"/>
            <a:ext cx="40638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4929199"/>
            <a:ext cx="3429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Юрий, а также его товарищи Тимофей Чугунов и Александр Петушков, были освобождены от экзаменов. Шла страдная пора уборки хлеба - и ребят отправили в колхоз, на элеватор в Екатериновку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Екатериновка</a:t>
            </a:r>
            <a:r>
              <a:rPr lang="ru-RU" dirty="0" smtClean="0"/>
              <a:t>. Поле. </a:t>
            </a:r>
          </a:p>
          <a:p>
            <a:r>
              <a:rPr lang="ru-RU" dirty="0" smtClean="0"/>
              <a:t> Фото У.Нестеренко. 2005 г.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1785926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Решетки, которые отливала </a:t>
            </a:r>
            <a:r>
              <a:rPr lang="ru-RU" dirty="0" err="1" smtClean="0"/>
              <a:t>гагаринская</a:t>
            </a:r>
            <a:r>
              <a:rPr lang="ru-RU" dirty="0" smtClean="0"/>
              <a:t> группа, сегодня сохранились в сквере около театра Академической Драмы </a:t>
            </a:r>
            <a:r>
              <a:rPr lang="ru-RU" dirty="0" err="1" smtClean="0"/>
              <a:t>им.Слонова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За четыре года обучения он сдал 32 экзамена, по 31 предмету получил оценку «пять» и только по «Психологии» - «четыре». Можно отметить, что после полета в космос Юрий Гагарин в соавторстве с В.И.Лебедевым написал книгу «Психология и космос». Исправил оценку по «Психологии»!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57655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5286388"/>
            <a:ext cx="3857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Контрольная по </a:t>
            </a:r>
            <a:r>
              <a:rPr lang="ru-RU" dirty="0" smtClean="0"/>
              <a:t>математике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Экспозиция Народного музея Ю.А.Гагарина</a:t>
            </a:r>
          </a:p>
          <a:p>
            <a:r>
              <a:rPr lang="ru-RU" dirty="0" smtClean="0"/>
              <a:t> Фото У.Нестеренко. 2006 г.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39794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857752" y="5286388"/>
            <a:ext cx="3929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Ю.Гагарин на экзамене по математике. </a:t>
            </a:r>
          </a:p>
          <a:p>
            <a:r>
              <a:rPr lang="ru-RU" dirty="0" smtClean="0"/>
              <a:t> Принимает экзамен классный руководитель </a:t>
            </a:r>
          </a:p>
          <a:p>
            <a:r>
              <a:rPr lang="ru-RU" dirty="0" smtClean="0"/>
              <a:t> А.П.Акулова. 1952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2457157" cy="406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66"/>
            <a:ext cx="36026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26089" y="2357430"/>
            <a:ext cx="281791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000364" y="3714752"/>
            <a:ext cx="35004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свободное время Гагарин любил отдыхать в «Липках», на набережной, часто ходил в театр оперы и балета, в драмтеатр, художественный музей имени А. Н. Радищева. «В Саратове хороший оперный театр. Там я послушал «Русалку» Даргомыжского, «</a:t>
            </a:r>
            <a:r>
              <a:rPr lang="ru-RU" dirty="0" err="1" smtClean="0"/>
              <a:t>Кармен</a:t>
            </a:r>
            <a:r>
              <a:rPr lang="ru-RU" dirty="0" smtClean="0"/>
              <a:t>» Бизе, «Пиковую даму» Чайковского. Большое впечатление произвела опера Глинки «Иван Сусанин».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САРАТОВСКИЙ АЭРОКЛУБ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Саратовцам </a:t>
            </a:r>
            <a:r>
              <a:rPr lang="ru-RU" sz="1800" dirty="0" smtClean="0"/>
              <a:t>особенно приятно сознавать, что человек, совершивший легендарный полет, в течение нескольких лет жил в нашем городе, получил здесь </a:t>
            </a:r>
            <a:r>
              <a:rPr lang="ru-RU" sz="1800" dirty="0" smtClean="0"/>
              <a:t>путевку в небо.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«Именно с Саратовом связано появление у меня болезни, которой нет в медицине - неудержимой тяги в небо, тяги к полетам», - писал он.</a:t>
            </a:r>
            <a:endParaRPr lang="ru-RU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75760"/>
            <a:ext cx="3000396" cy="402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94730"/>
            <a:ext cx="3143272" cy="401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5643578"/>
            <a:ext cx="3143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Ю.Гагарин </a:t>
            </a:r>
            <a:r>
              <a:rPr lang="ru-RU" dirty="0" smtClean="0"/>
              <a:t>- курсант Саратовского аэроклуба. 1955 г.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5643578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Мечта </a:t>
            </a:r>
            <a:r>
              <a:rPr lang="ru-RU" dirty="0" smtClean="0"/>
              <a:t>о небе. </a:t>
            </a:r>
          </a:p>
          <a:p>
            <a:r>
              <a:rPr lang="ru-RU" dirty="0" smtClean="0"/>
              <a:t> В городском саду "Липки". 1954 г. 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ПОДГОТОВКА К ПОЛЕТУ В КОСМОС.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С </a:t>
            </a:r>
            <a:r>
              <a:rPr lang="ru-RU" sz="1600" dirty="0" smtClean="0"/>
              <a:t>марта 1960 года уже шли тренировки кандидатов в группу космонавтов, и среди тех, кто успешно </a:t>
            </a:r>
            <a:r>
              <a:rPr lang="ru-RU" sz="1600" dirty="0" smtClean="0"/>
              <a:t>преодолевал </a:t>
            </a:r>
            <a:r>
              <a:rPr lang="ru-RU" sz="1600" dirty="0" smtClean="0"/>
              <a:t>разнообразные барьеры, был и Юрий Гагарин. </a:t>
            </a:r>
            <a:br>
              <a:rPr lang="ru-RU" sz="1600" dirty="0" smtClean="0"/>
            </a:br>
            <a:r>
              <a:rPr lang="ru-RU" sz="1600" dirty="0" smtClean="0"/>
              <a:t> 13 апреля 1960 (за год до полёта в космос!) космонавтов перебазировали из Москвы под Саратов (в </a:t>
            </a:r>
            <a:r>
              <a:rPr lang="ru-RU" sz="1600" dirty="0" smtClean="0"/>
              <a:t>г. </a:t>
            </a:r>
            <a:r>
              <a:rPr lang="ru-RU" sz="1600" dirty="0" smtClean="0"/>
              <a:t>Энгельс), на левобережье Волги, где они преступали к парашютной подготовке. Им предстояло совершить несколько десятков прыжков с разных высот, в разных условиях.</a:t>
            </a:r>
            <a:endParaRPr lang="ru-RU" sz="1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80694"/>
            <a:ext cx="2714644" cy="40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5786454"/>
            <a:ext cx="371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Ю.Гагарин на подвесной системе тренажера Борщевского - приземление. </a:t>
            </a:r>
          </a:p>
          <a:p>
            <a:r>
              <a:rPr lang="ru-RU" dirty="0" smtClean="0"/>
              <a:t> Май 1960г. Фото М.Максимова.	 	</a:t>
            </a:r>
            <a:endParaRPr lang="ru-RU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14488"/>
            <a:ext cx="452799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357686" y="5786454"/>
            <a:ext cx="4071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В.Горбатко, </a:t>
            </a:r>
            <a:r>
              <a:rPr lang="ru-RU" dirty="0" err="1" smtClean="0"/>
              <a:t>Б.Волынов</a:t>
            </a:r>
            <a:r>
              <a:rPr lang="ru-RU" dirty="0" smtClean="0"/>
              <a:t>, Ю.Гагарин, А.Леонов, П.Попович, А.Николаев, </a:t>
            </a:r>
            <a:r>
              <a:rPr lang="ru-RU" dirty="0" err="1" smtClean="0"/>
              <a:t>Г.Шонин</a:t>
            </a:r>
            <a:r>
              <a:rPr lang="ru-RU" dirty="0" smtClean="0"/>
              <a:t> и другие </a:t>
            </a:r>
          </a:p>
          <a:p>
            <a:r>
              <a:rPr lang="ru-RU" dirty="0" smtClean="0"/>
              <a:t> на занятиях по парашютной подготовке. Энгельс, апрель 1960 г. Фото М.Максимова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503</TotalTime>
  <Words>1270</Words>
  <Application>Microsoft Office PowerPoint</Application>
  <PresentationFormat>Экран (4:3)</PresentationFormat>
  <Paragraphs>165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Классный час «ДЕНЬ КОСМОНАВТИКИ»  </vt:lpstr>
      <vt:lpstr>12 апреля 1961 года. Этот солнечный весенний день стал праздником для всего человечества, началом космической эры.  Саратовцам особенно приятно сознавать, что первопроходец Вселенной Юрий Алексеевич Гагарин провел здесь свою юность, учился и "обрел крылья". Решением Саратовского горисполкома Ю.Гагарину было присвоено звание почетного гражданина города Саратова.</vt:lpstr>
      <vt:lpstr>САРАТОВСКИЙ ИНДУСТРИАЛЬНЫЙ ТЕХНИКУМ</vt:lpstr>
      <vt:lpstr>«В течение двух лет был отличником учебы, заносился на доску Почёта училища. …была объявлена благодарность за отличную учёбу и за общественную работу, … за хорошую работу в цехе…».</vt:lpstr>
      <vt:lpstr>Учился Юра очень хорошо, не гнался за отличными оценками, просто хотел знать как можно больше. «Техникум был и для меня не только школой знаний, но и замечательной школой жизни».</vt:lpstr>
      <vt:lpstr> За четыре года обучения он сдал 32 экзамена, по 31 предмету получил оценку «пять» и только по «Психологии» - «четыре». Можно отметить, что после полета в космос Юрий Гагарин в соавторстве с В.И.Лебедевым написал книгу «Психология и космос». Исправил оценку по «Психологии»!</vt:lpstr>
      <vt:lpstr>Слайд 7</vt:lpstr>
      <vt:lpstr>САРАТОВСКИЙ АЭРОКЛУБ Саратовцам особенно приятно сознавать, что человек, совершивший легендарный полет, в течение нескольких лет жил в нашем городе, получил здесь путевку в небо.  «Именно с Саратовом связано появление у меня болезни, которой нет в медицине - неудержимой тяги в небо, тяги к полетам», - писал он.</vt:lpstr>
      <vt:lpstr>ПОДГОТОВКА К ПОЛЕТУ В КОСМОС. С марта 1960 года уже шли тренировки кандидатов в группу космонавтов, и среди тех, кто успешно преодолевал разнообразные барьеры, был и Юрий Гагарин.   13 апреля 1960 (за год до полёта в космос!) космонавтов перебазировали из Москвы под Саратов (в г. Энгельс), на левобережье Волги, где они преступали к парашютной подготовке. Им предстояло совершить несколько десятков прыжков с разных высот, в разных условиях.</vt:lpstr>
      <vt:lpstr>ПЕРВЫЙ ПОЛЕТ ЧЕЛОВЕКА В КОСМОС. - Говорит Москва! Работают все радиостанции Советского Союза!..   - Человек в космосе!</vt:lpstr>
      <vt:lpstr>Корабль-спутник, с Ю. А. Гагариным на борту поднялся на высоту 327 километров, опоясал Землю и благополучно приземлился в окрестности деревни Смеловки, примерно в 26 километрах от города Энгельса Саратовской области.</vt:lpstr>
      <vt:lpstr>ПЕРВЫЕ ЛЮДИ</vt:lpstr>
      <vt:lpstr>ПЕРВЫЕ ВСТРЕЧИ НА ЗЕМЛЕ.</vt:lpstr>
      <vt:lpstr>МЕСТО ПРИЗЕМЛЕНИЯ.</vt:lpstr>
      <vt:lpstr>ГАГАРИНСКОЕ ПОЛЕ</vt:lpstr>
      <vt:lpstr>ПАРЕНЬ ИЗ НАШЕГО ГОРОДА</vt:lpstr>
      <vt:lpstr>ГРАЖДАНИН МИРА</vt:lpstr>
      <vt:lpstr>Планеты солнечной системы</vt:lpstr>
      <vt:lpstr>Основоположник космонавтики и ракетостроения</vt:lpstr>
      <vt:lpstr>Конструктор ракетных систем</vt:lpstr>
      <vt:lpstr>Собаки - космонавты</vt:lpstr>
      <vt:lpstr>Первая женщина-космонавт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Shcool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SamLab.ws</cp:lastModifiedBy>
  <cp:revision>40</cp:revision>
  <dcterms:created xsi:type="dcterms:W3CDTF">2011-01-29T11:27:42Z</dcterms:created>
  <dcterms:modified xsi:type="dcterms:W3CDTF">2012-04-11T20:10:45Z</dcterms:modified>
</cp:coreProperties>
</file>