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B7C2-A22B-4B52-9584-9E485BC05232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3F73-DDAE-4DD7-8ABB-2D222E5D57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2"/>
                </a:solidFill>
              </a:rPr>
              <a:t>Виды </a:t>
            </a:r>
            <a:br>
              <a:rPr lang="ru-RU" sz="9600" b="1" dirty="0" smtClean="0">
                <a:solidFill>
                  <a:schemeClr val="tx2"/>
                </a:solidFill>
              </a:rPr>
            </a:br>
            <a:r>
              <a:rPr lang="ru-RU" sz="9600" b="1" dirty="0" smtClean="0">
                <a:solidFill>
                  <a:schemeClr val="tx2"/>
                </a:solidFill>
              </a:rPr>
              <a:t>глагола</a:t>
            </a:r>
            <a:endParaRPr lang="ru-RU" sz="96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Время и вид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Ребята, очень внимательно рассмотрите таблицу, чтобы понять, в каком времени могут употребляться глаголы совершенного и несовершенного вида. У глаголов какого вида есть только два времени — прошедшее и будущее? Почему?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68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Виды глагола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Вопрос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12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Посещал занятия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Посетил занятия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Прошедшее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12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Посещаю занятия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Настоящее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012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Буду посещать занятия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Посещу занятия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Будущее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Итак, </a:t>
            </a:r>
            <a:r>
              <a:rPr lang="ru-RU" b="1" dirty="0" smtClean="0">
                <a:solidFill>
                  <a:srgbClr val="C00000"/>
                </a:solidFill>
              </a:rPr>
              <a:t>глаголы совершенного вида могут употребляться только в прошедшем и будущем времени, они не имеют формы настоящего времени</a:t>
            </a:r>
            <a:r>
              <a:rPr lang="ru-RU" dirty="0" smtClean="0"/>
              <a:t>. Это связано с тем, что глаголы совершенного вида обозначают такое действие, которое уже свершилось, достигло результата (нарисовал, пришёл), или обязательно свершится, т.е. будет иметь результат, в будущем (нарисует, придёт). Поставить такие глаголы в форму настоящего времени невозможно, потому что в настоящем времени глаголы обозначают действие, происходящее в данный момент, которое ещё не достигло результата (рисую, иду — несов. вид).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r>
              <a:rPr lang="ru-RU" sz="3600" dirty="0" smtClean="0"/>
              <a:t> Время глагола не имеет значения для определения его вида. Например, в словосочетании учил вчера действие закончилось, а глагол учил (что делал?) несовершенного вида. Мы не знаем, закончил ли он учить или всё ещё учит. </a:t>
            </a:r>
          </a:p>
          <a:p>
            <a:r>
              <a:rPr lang="ru-RU" sz="3600" dirty="0" smtClean="0"/>
              <a:t>В словосочетании выучу завтра действия ещё нет, а глагол выучу (что сделаю?) совершенного вида. Мы знаем, что завтра действие точно закончится.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Весёлая переменка. Вы никогда не пробовали играть словами?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Совсем недавно мы с подругой гуляли в парке. Стояли последние дни лета, но было по-осеннему прохладно. Подруга и говорит: «А ведь осень уже наступила!» «Не знаю, как осень, а вот ты точно наступила мне на ногу», — отвечаю я.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55272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7200" dirty="0" smtClean="0"/>
              <a:t>        Попробуйте поиграть словами </a:t>
            </a:r>
            <a:r>
              <a:rPr lang="ru-RU" sz="7200" dirty="0" smtClean="0">
                <a:solidFill>
                  <a:srgbClr val="C00000"/>
                </a:solidFill>
              </a:rPr>
              <a:t>почитать</a:t>
            </a:r>
            <a:r>
              <a:rPr lang="ru-RU" sz="7200" dirty="0" smtClean="0"/>
              <a:t>, </a:t>
            </a:r>
            <a:r>
              <a:rPr lang="ru-RU" sz="7200" dirty="0" smtClean="0">
                <a:solidFill>
                  <a:srgbClr val="C00000"/>
                </a:solidFill>
              </a:rPr>
              <a:t>походил</a:t>
            </a:r>
            <a:r>
              <a:rPr lang="ru-RU" sz="7200" dirty="0" smtClean="0"/>
              <a:t> и другими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Клуб знатоков. Можно ли падать, но не  упасть?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Глагол падать несовершенного вида, обозначает «лететь сверху вниз под действием собственной тяжести». Парным ему будет глагол упасть, то есть «оказаться внизу». Глагол падать обозначает действие, которое должно со временем прекратиться: то, что падает, должно со временем упасть.</a:t>
            </a:r>
          </a:p>
          <a:p>
            <a:r>
              <a:rPr lang="ru-RU" dirty="0" smtClean="0"/>
              <a:t>Оказывается, так бывает не всегда. Есть в Италии, в городе Пизе, сооружение, которое «падает» уже более семисот лет. Многим из вас известно его название — Пизанская башня. Дело в том, что ещё в 1173 году, когда началось строительство, фундамент башни положили неровно. И с тех пор башня «падает», наклонившись к югу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768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Тренажёр. Виды глагола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Действие какого вида обозначают картинки?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Несовершенного                     Совершенного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2839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Несовершенного                 Совершенного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1399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392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Весёлая переменка. Блинчики.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Всюду Павлику почёт:</a:t>
            </a:r>
          </a:p>
          <a:p>
            <a:pPr>
              <a:buNone/>
            </a:pPr>
            <a:r>
              <a:rPr lang="ru-RU" dirty="0" smtClean="0"/>
              <a:t> Павлик блинчики печёт.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Он провёл беседу в школе - </a:t>
            </a:r>
          </a:p>
          <a:p>
            <a:pPr>
              <a:buNone/>
            </a:pPr>
            <a:r>
              <a:rPr lang="ru-RU" dirty="0" smtClean="0"/>
              <a:t> Говорил, открыв тетрадь, </a:t>
            </a:r>
          </a:p>
          <a:p>
            <a:pPr>
              <a:buNone/>
            </a:pPr>
            <a:r>
              <a:rPr lang="ru-RU" dirty="0" smtClean="0"/>
              <a:t> Сколько соды, сколько соли, </a:t>
            </a:r>
          </a:p>
          <a:p>
            <a:pPr>
              <a:buNone/>
            </a:pPr>
            <a:r>
              <a:rPr lang="ru-RU" dirty="0" smtClean="0"/>
              <a:t> Сколько масла нужно брать.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Доказал, что вместо масла </a:t>
            </a:r>
          </a:p>
          <a:p>
            <a:pPr>
              <a:buNone/>
            </a:pPr>
            <a:r>
              <a:rPr lang="ru-RU" dirty="0" smtClean="0"/>
              <a:t> Можно брать и маргарин.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Решено единогласно: </a:t>
            </a:r>
          </a:p>
          <a:p>
            <a:pPr>
              <a:buNone/>
            </a:pPr>
            <a:r>
              <a:rPr lang="ru-RU" dirty="0" smtClean="0"/>
              <a:t> Он прекрасно говорил. </a:t>
            </a:r>
          </a:p>
          <a:p>
            <a:pPr>
              <a:buNone/>
            </a:pPr>
            <a:r>
              <a:rPr lang="ru-RU" dirty="0" smtClean="0"/>
              <a:t> Кто сказал такую речь, </a:t>
            </a:r>
          </a:p>
          <a:p>
            <a:pPr>
              <a:buNone/>
            </a:pPr>
            <a:r>
              <a:rPr lang="ru-RU" dirty="0" smtClean="0"/>
              <a:t> Сможет блинчиков напечь!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Но, товарищи, спешите - </a:t>
            </a:r>
          </a:p>
          <a:p>
            <a:pPr>
              <a:buNone/>
            </a:pPr>
            <a:r>
              <a:rPr lang="ru-RU" dirty="0" smtClean="0"/>
              <a:t> Нужно дом спасать скорей! </a:t>
            </a:r>
          </a:p>
          <a:p>
            <a:pPr>
              <a:buNone/>
            </a:pPr>
            <a:r>
              <a:rPr lang="ru-RU" dirty="0" smtClean="0"/>
              <a:t> Где у вас огнетушитель? </a:t>
            </a:r>
          </a:p>
          <a:p>
            <a:pPr>
              <a:buNone/>
            </a:pPr>
            <a:r>
              <a:rPr lang="ru-RU" dirty="0" smtClean="0"/>
              <a:t> Дым валит из-под дверей!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А соседи говорят: </a:t>
            </a:r>
          </a:p>
          <a:p>
            <a:pPr>
              <a:buNone/>
            </a:pPr>
            <a:r>
              <a:rPr lang="ru-RU" dirty="0" smtClean="0"/>
              <a:t> - Это блинчики горят!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Ох, когда дошло до дела, </a:t>
            </a:r>
          </a:p>
          <a:p>
            <a:pPr>
              <a:buNone/>
            </a:pPr>
            <a:r>
              <a:rPr lang="ru-RU" dirty="0" smtClean="0"/>
              <a:t> Осрамился наш герой - </a:t>
            </a:r>
          </a:p>
          <a:p>
            <a:pPr>
              <a:buNone/>
            </a:pPr>
            <a:r>
              <a:rPr lang="ru-RU" dirty="0" smtClean="0"/>
              <a:t> Девять блинчиков сгорело, </a:t>
            </a:r>
          </a:p>
          <a:p>
            <a:pPr>
              <a:buNone/>
            </a:pPr>
            <a:r>
              <a:rPr lang="ru-RU" dirty="0" smtClean="0"/>
              <a:t> А десятый был сырой!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Говорить нетрудно речь, </a:t>
            </a:r>
          </a:p>
          <a:p>
            <a:pPr>
              <a:buNone/>
            </a:pPr>
            <a:r>
              <a:rPr lang="ru-RU" dirty="0" smtClean="0"/>
              <a:t> Трудно блинчиков напечь! </a:t>
            </a:r>
          </a:p>
          <a:p>
            <a:pPr>
              <a:buNone/>
            </a:pPr>
            <a:r>
              <a:rPr lang="ru-RU" dirty="0" smtClean="0"/>
              <a:t>                                   (А. </a:t>
            </a:r>
            <a:r>
              <a:rPr lang="ru-RU" dirty="0" err="1" smtClean="0"/>
              <a:t>Барто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61662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Дорогие ребята! 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3600" dirty="0" smtClean="0"/>
              <a:t>Сегодня на уроке мы познакомимся с новой грамматической категорией — вид глагола. Вы узнаете, что глаголы могут быть совершенного и несовершенного вида, и научитесь определять вид глагола.</a:t>
            </a:r>
            <a:endParaRPr lang="ru-RU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933056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Проверь себя. Как определить вид глагола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Впишите вопросы рядом с глаголами.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ползёт (   ?) </a:t>
            </a:r>
          </a:p>
          <a:p>
            <a:pPr>
              <a:buNone/>
            </a:pPr>
            <a:r>
              <a:rPr lang="ru-RU" sz="4800" b="1" dirty="0" smtClean="0"/>
              <a:t> привёл (   ?) </a:t>
            </a:r>
          </a:p>
          <a:p>
            <a:pPr>
              <a:buNone/>
            </a:pPr>
            <a:r>
              <a:rPr lang="ru-RU" sz="4800" b="1" dirty="0" smtClean="0"/>
              <a:t> вылетит (   ?) </a:t>
            </a:r>
          </a:p>
          <a:p>
            <a:pPr>
              <a:buNone/>
            </a:pPr>
            <a:r>
              <a:rPr lang="ru-RU" sz="4800" b="1" dirty="0" smtClean="0"/>
              <a:t> строятся (   ?)</a:t>
            </a:r>
            <a:endParaRPr lang="ru-RU" sz="4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18192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22128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5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0912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Определите вид глагола.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остановился                          стрижёт </a:t>
            </a:r>
          </a:p>
          <a:p>
            <a:pPr>
              <a:buNone/>
            </a:pPr>
            <a:r>
              <a:rPr lang="ru-RU" sz="3600" b="1" dirty="0" smtClean="0"/>
              <a:t> проспал                                  заниматься </a:t>
            </a:r>
          </a:p>
          <a:p>
            <a:pPr>
              <a:buNone/>
            </a:pPr>
            <a:r>
              <a:rPr lang="ru-RU" sz="3600" b="1" dirty="0" smtClean="0"/>
              <a:t> красила                                  лягу </a:t>
            </a:r>
          </a:p>
          <a:p>
            <a:pPr>
              <a:buNone/>
            </a:pPr>
            <a:r>
              <a:rPr lang="ru-RU" sz="3600" b="1" dirty="0" smtClean="0"/>
              <a:t> расцветать                             помогать </a:t>
            </a:r>
          </a:p>
          <a:p>
            <a:pPr>
              <a:buNone/>
            </a:pPr>
            <a:r>
              <a:rPr lang="ru-RU" sz="3600" b="1" dirty="0" smtClean="0"/>
              <a:t> любит                                      полюбили </a:t>
            </a:r>
          </a:p>
          <a:p>
            <a:pPr>
              <a:buNone/>
            </a:pPr>
            <a:r>
              <a:rPr lang="ru-RU" sz="3600" b="1" dirty="0" smtClean="0"/>
              <a:t> исчезаю                                  куплю </a:t>
            </a:r>
          </a:p>
          <a:p>
            <a:pPr>
              <a:buNone/>
            </a:pPr>
            <a:r>
              <a:rPr lang="ru-RU" sz="3600" b="1" dirty="0" smtClean="0"/>
              <a:t> придумали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Важный вывод.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Глаголы </a:t>
            </a:r>
            <a:r>
              <a:rPr lang="ru-RU" dirty="0" smtClean="0">
                <a:solidFill>
                  <a:srgbClr val="C00000"/>
                </a:solidFill>
              </a:rPr>
              <a:t>совершенного вида </a:t>
            </a:r>
            <a:r>
              <a:rPr lang="ru-RU" dirty="0" smtClean="0"/>
              <a:t>указывают на то, что </a:t>
            </a:r>
            <a:r>
              <a:rPr lang="ru-RU" dirty="0" smtClean="0">
                <a:solidFill>
                  <a:srgbClr val="C00000"/>
                </a:solidFill>
              </a:rPr>
              <a:t>действие совершилось, достигло (достигнет) своего предела</a:t>
            </a:r>
            <a:r>
              <a:rPr lang="ru-RU" dirty="0" smtClean="0"/>
              <a:t>: </a:t>
            </a:r>
            <a:r>
              <a:rPr lang="ru-RU" b="1" dirty="0" smtClean="0"/>
              <a:t>приехал, выбросили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Глаголы </a:t>
            </a:r>
            <a:r>
              <a:rPr lang="ru-RU" dirty="0" smtClean="0">
                <a:solidFill>
                  <a:srgbClr val="C00000"/>
                </a:solidFill>
              </a:rPr>
              <a:t>несовершенного вида </a:t>
            </a:r>
            <a:r>
              <a:rPr lang="ru-RU" dirty="0" smtClean="0"/>
              <a:t>обозначают </a:t>
            </a:r>
            <a:r>
              <a:rPr lang="ru-RU" dirty="0" smtClean="0">
                <a:solidFill>
                  <a:srgbClr val="C00000"/>
                </a:solidFill>
              </a:rPr>
              <a:t>действие в его течении</a:t>
            </a:r>
            <a:r>
              <a:rPr lang="ru-RU" dirty="0" smtClean="0"/>
              <a:t>: </a:t>
            </a:r>
            <a:r>
              <a:rPr lang="ru-RU" b="1" dirty="0" smtClean="0"/>
              <a:t>вязала, ходит </a:t>
            </a:r>
            <a:r>
              <a:rPr lang="ru-RU" dirty="0" smtClean="0"/>
              <a:t>и т. д. </a:t>
            </a:r>
          </a:p>
          <a:p>
            <a:r>
              <a:rPr lang="ru-RU" dirty="0" smtClean="0"/>
              <a:t>Глаголы </a:t>
            </a:r>
            <a:r>
              <a:rPr lang="ru-RU" dirty="0" smtClean="0">
                <a:solidFill>
                  <a:srgbClr val="C00000"/>
                </a:solidFill>
              </a:rPr>
              <a:t>несовершенного вида </a:t>
            </a:r>
            <a:r>
              <a:rPr lang="ru-RU" dirty="0" smtClean="0"/>
              <a:t>отвечают на вопросы </a:t>
            </a:r>
            <a:r>
              <a:rPr lang="ru-RU" dirty="0" smtClean="0">
                <a:solidFill>
                  <a:srgbClr val="C00000"/>
                </a:solidFill>
              </a:rPr>
              <a:t>что делать? что делает? что делали</a:t>
            </a:r>
            <a:r>
              <a:rPr lang="ru-RU" dirty="0" smtClean="0"/>
              <a:t>? и т. д. </a:t>
            </a:r>
            <a:r>
              <a:rPr lang="ru-RU" b="1" dirty="0" smtClean="0"/>
              <a:t>Бежать, смотрит, растили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Глаголы </a:t>
            </a:r>
            <a:r>
              <a:rPr lang="ru-RU" dirty="0" smtClean="0">
                <a:solidFill>
                  <a:srgbClr val="C00000"/>
                </a:solidFill>
              </a:rPr>
              <a:t>совершенного вида </a:t>
            </a:r>
            <a:r>
              <a:rPr lang="ru-RU" dirty="0" smtClean="0"/>
              <a:t>отвечают на вопросы </a:t>
            </a:r>
            <a:r>
              <a:rPr lang="ru-RU" dirty="0" smtClean="0">
                <a:solidFill>
                  <a:srgbClr val="C00000"/>
                </a:solidFill>
              </a:rPr>
              <a:t>что сделать? что сделает? что сделали?</a:t>
            </a:r>
            <a:r>
              <a:rPr lang="ru-RU" dirty="0" smtClean="0"/>
              <a:t> и т. д. </a:t>
            </a:r>
            <a:r>
              <a:rPr lang="ru-RU" b="1" dirty="0" smtClean="0"/>
              <a:t>Помыть, купит, выиграли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556792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подписать картинки?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279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Бабушка </a:t>
            </a:r>
            <a:r>
              <a:rPr lang="ru-RU" b="1" dirty="0" smtClean="0">
                <a:solidFill>
                  <a:srgbClr val="FF0000"/>
                </a:solidFill>
              </a:rPr>
              <a:t>вязала</a:t>
            </a:r>
            <a:r>
              <a:rPr lang="ru-RU" b="1" dirty="0" smtClean="0"/>
              <a:t> шарф.     Бабушка </a:t>
            </a:r>
            <a:r>
              <a:rPr lang="ru-RU" b="1" dirty="0" smtClean="0">
                <a:solidFill>
                  <a:srgbClr val="FF0000"/>
                </a:solidFill>
              </a:rPr>
              <a:t>связала</a:t>
            </a:r>
            <a:r>
              <a:rPr lang="ru-RU" b="1" dirty="0" smtClean="0"/>
              <a:t> шарф.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                                             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Б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b="1" dirty="0" smtClean="0"/>
              <a:t>Из предложения </a:t>
            </a:r>
            <a:r>
              <a:rPr lang="ru-RU" sz="3600" b="1" dirty="0" smtClean="0">
                <a:solidFill>
                  <a:srgbClr val="FF0000"/>
                </a:solidFill>
              </a:rPr>
              <a:t>Бабушка связала шарф </a:t>
            </a:r>
            <a:r>
              <a:rPr lang="ru-RU" sz="3600" b="1" dirty="0" smtClean="0"/>
              <a:t>мы узнаём, что шарф готов. Предложение </a:t>
            </a:r>
            <a:r>
              <a:rPr lang="ru-RU" sz="3600" b="1" dirty="0" smtClean="0">
                <a:solidFill>
                  <a:srgbClr val="FF0000"/>
                </a:solidFill>
              </a:rPr>
              <a:t>Бабушка вязала шарф </a:t>
            </a:r>
            <a:r>
              <a:rPr lang="ru-RU" sz="3600" b="1" dirty="0" smtClean="0"/>
              <a:t>не сообщает нам, закончила бабушка свою работу или нет.</a:t>
            </a:r>
          </a:p>
          <a:p>
            <a:r>
              <a:rPr lang="ru-RU" sz="3600" b="1" dirty="0" smtClean="0"/>
              <a:t>Глаголы </a:t>
            </a:r>
            <a:r>
              <a:rPr lang="ru-RU" sz="3600" b="1" dirty="0" smtClean="0">
                <a:solidFill>
                  <a:srgbClr val="FF0000"/>
                </a:solidFill>
              </a:rPr>
              <a:t>совершенного вида </a:t>
            </a:r>
            <a:r>
              <a:rPr lang="ru-RU" sz="3600" b="1" dirty="0" smtClean="0"/>
              <a:t>указывают на то, что действие совершилось, достигло (достигнет) своего предела: </a:t>
            </a:r>
            <a:r>
              <a:rPr lang="ru-RU" sz="3600" b="1" dirty="0" smtClean="0">
                <a:solidFill>
                  <a:srgbClr val="FF0000"/>
                </a:solidFill>
              </a:rPr>
              <a:t>связала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Глаголы </a:t>
            </a:r>
            <a:r>
              <a:rPr lang="ru-RU" sz="3600" b="1" dirty="0" smtClean="0">
                <a:solidFill>
                  <a:srgbClr val="FF0000"/>
                </a:solidFill>
              </a:rPr>
              <a:t>несовершенного вида </a:t>
            </a:r>
            <a:r>
              <a:rPr lang="ru-RU" sz="3600" b="1" dirty="0" smtClean="0"/>
              <a:t>обозначают действие в его течении: </a:t>
            </a:r>
            <a:r>
              <a:rPr lang="ru-RU" sz="3600" b="1" dirty="0" smtClean="0">
                <a:solidFill>
                  <a:srgbClr val="FF0000"/>
                </a:solidFill>
              </a:rPr>
              <a:t>вязала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 Учёные-лингвисты используют специальный термин — </a:t>
            </a:r>
            <a:r>
              <a:rPr lang="ru-RU" sz="4400" b="1" dirty="0" smtClean="0">
                <a:solidFill>
                  <a:srgbClr val="C00000"/>
                </a:solidFill>
              </a:rPr>
              <a:t>предел действия</a:t>
            </a:r>
            <a:r>
              <a:rPr lang="ru-RU" sz="4400" dirty="0" smtClean="0"/>
              <a:t>. Предел  действия — это любой момент, </a:t>
            </a:r>
            <a:r>
              <a:rPr lang="ru-RU" sz="4400" b="1" dirty="0" smtClean="0">
                <a:solidFill>
                  <a:srgbClr val="C00000"/>
                </a:solidFill>
              </a:rPr>
              <a:t>любая точка, с которой действие должно прекратиться</a:t>
            </a:r>
            <a:r>
              <a:rPr lang="ru-RU" sz="4400" dirty="0" smtClean="0"/>
              <a:t>. Например: </a:t>
            </a:r>
            <a:r>
              <a:rPr lang="ru-RU" sz="4400" b="1" dirty="0" smtClean="0">
                <a:solidFill>
                  <a:schemeClr val="tx2"/>
                </a:solidFill>
              </a:rPr>
              <a:t>прилететь — «закончить полёт», проснуться — «перестать спать».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определить вид глагола?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Первый способ – вопрос.</a:t>
            </a:r>
          </a:p>
          <a:p>
            <a:r>
              <a:rPr lang="ru-RU" dirty="0" smtClean="0"/>
              <a:t>Глаголы </a:t>
            </a:r>
            <a:r>
              <a:rPr lang="ru-RU" b="1" dirty="0" smtClean="0">
                <a:solidFill>
                  <a:srgbClr val="C00000"/>
                </a:solidFill>
              </a:rPr>
              <a:t>несовершенного вида </a:t>
            </a:r>
            <a:r>
              <a:rPr lang="ru-RU" dirty="0" smtClean="0"/>
              <a:t>отвечают на вопросы </a:t>
            </a:r>
            <a:r>
              <a:rPr lang="ru-RU" b="1" dirty="0" smtClean="0">
                <a:solidFill>
                  <a:srgbClr val="C00000"/>
                </a:solidFill>
              </a:rPr>
              <a:t>что делать? что делает? что делали?</a:t>
            </a:r>
            <a:r>
              <a:rPr lang="ru-RU" dirty="0" smtClean="0"/>
              <a:t> и т. д.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Летать, рисует, выбирали</a:t>
            </a:r>
          </a:p>
          <a:p>
            <a:r>
              <a:rPr lang="ru-RU" dirty="0" smtClean="0"/>
              <a:t>Глаголы </a:t>
            </a:r>
            <a:r>
              <a:rPr lang="ru-RU" b="1" dirty="0" smtClean="0">
                <a:solidFill>
                  <a:srgbClr val="C00000"/>
                </a:solidFill>
              </a:rPr>
              <a:t>совершенного вида </a:t>
            </a:r>
            <a:r>
              <a:rPr lang="ru-RU" dirty="0" smtClean="0"/>
              <a:t>отвечают на вопросы </a:t>
            </a:r>
            <a:r>
              <a:rPr lang="ru-RU" b="1" dirty="0" smtClean="0">
                <a:solidFill>
                  <a:srgbClr val="C00000"/>
                </a:solidFill>
              </a:rPr>
              <a:t>что сделать? что сделает? что сделали? </a:t>
            </a:r>
            <a:r>
              <a:rPr lang="ru-RU" dirty="0" smtClean="0"/>
              <a:t>и т. д.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Вернуться, напишет, пришли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определить вид глагола?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Второй способ - слово «буду».</a:t>
            </a:r>
          </a:p>
          <a:p>
            <a:r>
              <a:rPr lang="ru-RU" sz="3600" dirty="0" smtClean="0"/>
              <a:t>К глаголам </a:t>
            </a:r>
            <a:r>
              <a:rPr lang="ru-RU" sz="3600" b="1" dirty="0" smtClean="0">
                <a:solidFill>
                  <a:srgbClr val="C00000"/>
                </a:solidFill>
              </a:rPr>
              <a:t>несовершенного вида </a:t>
            </a:r>
            <a:r>
              <a:rPr lang="ru-RU" sz="3600" dirty="0" smtClean="0"/>
              <a:t>можно подставить слово буду, например: </a:t>
            </a:r>
            <a:r>
              <a:rPr lang="ru-RU" sz="3600" b="1" i="1" dirty="0" smtClean="0"/>
              <a:t>петь — буду петь (несовершенный вид).</a:t>
            </a:r>
          </a:p>
          <a:p>
            <a:r>
              <a:rPr lang="ru-RU" sz="3600" dirty="0" smtClean="0"/>
              <a:t>К глаголам </a:t>
            </a:r>
            <a:r>
              <a:rPr lang="ru-RU" sz="3600" b="1" dirty="0" smtClean="0">
                <a:solidFill>
                  <a:srgbClr val="C00000"/>
                </a:solidFill>
              </a:rPr>
              <a:t>совершенного вида </a:t>
            </a:r>
            <a:r>
              <a:rPr lang="ru-RU" sz="3600" dirty="0" smtClean="0"/>
              <a:t>слово буду подставить нельзя, например: </a:t>
            </a:r>
            <a:r>
              <a:rPr lang="ru-RU" sz="3600" b="1" i="1" dirty="0" smtClean="0"/>
              <a:t>спеть — нельзя сказать буду спеть (совершенный вид).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Учимся играя. Вопрос с приставкой.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Легко запомнить</a:t>
            </a:r>
            <a:r>
              <a:rPr lang="ru-RU" dirty="0" smtClean="0"/>
              <a:t>: глаголы совершенного вида отвечают только на те вопросы, которые имеют приставку с-.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Клуб знатоков. Случайный выстрел.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Сравните два предложения и определите, в каком из них выстрел получился случайно.</a:t>
            </a:r>
          </a:p>
          <a:p>
            <a:pPr>
              <a:buNone/>
            </a:pPr>
            <a:r>
              <a:rPr lang="ru-RU" b="1" i="1" dirty="0" smtClean="0"/>
              <a:t>Мальчик натянул рогатку и выстрелил.</a:t>
            </a:r>
          </a:p>
          <a:p>
            <a:pPr>
              <a:buNone/>
            </a:pPr>
            <a:r>
              <a:rPr lang="ru-RU" b="1" i="1" dirty="0" smtClean="0"/>
              <a:t>Мальчик натягивал рогатку и выстрелил.</a:t>
            </a:r>
            <a:endParaRPr lang="ru-RU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97052"/>
            <a:ext cx="3232770" cy="30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1061</Words>
  <Application>Microsoft Office PowerPoint</Application>
  <PresentationFormat>Экран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Виды  глагола</vt:lpstr>
      <vt:lpstr>Слайд 2</vt:lpstr>
      <vt:lpstr>Как подписать картинки?</vt:lpstr>
      <vt:lpstr>Слайд 4</vt:lpstr>
      <vt:lpstr>Слайд 5</vt:lpstr>
      <vt:lpstr>Как определить вид глагола?</vt:lpstr>
      <vt:lpstr>Как определить вид глагола?</vt:lpstr>
      <vt:lpstr>Учимся играя. Вопрос с приставкой.</vt:lpstr>
      <vt:lpstr>Клуб знатоков. Случайный выстрел.</vt:lpstr>
      <vt:lpstr>Время и вид</vt:lpstr>
      <vt:lpstr>Слайд 11</vt:lpstr>
      <vt:lpstr>Слайд 12</vt:lpstr>
      <vt:lpstr>Слайд 13</vt:lpstr>
      <vt:lpstr>Весёлая переменка. Вы никогда не пробовали играть словами?</vt:lpstr>
      <vt:lpstr>Слайд 15</vt:lpstr>
      <vt:lpstr>Клуб знатоков. Можно ли падать, но не  упасть?</vt:lpstr>
      <vt:lpstr>Тренажёр. Виды глагола</vt:lpstr>
      <vt:lpstr>Слайд 18</vt:lpstr>
      <vt:lpstr>Весёлая переменка. Блинчики.</vt:lpstr>
      <vt:lpstr>Проверь себя. Как определить вид глагола Впишите вопросы рядом с глаголами.</vt:lpstr>
      <vt:lpstr>Определите вид глагола.</vt:lpstr>
      <vt:lpstr>Важный вывод.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глагола</dc:title>
  <dc:creator>lenovo</dc:creator>
  <cp:lastModifiedBy>lenovo</cp:lastModifiedBy>
  <cp:revision>7</cp:revision>
  <dcterms:created xsi:type="dcterms:W3CDTF">2013-03-25T06:58:25Z</dcterms:created>
  <dcterms:modified xsi:type="dcterms:W3CDTF">2013-03-25T08:02:05Z</dcterms:modified>
</cp:coreProperties>
</file>