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4" r:id="rId2"/>
    <p:sldId id="262" r:id="rId3"/>
    <p:sldId id="285" r:id="rId4"/>
    <p:sldId id="283" r:id="rId5"/>
    <p:sldId id="284" r:id="rId6"/>
    <p:sldId id="278" r:id="rId7"/>
    <p:sldId id="279" r:id="rId8"/>
    <p:sldId id="281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6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90" autoAdjust="0"/>
    <p:restoredTop sz="99714" autoAdjust="0"/>
  </p:normalViewPr>
  <p:slideViewPr>
    <p:cSldViewPr>
      <p:cViewPr varScale="1">
        <p:scale>
          <a:sx n="75" d="100"/>
          <a:sy n="75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6937C6-5E72-42CD-9CA9-E23B2FB9E63D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132D4EC-B5C9-4136-97C7-7F9DAC294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D17066-312A-4FEF-95BF-406D85923C6E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BA0643-B366-47F2-9384-7A18DE9A2294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5C88-E5B0-47F7-BB12-500010FE3119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7198-22BD-4DC3-9FFF-127C8FD62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EAAE-0723-41F6-87FD-E3153D445CBF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9D51-1E1F-431B-A878-9E18D7E47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C973-879A-4BA1-A320-8EBB7683DE96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EE7F-98E1-4A1D-9F78-10903E3F5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381B-2D68-408B-93A6-68B581D9E03B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9E4B-DF04-4246-B36D-F4F3BBB00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9FF3-1130-4483-8CF6-CAB81BD1F0F9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ABDA-72F6-4A02-9725-53F420ABC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8B31-6671-48AB-A551-0328EB5B9BCC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A823-06F7-435F-AA34-CF11BC259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CC83-81D1-4B25-88D3-B0CC10ADAD85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883C-3D4B-41E4-848E-58A513AAA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1B92-2FBA-4E4B-87BB-01E2B7A1EF96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D0CB6-DA20-4ECD-AEBF-7FAB7703D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22DD-D67D-45D5-AD8A-49D6DF326421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F3D7-6508-4F6B-BBFA-492A37487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C09E-6482-45C5-8971-482E4A59CE90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280E2-EB63-442E-9779-BCE5E243E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B3AE-A6AC-412F-B271-9899E94EF321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F03B-9F9C-4824-AFDC-061C62BDE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162C7B-8A90-403C-A727-A2F7F49A0777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1E45F-B59B-4868-A37F-47D9E2050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ГБОУ ДПО </a:t>
            </a:r>
            <a:r>
              <a:rPr lang="ru-RU" sz="2400" b="1" smtClean="0"/>
              <a:t>«</a:t>
            </a:r>
            <a:r>
              <a:rPr lang="ru-RU" sz="2400" b="1" smtClean="0">
                <a:latin typeface="Times New Roman" pitchFamily="18" charset="0"/>
              </a:rPr>
              <a:t>Нижегородский институт развития образования</a:t>
            </a:r>
            <a:r>
              <a:rPr lang="ru-RU" sz="2400" b="1" smtClean="0"/>
              <a:t>»</a:t>
            </a:r>
            <a:endParaRPr lang="ru-RU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Кафедра начального образования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Курсы </a:t>
            </a:r>
            <a:r>
              <a:rPr lang="ru-RU" sz="2400" b="1" smtClean="0"/>
              <a:t>«Теория и методика преподавания в условиях в</a:t>
            </a:r>
            <a:r>
              <a:rPr lang="ru-RU" sz="2000" b="1" smtClean="0">
                <a:latin typeface="Arial" charset="0"/>
              </a:rPr>
              <a:t>в</a:t>
            </a:r>
            <a:r>
              <a:rPr lang="ru-RU" sz="2400" b="1" smtClean="0"/>
              <a:t>едения ФГОС»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/>
              <a:t>(сроки :с 2.06 по 17.06)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ЗАЧЕТНАЯ РАБОТА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Проект урока по теме: « Что такое кровь?»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Выполнил учитель начальных классов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 </a:t>
            </a:r>
            <a:r>
              <a:rPr lang="ru-RU" sz="2400" b="1" smtClean="0">
                <a:latin typeface="Times New Roman" pitchFamily="18" charset="0"/>
              </a:rPr>
              <a:t>ОУ    № 101  Ленинского района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ФИО   Банкетова Ирина Юрьевна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Квалификационная категория- СЗД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Стаж работы учителем начальных классов - 19 лет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Н.Новгород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</a:rPr>
              <a:t>2014 год</a:t>
            </a:r>
          </a:p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latin typeface="Times New Roman" pitchFamily="18" charset="0"/>
            </a:endParaRPr>
          </a:p>
        </p:txBody>
      </p:sp>
      <p:sp>
        <p:nvSpPr>
          <p:cNvPr id="14338" name="WordArt 3"/>
          <p:cNvSpPr>
            <a:spLocks noChangeArrowheads="1" noChangeShapeType="1" noTextEdit="1"/>
          </p:cNvSpPr>
          <p:nvPr/>
        </p:nvSpPr>
        <p:spPr bwMode="auto">
          <a:xfrm rot="5400000">
            <a:off x="-2736850" y="3321050"/>
            <a:ext cx="6337300" cy="2159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 normalizeH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Титульный лист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20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512168"/>
                <a:gridCol w="2911192"/>
                <a:gridCol w="1645920"/>
                <a:gridCol w="1645920"/>
              </a:tblGrid>
              <a:tr h="50405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Этап урока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Деятельность учителя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Деятельность учеников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Теоретическое обоснование</a:t>
                      </a:r>
                      <a:endParaRPr lang="ru-RU" sz="1400" dirty="0"/>
                    </a:p>
                  </a:txBody>
                  <a:tcPr/>
                </a:tc>
              </a:tr>
              <a:tr h="568863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 какой системе мы говорили на прошлом уроке? </a:t>
                      </a:r>
                    </a:p>
                    <a:p>
                      <a:pPr marL="4763" lvl="1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-Какова роль крови в организме?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-Какие типы сосудов вам известны?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пищеварительная, органов дыхания, кровеносная.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Выкладывают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таблицы с названиями систем.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-Кровеносной.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dirty="0" smtClean="0"/>
                        <a:t>-Переносит, транспортирует кислород, углекислый газ, питательные вещества и отходы обмен веществ.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-Артерии, вены и капилляры.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Выявлять сущность, особенности объектов.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На основе анализа объектов делать выводы.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Обобщать и классифицировать по признакам.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Ориентироваться на таблицы.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43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440160"/>
                <a:gridCol w="2880320"/>
                <a:gridCol w="1892816"/>
                <a:gridCol w="1645920"/>
              </a:tblGrid>
              <a:tr h="50405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Теоретическое обоснование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206279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3.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Постановка проблемы.     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Совместное открытие новых знаний.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lvl="1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Каждый раз табличка «Кровь» появляется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 системой органов.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-Прочитайте диалог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героев на стр. 36.Какие мнения они высказывают? Какой у вас возник вопрос?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-Попробуйте определить тему нашего урока.  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-Кровь- уникальная ткань. Её клетки не соединены друг с другом, а плавают в жидкой кровяной плазме. Посмотрите  рисунок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 стр.37 , из</a:t>
                      </a:r>
                      <a:r>
                        <a:rPr lang="ru-RU" sz="1400" baseline="0" dirty="0" smtClean="0"/>
                        <a:t> чего состоит кровь?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-Предлагаю построить работу следующим образом.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  Чтение учебника.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-Почему кровь нельзя</a:t>
                      </a:r>
                      <a:r>
                        <a:rPr lang="ru-RU" sz="1400" baseline="0" dirty="0" smtClean="0"/>
                        <a:t> назвать жидкостью? </a:t>
                      </a:r>
                    </a:p>
                    <a:p>
                      <a:r>
                        <a:rPr lang="ru-RU" sz="1400" baseline="0" dirty="0" smtClean="0"/>
                        <a:t>-Почему кровь из пораненного пальца перестаёт течь?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-Кровь. 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-Плазма, красные  и белые</a:t>
                      </a:r>
                      <a:r>
                        <a:rPr lang="ru-RU" sz="1400" baseline="0" dirty="0" smtClean="0"/>
                        <a:t> кровяные клетки , кровяные пластинки. </a:t>
                      </a:r>
                    </a:p>
                    <a:p>
                      <a:r>
                        <a:rPr lang="ru-RU" sz="1400" baseline="0" dirty="0" smtClean="0"/>
                        <a:t>Работают с рисунком.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1.Развиваем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умения извлекать информацию из схем, иллюстраций, текстов.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анализа объектов делать выводы.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Обобщать и классифицировать по признакам.</a:t>
                      </a:r>
                    </a:p>
                    <a:p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Находить ответы на вопросы в иллюстрации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Прогнозировать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предстоящую работу (составлять план).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50" y="188913"/>
          <a:ext cx="8856663" cy="641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986"/>
                <a:gridCol w="1704946"/>
                <a:gridCol w="3144260"/>
                <a:gridCol w="1602408"/>
                <a:gridCol w="1940386"/>
              </a:tblGrid>
              <a:tr h="865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Теоретическое обоснование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54295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классе 4  научно-исследовательских группы.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-Вспомните правила работы в группе.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-Каждая группа исследует 1 из составных частей крови и подготовит ответ по плану.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 вас на партах  лежит 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Прочтите его 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1.Название составной части крови. Что из себя представляет?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2.Как выглядит?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3.Содержат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 какие вещества?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4.Могут ли двигаться?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5.Какую задачу выполняют?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6.Подготовьте вопрос по данному материалу.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-Для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ответа на эти вопросы вам понадобятся: отрывки из научных статей, которые лежат на последней парте.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Делятся на 4  равноценные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группы.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Чтение плана в   </a:t>
                      </a:r>
                    </a:p>
                    <a:p>
                      <a:r>
                        <a:rPr lang="ru-RU" sz="1400" dirty="0" smtClean="0"/>
                        <a:t>группе.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Самостоятельный отбор информации.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 УУД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Развиваем умение слушать и понимать других.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Строить речевое высказывание в соответствии с поставленными задачами.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Оформлять свои мысли в устной форме.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Умение работать в паре и в группах.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Познавательные УУД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1.Синтез как составление целого из частей.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Развиваем умение высказывать своё предположение на основе работы с научным материалом .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42875"/>
          <a:ext cx="8505825" cy="644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368152"/>
                <a:gridCol w="2880320"/>
                <a:gridCol w="1584176"/>
                <a:gridCol w="2088232"/>
              </a:tblGrid>
              <a:tr h="8884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Теоретическое обоснование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558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микроскоп с препаратом крови.</a:t>
                      </a:r>
                      <a:r>
                        <a:rPr lang="ru-RU" sz="1400" baseline="0" dirty="0" smtClean="0"/>
                        <a:t>  </a:t>
                      </a:r>
                    </a:p>
                    <a:p>
                      <a:r>
                        <a:rPr lang="ru-RU" sz="1400" baseline="0" dirty="0" smtClean="0"/>
                        <a:t>-Вспомним технику безопасности работы с микроскопом.       </a:t>
                      </a:r>
                    </a:p>
                    <a:p>
                      <a:endParaRPr lang="ru-RU" sz="1400" baseline="0" dirty="0" smtClean="0"/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-Кроме того мы попытаемся воссоздать в большем масштабе состав крови, для этого на последней парте приготовлены изображения клеток. </a:t>
                      </a:r>
                    </a:p>
                    <a:p>
                      <a:r>
                        <a:rPr lang="ru-RU" sz="1400" baseline="0" dirty="0" smtClean="0"/>
                        <a:t>Давайте продумаем и составим</a:t>
                      </a:r>
                      <a:r>
                        <a:rPr lang="ru-RU" sz="1400" b="1" i="1" baseline="0" dirty="0" smtClean="0"/>
                        <a:t> алгоритм работы.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препарата крови в микроскоп.</a:t>
                      </a: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1.Прочитать статью.</a:t>
                      </a:r>
                    </a:p>
                    <a:p>
                      <a:pPr marL="0" lvl="2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2.Составить рассказ по плану.</a:t>
                      </a:r>
                    </a:p>
                    <a:p>
                      <a:pPr marL="0" lvl="2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3.Подготовить вопрос. </a:t>
                      </a:r>
                    </a:p>
                    <a:p>
                      <a:pPr marL="0" lvl="2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4.Выбрать по описанию изображение клеток.</a:t>
                      </a:r>
                    </a:p>
                    <a:p>
                      <a:pPr marL="0" lvl="2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5.Рассмотреть кровь в микроскоп.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 результаты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Оценивать поступки в соответствии с определённой ситуацией.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Формируем мотивацию к обучению и целенаправленной познавательной деятельности.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УУД</a:t>
                      </a:r>
                    </a:p>
                    <a:p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1.Способность принимать, сохранять цели и следовать им в учебной деятельности, умение действовать по плану и планировать свою деятельность.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2.Оценивать действия в соответствии с поставленной задачей.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5"/>
          <a:ext cx="8229600" cy="649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440160"/>
                <a:gridCol w="2983200"/>
                <a:gridCol w="1645920"/>
                <a:gridCol w="1645920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Теоретическое обоснование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7606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Самостоятельное</a:t>
                      </a:r>
                      <a:r>
                        <a:rPr lang="ru-RU" sz="1400" baseline="0" dirty="0" smtClean="0"/>
                        <a:t> применение  знаний.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Работая с микроскопом, помните о правилах техники безопасности.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1.-Вспомните, с чего мы начали наш урок. Какой вопрос у нас возник. Что вы увидели, услышали. И, посоветовавшись в группах, постарайтесь ответить на вопрос урока: «Что такое кровь?»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-На сколько научен наш вывод, посмотрим в учебнике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с.37. Прочитайте определение. Соответствует ли выводу, сделанному нами?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3.-Выполним задание №3(стр. 14) из рабочей тетради.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группах. Заслушивание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Ответы на вопросы, заданные детьми.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высказываются. 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учебником.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задание в рабочей тетради.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Развиваем умение высказывать своё предположение на основе работы с материалом учебника.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Оценивать учебные действия в соответствии с поставленной задачей.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6838"/>
          <a:ext cx="8218488" cy="648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728192"/>
                <a:gridCol w="2839184"/>
                <a:gridCol w="1645920"/>
                <a:gridCol w="1635576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Теоретическое обоснование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749200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400" dirty="0" smtClean="0"/>
                        <a:t>6.</a:t>
                      </a:r>
                    </a:p>
                    <a:p>
                      <a:endParaRPr lang="ru-RU" sz="140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Физкультминутка.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Рефлексия.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lvl="1" indent="-85725"/>
                      <a:endParaRPr lang="ru-RU" sz="1400" dirty="0" smtClean="0"/>
                    </a:p>
                    <a:p>
                      <a:pPr marL="85725" lvl="1" indent="-85725"/>
                      <a:r>
                        <a:rPr lang="ru-RU" sz="1400" dirty="0" smtClean="0"/>
                        <a:t>-Посмотрите на стр. 36-комиксы.Представим в виде миниатюры, изобразив</a:t>
                      </a:r>
                      <a:r>
                        <a:rPr lang="ru-RU" sz="1400" baseline="0" dirty="0" smtClean="0"/>
                        <a:t> пантомимой определённую часть крови.</a:t>
                      </a:r>
                    </a:p>
                    <a:p>
                      <a:pPr marL="85725" lvl="1" indent="-85725"/>
                      <a:endParaRPr lang="ru-RU" sz="1400" baseline="0" dirty="0" smtClean="0"/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lvl="1" indent="-85725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-Назовите составные части крови. </a:t>
                      </a:r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lvl="1" indent="-85725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-Что такое плазма?</a:t>
                      </a:r>
                    </a:p>
                    <a:p>
                      <a:pPr marL="85725" lvl="1" indent="-85725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-Эритроциты? Тромбоциты? Лейкоциты? </a:t>
                      </a:r>
                      <a:endParaRPr lang="ru-RU" sz="1400" dirty="0" smtClean="0"/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-Чем отличается кровь от ранее изученных тканей?</a:t>
                      </a:r>
                    </a:p>
                    <a:p>
                      <a:pPr marL="85725" lvl="1" indent="-85725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Пантомима.</a:t>
                      </a:r>
                      <a:endParaRPr lang="ru-RU" sz="140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Плазма, эритроциты, лейкоциты, тромбоциты.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-Жидкость.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-Клетки крови. 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-Клетки не соединены, а плавают в жидкости.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Оценивать действия в соответствии с поставленной задачей.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УУД.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познавательную и личностную рефлексию.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анализа объектов делать выводы.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Обобщать и классифицировать по признакам.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615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512168"/>
                <a:gridCol w="306555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Теоретическое обоснование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8.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Итог урока.</a:t>
                      </a:r>
                    </a:p>
                    <a:p>
                      <a:r>
                        <a:rPr lang="ru-RU" sz="1400" dirty="0" smtClean="0"/>
                        <a:t>Оценивание.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-Закончите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фразу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«Сегодняшние знания мне помогут в жизни…»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на уроке показалось интересным, наиболее сложным?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-Кто  или что на уроке вам помогло?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Какую бы отметку вы себе поставили?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Остались ли вопросы, на которые мы не ответили?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Если остались вопросы, предлагается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подготовиться дополнительно к следующему уроку.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«…вести здоровый образ жизни, правильно питаться.»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Личностные УУД -</a:t>
                      </a:r>
                      <a:r>
                        <a:rPr lang="ru-RU" sz="1400" dirty="0" smtClean="0"/>
                        <a:t>нравственно-этическая ориентация-формирование установки на здоровый образ жизни.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b="1" dirty="0" smtClean="0"/>
                        <a:t>Регулятивные УУД </a:t>
                      </a:r>
                      <a:r>
                        <a:rPr lang="ru-RU" sz="1400" b="0" dirty="0" smtClean="0"/>
                        <a:t>1.  Формирование умения различать объективную трудность задачи и субъективную сложность.</a:t>
                      </a:r>
                      <a:endParaRPr lang="ru-RU" sz="1400" b="1" dirty="0" smtClean="0"/>
                    </a:p>
                    <a:p>
                      <a:r>
                        <a:rPr lang="ru-RU" sz="1400" dirty="0" smtClean="0"/>
                        <a:t>2.Формирование умения адекватно воспринимать оценки и отметки.</a:t>
                      </a:r>
                    </a:p>
                    <a:p>
                      <a:r>
                        <a:rPr lang="ru-RU" sz="1400" dirty="0" smtClean="0"/>
                        <a:t>3.Формирование основ оптимистического восприятия мира.</a:t>
                      </a:r>
                    </a:p>
                    <a:p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440160"/>
                <a:gridCol w="2983200"/>
                <a:gridCol w="1645920"/>
                <a:gridCol w="1645920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урока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учителя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Деятельность учеников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Домашнее задание.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Ответить на эти вопросы вы сможете, приготовив сообщение к следующему уроку.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С.36-37 прочитать, Ответить на вопрос № 4 стр.37 учебника.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№ 2 из рабочей тетради стр.14 по желанию.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smtClean="0"/>
              <a:t>Литература</a:t>
            </a:r>
            <a:r>
              <a:rPr lang="en-US" b="1" smtClean="0"/>
              <a:t/>
            </a:r>
            <a:br>
              <a:rPr lang="en-US" b="1" smtClean="0"/>
            </a:br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endParaRPr lang="ru-RU" sz="1400" smtClean="0"/>
          </a:p>
          <a:p>
            <a:r>
              <a:rPr lang="ru-RU" sz="1400" smtClean="0"/>
              <a:t>1. Методические рекомендации для учителя. «Окружающий мир» «Человек и природа» </a:t>
            </a:r>
          </a:p>
          <a:p>
            <a:r>
              <a:rPr lang="ru-RU" sz="1400" smtClean="0"/>
              <a:t>4 класс. О. А. Родыгина, А.А.Вахрушев,  А. С. Раутиан. М., Баласс,2012.</a:t>
            </a:r>
          </a:p>
          <a:p>
            <a:r>
              <a:rPr lang="ru-RU" sz="1400" smtClean="0"/>
              <a:t>2. «Как проектировать универсальные учебные действия в начальной школе. От действия к мысли»</a:t>
            </a:r>
          </a:p>
          <a:p>
            <a:r>
              <a:rPr lang="ru-RU" sz="1400" smtClean="0"/>
              <a:t>Пособие для учителя. Под редакцией А.Г.Асмолова М., «Просвещение» 2010.</a:t>
            </a:r>
          </a:p>
          <a:p>
            <a:r>
              <a:rPr lang="ru-RU" sz="1400" smtClean="0"/>
              <a:t>3. Изучение универсальных учебных действий младших школьников. Методические рекомендации.</a:t>
            </a:r>
          </a:p>
          <a:p>
            <a:r>
              <a:rPr lang="ru-RU" sz="1400" smtClean="0"/>
              <a:t>Н.Новгород, 2012</a:t>
            </a:r>
          </a:p>
          <a:p>
            <a:r>
              <a:rPr lang="ru-RU" sz="1400" smtClean="0"/>
              <a:t>4. Давыдов В.В. Теория развивающего обучения –М, 1996.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064500" cy="38735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>П</a:t>
            </a:r>
            <a:r>
              <a:rPr lang="ru-RU" sz="4000" b="1" smtClean="0"/>
              <a:t>роект урока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Учебный предмет: </a:t>
            </a:r>
            <a:r>
              <a:rPr lang="ru-RU" sz="1600" smtClean="0"/>
              <a:t>Окружающий мир.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4 класс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УМК: </a:t>
            </a:r>
            <a:r>
              <a:rPr lang="ru-RU" sz="1600" smtClean="0"/>
              <a:t>Школа 2100.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А.А.Вахрушев, Д.Д.Данилов, О.В.Бурский, А.С. Раутиан «Окружающий мир» 4 класс часть 1 «Человек и природа» М., Баласс,2011.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А.А.Вахрушев, О.В.Бурский, А.С. Раутиан к учебнику «Окружающий мир» «Человек и природа» 4 класс М.,Баласс,2011 </a:t>
            </a:r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Фрагмент календарно-тематического планирования: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Раздел 1  « Как работает организм человека?»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Урок № 8 «Что такое кровь?»</a:t>
            </a:r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Характеристика деятельности учащихся: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Характеризовать основные функции и особенности строения систем органов человеческого тела. Участие в диспуте, посвящённому выбору  оптимальных форм. Извлекать (по заданию учителя) необходимую информацию из учебника, словарей, справочников и т.д.Моделировать в ходе практической работы ситуации по применению правил сохранения и укрепления здоровья.</a:t>
            </a:r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endParaRPr lang="ru-RU" sz="15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en-US" sz="1500" b="1" smtClean="0"/>
          </a:p>
          <a:p>
            <a:pPr eaLnBrk="1" hangingPunct="1">
              <a:lnSpc>
                <a:spcPct val="80000"/>
              </a:lnSpc>
            </a:pPr>
            <a:endParaRPr lang="ru-RU" sz="1500" smtClean="0">
              <a:solidFill>
                <a:srgbClr val="F826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r>
              <a:rPr lang="ru-RU" sz="1400" b="1" smtClean="0"/>
              <a:t>Тип урока: </a:t>
            </a:r>
            <a:r>
              <a:rPr lang="ru-RU" sz="1400" smtClean="0"/>
              <a:t>объяснение нового материала</a:t>
            </a: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r>
              <a:rPr lang="ru-RU" sz="1400" b="1" smtClean="0"/>
              <a:t>Цель урока: </a:t>
            </a:r>
            <a:r>
              <a:rPr lang="ru-RU" sz="1400" smtClean="0"/>
              <a:t>Развивать умение объяснять роль основных  систем органов в организме человека и  применять свои знания  в жизни.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4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endParaRPr lang="ru-RU" sz="1400" b="1" smtClean="0"/>
          </a:p>
          <a:p>
            <a:pPr eaLnBrk="1" hangingPunct="1">
              <a:lnSpc>
                <a:spcPct val="80000"/>
              </a:lnSpc>
            </a:pPr>
            <a:r>
              <a:rPr lang="ru-RU" sz="1400" b="1" smtClean="0"/>
              <a:t>Задачи :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1. Формирование новых понятий о составе крови, о клеточном строении, взаимосвязи строения и функций.</a:t>
            </a:r>
            <a:endParaRPr lang="ru-RU" sz="1400" b="1" smtClean="0"/>
          </a:p>
          <a:p>
            <a:r>
              <a:rPr lang="ru-RU" sz="1400" smtClean="0"/>
              <a:t>2. Развитие умения работать с научным   и учебным текстом.</a:t>
            </a:r>
            <a:r>
              <a:rPr lang="ru-RU" sz="1400" smtClean="0">
                <a:solidFill>
                  <a:srgbClr val="000000"/>
                </a:solidFill>
              </a:rPr>
              <a:t>  </a:t>
            </a:r>
          </a:p>
          <a:p>
            <a:r>
              <a:rPr lang="ru-RU" sz="1400" smtClean="0">
                <a:solidFill>
                  <a:srgbClr val="000000"/>
                </a:solidFill>
              </a:rPr>
              <a:t>3. Закреплять умение строить  связные речевые высказывания в соответствии с поставленными задачами.</a:t>
            </a:r>
            <a:endParaRPr lang="ru-RU" sz="1400" smtClean="0"/>
          </a:p>
          <a:p>
            <a:r>
              <a:rPr lang="ru-RU" sz="1400" smtClean="0"/>
              <a:t>4.Закреплять умение работать в группах. </a:t>
            </a:r>
          </a:p>
          <a:p>
            <a:r>
              <a:rPr lang="ru-RU" sz="1400" smtClean="0"/>
              <a:t>5. Формировать нравственно-этическая ориентация на здоровый образ жизни.</a:t>
            </a:r>
          </a:p>
          <a:p>
            <a:endParaRPr lang="ru-RU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Диагностика.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Методика «Беседа о школе»-выявление сформированности внутренней  позиции школьника, его мотивации учения(личностные УУД)- Т.А.Нежновой, Д.Б.Эльконина,А.Л.Венгера.</a:t>
            </a:r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  <a:p>
            <a:r>
              <a:rPr lang="ru-RU" sz="1800" smtClean="0"/>
              <a:t>Проба на внимание. -выявление уровня сформирванности внимания и самоконтроля.(регулятивные УУД)-П.Я.Гальперин и С.Л.Кабыльницкая.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813" y="2565400"/>
          <a:ext cx="6096000" cy="124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05239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</a:tr>
              <a:tr h="61889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в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581525"/>
          <a:ext cx="6096000" cy="155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Высокий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учащихся в %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7700"/>
          </a:xfrm>
        </p:spPr>
        <p:txBody>
          <a:bodyPr/>
          <a:lstStyle/>
          <a:p>
            <a:r>
              <a:rPr lang="ru-RU" smtClean="0"/>
              <a:t>Диагностика.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ru-RU" sz="1800" smtClean="0"/>
              <a:t>Методика «Кодирование»- выявление  умения осуществлять кодирование с помощью символов. (познавательные УУД)-  тест Д.Векслера в версии А.Ю.Панасюка.</a:t>
            </a:r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  <a:p>
            <a:r>
              <a:rPr lang="ru-RU" sz="1800" smtClean="0"/>
              <a:t>Методика «Рукавички»- выявление уровня сформированности действий по согласованию усилий в процессе организации и осуществления сотрудничества.(коммуникативные УУД)- Г.А.Цукерман.</a:t>
            </a: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2275" y="2060575"/>
          <a:ext cx="5951538" cy="155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996"/>
                <a:gridCol w="1487996"/>
                <a:gridCol w="1487996"/>
                <a:gridCol w="1487996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Низкий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Высокий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учащихся в %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724400"/>
          <a:ext cx="6096000" cy="156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8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Низкий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Высокий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91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учащихся в %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Ожидаемые результаты</a:t>
            </a:r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1192213"/>
          <a:ext cx="8135937" cy="554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6107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</a:t>
                      </a:r>
                      <a:endParaRPr lang="ru-RU" dirty="0"/>
                    </a:p>
                  </a:txBody>
                  <a:tcPr/>
                </a:tc>
              </a:tr>
              <a:tr h="51835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1.Учащиеся умеют объяснять роль основных  систем органов в организме человека.  </a:t>
                      </a:r>
                    </a:p>
                    <a:p>
                      <a:r>
                        <a:rPr lang="ru-RU" sz="1400" dirty="0" smtClean="0"/>
                        <a:t>2.Владеют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новыми понятиями о составе крови(минимум), о клеточном строении, взаимосвязи строения и функций( максимум).</a:t>
                      </a:r>
                    </a:p>
                    <a:p>
                      <a:r>
                        <a:rPr lang="ru-RU" sz="1400" dirty="0" smtClean="0"/>
                        <a:t>3.Умеют оценивать , что полезно для здоровья, а что вредно.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Регулятивные УУД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Совместно с учителем обнаруживают и формулируют  учебную проблему.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Работая  по плану, сверять свои действия с целью и, при необходимости , исправлять ошибки.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="1" baseline="0" dirty="0" smtClean="0"/>
                        <a:t>Познавательные УУД: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 1. Ориентируются  в системе знаний «Кровь».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 2. Отбирают необходимые источники информации , умеют преобразовывать её.</a:t>
                      </a:r>
                    </a:p>
                    <a:p>
                      <a:r>
                        <a:rPr lang="ru-RU" sz="1400" b="1" baseline="0" dirty="0" smtClean="0"/>
                        <a:t>Коммуникативные УУД: </a:t>
                      </a:r>
                    </a:p>
                    <a:p>
                      <a:r>
                        <a:rPr lang="ru-RU" sz="1400" baseline="0" dirty="0" smtClean="0"/>
                        <a:t>  1.</a:t>
                      </a: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Умеют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dk1"/>
                          </a:solidFill>
                        </a:rPr>
                        <a:t>строить  связные речевые высказывания в соответствии с поставленными задачами.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 2. Умеют работать в группах. </a:t>
                      </a:r>
                    </a:p>
                    <a:p>
                      <a:pPr marL="342900" indent="-342900">
                        <a:buNone/>
                      </a:pPr>
                      <a:endParaRPr lang="ru-RU" sz="1400" baseline="0" dirty="0" smtClean="0"/>
                    </a:p>
                    <a:p>
                      <a:pPr marL="342900" indent="-342900"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 Умеют оценивать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поступки в соответствии с определённой ситуацией.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2.Сформирована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к обучению и целенаправленной познавательной деятельности.</a:t>
                      </a:r>
                    </a:p>
                    <a:p>
                      <a:r>
                        <a:rPr lang="ru-RU" sz="1400" dirty="0" smtClean="0"/>
                        <a:t>3.Сформирована нравственно-этическая ориентация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 здоровый образ жизни.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 Оборудование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1400" smtClean="0"/>
          </a:p>
          <a:p>
            <a:r>
              <a:rPr lang="ru-RU" sz="1400" smtClean="0"/>
              <a:t>Карточки систем органов</a:t>
            </a:r>
          </a:p>
          <a:p>
            <a:r>
              <a:rPr lang="ru-RU" sz="1400" smtClean="0"/>
              <a:t>Иллюстрации с изображением состава крови</a:t>
            </a:r>
          </a:p>
          <a:p>
            <a:r>
              <a:rPr lang="ru-RU" sz="1400" smtClean="0"/>
              <a:t>Карточки с планами работы, энциклопедические  научные  материалы</a:t>
            </a:r>
          </a:p>
          <a:p>
            <a:r>
              <a:rPr lang="ru-RU" sz="1400" smtClean="0"/>
              <a:t>микроскоп, препарат крови, инструкция по ТБ при работе с микроскопом.</a:t>
            </a:r>
          </a:p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pPr>
              <a:buFont typeface="Arial" charset="0"/>
              <a:buNone/>
            </a:pPr>
            <a:endParaRPr lang="ru-RU" sz="1400" smtClean="0"/>
          </a:p>
          <a:p>
            <a:endParaRPr lang="ru-RU" sz="1400" smtClean="0"/>
          </a:p>
          <a:p>
            <a:r>
              <a:rPr lang="ru-RU" sz="1400" smtClean="0"/>
              <a:t>Учащиеся обучаются основным функциям  и особенностям строения  систем органов человеческого тела. </a:t>
            </a:r>
          </a:p>
          <a:p>
            <a:r>
              <a:rPr lang="ru-RU" sz="1400" smtClean="0"/>
              <a:t>Овладевают  правилами оказания первой помощи при несчастных случаях.</a:t>
            </a:r>
          </a:p>
          <a:p>
            <a:r>
              <a:rPr lang="ru-RU" sz="1400" smtClean="0"/>
              <a:t> Моделируют в ходе практической работы ситуации по применению правил сохранения и укрепления здоровья. </a:t>
            </a:r>
          </a:p>
          <a:p>
            <a:r>
              <a:rPr lang="ru-RU" sz="1400" smtClean="0"/>
              <a:t>Умеют составлять режим дня и дать его анализ. Умеют измерить температуру тела , вес и рост человека. </a:t>
            </a:r>
          </a:p>
          <a:p>
            <a:r>
              <a:rPr lang="ru-RU" sz="1400" smtClean="0"/>
              <a:t>Привлекаются к участию в диспутах по выбору оптимальных форм поведения на основе укрепления здоровья. </a:t>
            </a:r>
          </a:p>
          <a:p>
            <a:r>
              <a:rPr lang="ru-RU" sz="1400" smtClean="0"/>
              <a:t>Умеют извлекать необходимую информацию из различных источников знаний.</a:t>
            </a: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 rot="10800000" flipV="1">
            <a:off x="1403350" y="2449513"/>
            <a:ext cx="6048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/>
          </a:p>
          <a:p>
            <a:endParaRPr lang="ru-RU" sz="1600" b="1"/>
          </a:p>
          <a:p>
            <a:endParaRPr lang="ru-RU" sz="1600" b="1"/>
          </a:p>
          <a:p>
            <a:r>
              <a:rPr lang="ru-RU" sz="1600" b="1"/>
              <a:t>Исходный уровень знаний и умений обучающихся для изучения данной темы 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366838"/>
          </a:xfrm>
        </p:spPr>
        <p:txBody>
          <a:bodyPr/>
          <a:lstStyle/>
          <a:p>
            <a:r>
              <a:rPr lang="ru-RU" sz="1800" b="1" smtClean="0"/>
              <a:t>Этапы урока и хронометраж.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endParaRPr lang="ru-RU" sz="1400" smtClean="0"/>
          </a:p>
          <a:p>
            <a:r>
              <a:rPr lang="ru-RU" sz="1400" smtClean="0"/>
              <a:t> 1.Организационный момент – 1 мин.</a:t>
            </a:r>
          </a:p>
          <a:p>
            <a:r>
              <a:rPr lang="ru-RU" sz="1400" smtClean="0">
                <a:solidFill>
                  <a:srgbClr val="000000"/>
                </a:solidFill>
              </a:rPr>
              <a:t> 2.Актуализация знаний. – 5 мин.</a:t>
            </a:r>
          </a:p>
          <a:p>
            <a:r>
              <a:rPr lang="ru-RU" sz="1400" smtClean="0"/>
              <a:t> 3.Постановка проблемы. – 2 мин.   </a:t>
            </a:r>
          </a:p>
          <a:p>
            <a:r>
              <a:rPr lang="ru-RU" sz="1400" smtClean="0"/>
              <a:t> 4.Совместное открытие новых знаний.-15 мин.</a:t>
            </a:r>
          </a:p>
          <a:p>
            <a:r>
              <a:rPr lang="ru-RU" sz="1400" smtClean="0"/>
              <a:t> 5.Самостоятельное применение  знаний. – 15 мин.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6. Физкультминутка. – 2 мин.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7.Рефлексия. – 2 мин.</a:t>
            </a:r>
          </a:p>
          <a:p>
            <a:r>
              <a:rPr lang="ru-RU" sz="1400" smtClean="0"/>
              <a:t>  8.Итог урока. Оценивание. – 2 мин.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 9.Домашнее задание.- 1 мин. </a:t>
            </a:r>
          </a:p>
          <a:p>
            <a:endParaRPr lang="ru-RU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79388" y="88900"/>
          <a:ext cx="8785225" cy="6469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82"/>
                <a:gridCol w="1614217"/>
                <a:gridCol w="2767230"/>
                <a:gridCol w="2020555"/>
                <a:gridCol w="1756994"/>
              </a:tblGrid>
              <a:tr h="5067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Этап урока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Деятельность учителя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Деятельность</a:t>
                      </a:r>
                      <a:r>
                        <a:rPr lang="ru-RU" sz="1400" baseline="0" dirty="0" smtClean="0"/>
                        <a:t> учеников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Теоретическое обоснование</a:t>
                      </a:r>
                      <a:endParaRPr lang="ru-RU" sz="1400" dirty="0"/>
                    </a:p>
                  </a:txBody>
                  <a:tcPr/>
                </a:tc>
              </a:tr>
              <a:tr h="19578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Организационный момент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- Давайте наш урок начнем с пожелания друг другу добра.</a:t>
                      </a:r>
                    </a:p>
                    <a:p>
                      <a:pPr lvl="1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-Я желаю тебе добра, ты желаешь мне добра, мы желаем друг другу добра.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-Если будет трудно - я тебе помогу.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 УУД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Развиваем умения выказывать своё отношение,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выражать свои эмоции.</a:t>
                      </a:r>
                    </a:p>
                  </a:txBody>
                  <a:tcPr/>
                </a:tc>
              </a:tr>
              <a:tr h="39045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Актуализация знаний.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lvl="1" indent="0">
                        <a:tabLst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 называется группа клеток, выполняющая  особую задачу в живом организме? </a:t>
                      </a:r>
                    </a:p>
                    <a:p>
                      <a:pPr marL="4763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63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63" lvl="1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-Какие ткани вы знаете? </a:t>
                      </a:r>
                    </a:p>
                    <a:p>
                      <a:pPr marL="4763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63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63" lvl="1" indent="0"/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63" lvl="1" indent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 какими системами органов мы познакомились?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-Ткань.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-Мышечная, покровная, костная.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-Опорно-двигательная, выделительная, 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 Развиваем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умения извлекать информацию из схем, иллюстраций, текстов.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Выявлять сущность, особенности объектов.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На основе анализа объектов делать выводы.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Обобщать и классифицировать по признакам.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796</TotalTime>
  <Words>1569</Words>
  <Application>Microsoft Office PowerPoint</Application>
  <PresentationFormat>Экран (4:3)</PresentationFormat>
  <Paragraphs>578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Слайд 1</vt:lpstr>
      <vt:lpstr> Проект урока </vt:lpstr>
      <vt:lpstr>Слайд 3</vt:lpstr>
      <vt:lpstr>Диагностика.</vt:lpstr>
      <vt:lpstr>Диагностика.</vt:lpstr>
      <vt:lpstr>Ожидаемые результаты</vt:lpstr>
      <vt:lpstr>     Оборудование </vt:lpstr>
      <vt:lpstr>Этапы урока и хронометраж.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итоговой работе</dc:title>
  <dc:creator>Александр</dc:creator>
  <cp:lastModifiedBy>Irina</cp:lastModifiedBy>
  <cp:revision>98</cp:revision>
  <dcterms:created xsi:type="dcterms:W3CDTF">2013-05-29T19:00:30Z</dcterms:created>
  <dcterms:modified xsi:type="dcterms:W3CDTF">2014-06-09T07:52:36Z</dcterms:modified>
</cp:coreProperties>
</file>