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75" r:id="rId4"/>
    <p:sldId id="279" r:id="rId5"/>
    <p:sldId id="278" r:id="rId6"/>
    <p:sldId id="277" r:id="rId7"/>
    <p:sldId id="276" r:id="rId8"/>
    <p:sldId id="281" r:id="rId9"/>
    <p:sldId id="280" r:id="rId10"/>
    <p:sldId id="270" r:id="rId11"/>
    <p:sldId id="271" r:id="rId12"/>
    <p:sldId id="272" r:id="rId13"/>
    <p:sldId id="257" r:id="rId14"/>
    <p:sldId id="258" r:id="rId15"/>
    <p:sldId id="259" r:id="rId16"/>
    <p:sldId id="260" r:id="rId17"/>
    <p:sldId id="262" r:id="rId18"/>
    <p:sldId id="263" r:id="rId19"/>
    <p:sldId id="264" r:id="rId20"/>
    <p:sldId id="265" r:id="rId21"/>
    <p:sldId id="266" r:id="rId22"/>
    <p:sldId id="268" r:id="rId23"/>
    <p:sldId id="269" r:id="rId24"/>
    <p:sldId id="27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995DE4E-3A38-498F-BDFF-BCE3F6AC0672}" type="datetimeFigureOut">
              <a:rPr lang="ru-RU" smtClean="0"/>
              <a:pPr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4792687-B5AB-4EB2-83FF-78B2B53317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8062912" cy="1470025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«ФОРМИРОВАНИЕ  ВЫЧИСЛИТЕЛЬНЫХ   НАВЫКОВ  </a:t>
            </a:r>
            <a:br>
              <a:rPr lang="ru-RU" sz="4000" b="1" dirty="0" smtClean="0">
                <a:latin typeface="Monotype Corsiva" pitchFamily="66" charset="0"/>
              </a:rPr>
            </a:br>
            <a:r>
              <a:rPr lang="ru-RU" sz="4000" b="1" dirty="0" smtClean="0">
                <a:latin typeface="Monotype Corsiva" pitchFamily="66" charset="0"/>
              </a:rPr>
              <a:t>У  УЧАЩИХСЯ   НАЧАЛЬНОЙ   ШКОЛЫ».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25144"/>
            <a:ext cx="8062912" cy="1752600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начальных классов</a:t>
            </a:r>
          </a:p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МБОУ СОШ №2</a:t>
            </a:r>
          </a:p>
          <a:p>
            <a:r>
              <a:rPr lang="ru-RU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Байбордина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О. Н.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Игра “Куча мала”.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Ученикам предлагается запомнить сначала 3, а затем 5, 6,7 чисел.</a:t>
            </a:r>
          </a:p>
          <a:p>
            <a:pPr>
              <a:buNone/>
            </a:pPr>
            <a:r>
              <a:rPr lang="ru-RU" dirty="0" smtClean="0"/>
              <a:t>Учитель называет числа один раз, а ученики записывают их. После знакомства с таблицей сложения ученики складывают последовательно каждые два числа.</a:t>
            </a:r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festival.1september.ru/articles/592702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437112"/>
            <a:ext cx="374441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12215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Игра “Три дорожки Ильи Муромца.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игре используются знания таблицы умножения.</a:t>
            </a:r>
          </a:p>
          <a:p>
            <a:pPr>
              <a:buNone/>
            </a:pPr>
            <a:r>
              <a:rPr lang="ru-RU" dirty="0" smtClean="0"/>
              <a:t>1-я дорожка: ученики записывают названный ряд чисел;</a:t>
            </a:r>
            <a:br>
              <a:rPr lang="ru-RU" dirty="0" smtClean="0"/>
            </a:br>
            <a:r>
              <a:rPr lang="ru-RU" dirty="0" smtClean="0"/>
              <a:t>2-я дорожка: учащиеся поочередно складывают числа первого ряда;</a:t>
            </a:r>
            <a:br>
              <a:rPr lang="ru-RU" dirty="0" smtClean="0"/>
            </a:br>
            <a:r>
              <a:rPr lang="ru-RU" dirty="0" smtClean="0"/>
              <a:t>3-я дорожка: ученики перемножают числа первого ряда.</a:t>
            </a:r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pPr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http://festival.1september.ru/articles/592702/img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869160"/>
            <a:ext cx="39604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Игра “ </a:t>
            </a:r>
            <a:r>
              <a:rPr lang="ru-RU" b="1" dirty="0" err="1" smtClean="0"/>
              <a:t>Светофорик</a:t>
            </a:r>
            <a:r>
              <a:rPr lang="ru-RU" b="1" dirty="0" smtClean="0"/>
              <a:t>”.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Учитель прикрепляет к доске три круга: красный, желтый, зеленый. Рядом с ними записывает числа.</a:t>
            </a:r>
          </a:p>
          <a:p>
            <a:pPr>
              <a:buNone/>
            </a:pPr>
            <a:r>
              <a:rPr lang="ru-RU" dirty="0" smtClean="0"/>
              <a:t>Например: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festival.1september.ru/articles/592702/img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489654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12068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Вычисли устно, сопоставь ответам соответствующие буквы и расшифруй название сказки. Что ты замечаешь?</a:t>
            </a:r>
          </a:p>
          <a:p>
            <a:pPr>
              <a:buNone/>
            </a:pPr>
            <a:r>
              <a:rPr lang="ru-RU" dirty="0" smtClean="0"/>
              <a:t>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а) сказки, рассказы</a:t>
            </a:r>
          </a:p>
          <a:p>
            <a:pPr>
              <a:buNone/>
            </a:pPr>
            <a:r>
              <a:rPr lang="ru-RU" dirty="0" smtClean="0"/>
              <a:t>   б) пословицы</a:t>
            </a:r>
          </a:p>
          <a:p>
            <a:pPr>
              <a:buNone/>
            </a:pPr>
            <a:r>
              <a:rPr lang="ru-RU" dirty="0" smtClean="0"/>
              <a:t>   в) загадки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2132856"/>
          <a:ext cx="1559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1996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29 + 1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627784" y="35010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2780928"/>
          <a:ext cx="1559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1996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8</a:t>
                      </a:r>
                      <a:r>
                        <a:rPr lang="ru-RU" baseline="0" dirty="0" smtClean="0"/>
                        <a:t> + 52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99592" y="3429000"/>
          <a:ext cx="15596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1996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86</a:t>
                      </a:r>
                      <a:r>
                        <a:rPr lang="ru-RU" baseline="0" dirty="0" smtClean="0"/>
                        <a:t> + 4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491880" y="2132856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2413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5 + 45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491880" y="2780928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2413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71 + 9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491880" y="3501008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2413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36 -</a:t>
                      </a:r>
                      <a:r>
                        <a:rPr lang="ru-RU" baseline="0" dirty="0" smtClean="0"/>
                        <a:t> 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300192" y="2132856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2413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37</a:t>
                      </a:r>
                      <a:r>
                        <a:rPr lang="ru-RU" baseline="0" dirty="0" smtClean="0"/>
                        <a:t> + 3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300192" y="2852936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2413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12 + 6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300192" y="3573016"/>
          <a:ext cx="158417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/>
                <a:gridCol w="122413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7 + 63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Овал 13"/>
          <p:cNvSpPr/>
          <p:nvPr/>
        </p:nvSpPr>
        <p:spPr>
          <a:xfrm>
            <a:off x="2627784" y="27809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627784" y="213285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292080" y="35010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292080" y="27809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292080" y="206084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8100392" y="350100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8100392" y="2780928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8100392" y="2132856"/>
            <a:ext cx="504056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1907704" y="5661248"/>
          <a:ext cx="4851539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077"/>
                <a:gridCol w="693077"/>
                <a:gridCol w="693077"/>
                <a:gridCol w="693077"/>
                <a:gridCol w="693077"/>
                <a:gridCol w="693077"/>
                <a:gridCol w="69307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Заполни таблицы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131840" y="1196752"/>
          <a:ext cx="2376264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</a:tblGrid>
              <a:tr h="66607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х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196752"/>
          <a:ext cx="2304256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576064"/>
                <a:gridCol w="576064"/>
              </a:tblGrid>
              <a:tr h="666074"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940152" y="1196752"/>
          <a:ext cx="2376264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66"/>
                <a:gridCol w="594066"/>
                <a:gridCol w="594066"/>
                <a:gridCol w="594066"/>
              </a:tblGrid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</a:t>
                      </a:r>
                      <a:r>
                        <a:rPr lang="ru-RU" b="1" dirty="0" err="1" smtClean="0"/>
                        <a:t>х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</a:t>
                      </a:r>
                      <a:endParaRPr lang="ru-RU" b="1" dirty="0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666074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21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Игра </a:t>
            </a:r>
            <a:r>
              <a:rPr lang="ru-RU" sz="3200" b="1" dirty="0" smtClean="0"/>
              <a:t>«Вычислительные машины»</a:t>
            </a:r>
          </a:p>
          <a:p>
            <a:pPr>
              <a:buNone/>
            </a:pPr>
            <a:r>
              <a:rPr lang="ru-RU" dirty="0" smtClean="0"/>
              <a:t>Выполни вычисления по алгоритму, заданному блок – схемой.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b="1" dirty="0" smtClean="0"/>
              <a:t>ДА</a:t>
            </a:r>
            <a:r>
              <a:rPr lang="ru-RU" dirty="0" smtClean="0"/>
              <a:t>              </a:t>
            </a:r>
            <a:r>
              <a:rPr lang="ru-RU" b="1" dirty="0" smtClean="0"/>
              <a:t>НЕТ</a:t>
            </a:r>
          </a:p>
        </p:txBody>
      </p:sp>
      <p:sp>
        <p:nvSpPr>
          <p:cNvPr id="6" name="Овал 5"/>
          <p:cNvSpPr/>
          <p:nvPr/>
        </p:nvSpPr>
        <p:spPr>
          <a:xfrm>
            <a:off x="2267744" y="2060848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а</a:t>
            </a:r>
            <a:endParaRPr lang="ru-RU" sz="24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3212976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b="1" dirty="0" smtClean="0"/>
              <a:t>х</a:t>
            </a:r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8" name="Ромб 7"/>
          <p:cNvSpPr/>
          <p:nvPr/>
        </p:nvSpPr>
        <p:spPr>
          <a:xfrm>
            <a:off x="1979712" y="4365104"/>
            <a:ext cx="1800200" cy="108012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&lt;10</a:t>
            </a:r>
            <a:r>
              <a:rPr lang="ru-RU" sz="2400" b="1" dirty="0" smtClean="0"/>
              <a:t>?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5229200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</a:t>
            </a:r>
            <a:r>
              <a:rPr lang="ru-RU" sz="2400" b="1" dirty="0" smtClean="0"/>
              <a:t>- 9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5229200"/>
            <a:ext cx="122413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+ 8</a:t>
            </a:r>
            <a:endParaRPr lang="ru-RU" sz="2400" b="1" dirty="0"/>
          </a:p>
        </p:txBody>
      </p:sp>
      <p:sp>
        <p:nvSpPr>
          <p:cNvPr id="11" name="Овал 10"/>
          <p:cNvSpPr/>
          <p:nvPr/>
        </p:nvSpPr>
        <p:spPr>
          <a:xfrm>
            <a:off x="2339752" y="6021288"/>
            <a:ext cx="1224136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rot="10800000">
            <a:off x="1403648" y="4653136"/>
            <a:ext cx="864096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10800000" flipH="1">
            <a:off x="3491880" y="4653136"/>
            <a:ext cx="864096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вверх 15"/>
          <p:cNvSpPr/>
          <p:nvPr/>
        </p:nvSpPr>
        <p:spPr>
          <a:xfrm rot="16200000" flipH="1" flipV="1">
            <a:off x="1583668" y="5769260"/>
            <a:ext cx="720080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углом вверх 16"/>
          <p:cNvSpPr/>
          <p:nvPr/>
        </p:nvSpPr>
        <p:spPr>
          <a:xfrm rot="5400000" flipV="1">
            <a:off x="3599892" y="5769260"/>
            <a:ext cx="720080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2627784" y="2636912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627784" y="378904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4283968" y="2852936"/>
          <a:ext cx="410446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  <a:gridCol w="41044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x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Найди  </a:t>
            </a:r>
            <a:r>
              <a:rPr lang="en-US" b="1" dirty="0" smtClean="0"/>
              <a:t>X</a:t>
            </a:r>
            <a:r>
              <a:rPr lang="ru-RU" b="1" dirty="0" smtClean="0"/>
              <a:t>:</a:t>
            </a:r>
            <a:r>
              <a:rPr lang="en-US" dirty="0" smtClean="0"/>
              <a:t>                                            </a:t>
            </a:r>
            <a:r>
              <a:rPr lang="ru-RU" dirty="0" smtClean="0"/>
              <a:t>       </a:t>
            </a:r>
          </a:p>
          <a:p>
            <a:pPr>
              <a:buNone/>
            </a:pPr>
            <a:r>
              <a:rPr lang="ru-RU" dirty="0" smtClean="0"/>
              <a:t>а)         6            б)       8                 в)</a:t>
            </a:r>
            <a:r>
              <a:rPr lang="en-US" dirty="0" smtClean="0"/>
              <a:t>    </a:t>
            </a:r>
            <a:r>
              <a:rPr lang="ru-RU" dirty="0" smtClean="0"/>
              <a:t>Х</a:t>
            </a:r>
            <a:r>
              <a:rPr lang="en-US" dirty="0" smtClean="0"/>
              <a:t>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</a:t>
            </a:r>
            <a:r>
              <a:rPr lang="ru-RU" dirty="0" err="1" smtClean="0"/>
              <a:t>х</a:t>
            </a:r>
            <a:r>
              <a:rPr lang="ru-RU" dirty="0" smtClean="0"/>
              <a:t>                        2                       9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             </a:t>
            </a:r>
            <a:r>
              <a:rPr lang="en-US" dirty="0" smtClean="0"/>
              <a:t>x=                   x=                      x= </a:t>
            </a:r>
          </a:p>
          <a:p>
            <a:pPr>
              <a:buNone/>
            </a:pPr>
            <a:r>
              <a:rPr lang="en-US" dirty="0" smtClean="0"/>
              <a:t>             x=                   x=                     </a:t>
            </a:r>
            <a:r>
              <a:rPr lang="ru-RU" dirty="0" smtClean="0"/>
              <a:t> </a:t>
            </a:r>
            <a:r>
              <a:rPr lang="en-US" dirty="0" smtClean="0"/>
              <a:t>x=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412776"/>
          <a:ext cx="1607840" cy="73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735856"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  </a:t>
                      </a:r>
                    </a:p>
                    <a:p>
                      <a:r>
                        <a:rPr lang="ru-RU" baseline="0" dirty="0" smtClean="0"/>
                        <a:t>      18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07904" y="1340768"/>
          <a:ext cx="1607840" cy="73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73585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</a:t>
                      </a:r>
                    </a:p>
                    <a:p>
                      <a:r>
                        <a:rPr lang="ru-RU" dirty="0" smtClean="0"/>
                        <a:t>       </a:t>
                      </a:r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44208" y="1340768"/>
          <a:ext cx="1607840" cy="73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735856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ru-RU" dirty="0" smtClean="0"/>
                        <a:t>                       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          27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Игра </a:t>
            </a:r>
            <a:r>
              <a:rPr lang="ru-RU" sz="3200" b="1" dirty="0" smtClean="0"/>
              <a:t>«Распутай клубок»</a:t>
            </a:r>
          </a:p>
          <a:p>
            <a:pPr>
              <a:buNone/>
            </a:pPr>
            <a:r>
              <a:rPr lang="ru-RU" dirty="0" smtClean="0"/>
              <a:t>  56  -         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-  15   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18  +  6    =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-  1     =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763688" y="620688"/>
            <a:ext cx="576064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915816" y="692696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00808"/>
            <a:ext cx="576064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15816" y="1772816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915816" y="2564904"/>
            <a:ext cx="576064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Шестиугольник 9"/>
          <p:cNvSpPr/>
          <p:nvPr/>
        </p:nvSpPr>
        <p:spPr>
          <a:xfrm>
            <a:off x="2915816" y="3573016"/>
            <a:ext cx="576064" cy="648072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3573016"/>
            <a:ext cx="57606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Расположи полученные числа в порядке возрастания.  Кто это?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sz="1800" dirty="0" smtClean="0"/>
              <a:t>-16                   :2                     х3                    +35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sz="1800" dirty="0" smtClean="0"/>
              <a:t>х2                   :3                    +71                 -9                  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-37                   :9                    х8                   +19                           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6                    х3                     :2                   +33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162880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26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95736" y="162880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707904" y="162880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683568" y="270892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195736" y="270892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220072" y="270892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77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732240" y="270892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220072" y="162880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6732240" y="162880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707904" y="270892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Стрелка вправо 14"/>
          <p:cNvSpPr/>
          <p:nvPr/>
        </p:nvSpPr>
        <p:spPr>
          <a:xfrm>
            <a:off x="1547664" y="17728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084168" y="17728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6084168" y="278092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059832" y="393305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4572000" y="17728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059832" y="177281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572000" y="278092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3059832" y="278092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1547664" y="278092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/>
        </p:nvGraphicFramePr>
        <p:xfrm>
          <a:off x="683568" y="378904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83568" y="4797152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2195736" y="378904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3707904" y="378904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/>
        </p:nvGraphicFramePr>
        <p:xfrm>
          <a:off x="5220072" y="378904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Таблица 29"/>
          <p:cNvGraphicFramePr>
            <a:graphicFrameLocks noGrp="1"/>
          </p:cNvGraphicFramePr>
          <p:nvPr/>
        </p:nvGraphicFramePr>
        <p:xfrm>
          <a:off x="6732240" y="3789040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2195736" y="4797152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/>
        </p:nvGraphicFramePr>
        <p:xfrm>
          <a:off x="3707904" y="4797152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5220072" y="4797152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Таблица 34"/>
          <p:cNvGraphicFramePr>
            <a:graphicFrameLocks noGrp="1"/>
          </p:cNvGraphicFramePr>
          <p:nvPr/>
        </p:nvGraphicFramePr>
        <p:xfrm>
          <a:off x="6732240" y="4797152"/>
          <a:ext cx="815752" cy="44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752"/>
              </a:tblGrid>
              <a:tr h="4478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Стрелка вправо 35"/>
          <p:cNvSpPr/>
          <p:nvPr/>
        </p:nvSpPr>
        <p:spPr>
          <a:xfrm>
            <a:off x="4572000" y="393305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084168" y="393305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1547664" y="494116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3059832" y="494116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4572000" y="494116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1547664" y="3933056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>
            <a:off x="6084168" y="494116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Реши задачу.</a:t>
            </a:r>
          </a:p>
          <a:p>
            <a:pPr>
              <a:buNone/>
            </a:pPr>
            <a:r>
              <a:rPr lang="ru-RU" dirty="0" smtClean="0"/>
              <a:t>Аня задумала число, умножила его на 2,</a:t>
            </a:r>
          </a:p>
          <a:p>
            <a:pPr>
              <a:buNone/>
            </a:pPr>
            <a:r>
              <a:rPr lang="ru-RU" dirty="0" smtClean="0"/>
              <a:t>прибавила 5, результат разделила на 7 и получила 3. Какое число задумала Аня?</a:t>
            </a:r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284984"/>
          <a:ext cx="2924010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57"/>
                <a:gridCol w="516057"/>
                <a:gridCol w="480054"/>
                <a:gridCol w="379728"/>
                <a:gridCol w="516057"/>
                <a:gridCol w="516057"/>
              </a:tblGrid>
              <a:tr h="5184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635896" y="3356992"/>
          <a:ext cx="5112569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367"/>
                <a:gridCol w="730367"/>
                <a:gridCol w="730367"/>
                <a:gridCol w="730367"/>
                <a:gridCol w="730367"/>
                <a:gridCol w="730367"/>
                <a:gridCol w="730367"/>
              </a:tblGrid>
              <a:tr h="40804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=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>
              <a:buNone/>
            </a:pPr>
            <a:r>
              <a:rPr lang="ru-RU" sz="6600" b="1" dirty="0" smtClean="0"/>
              <a:t>Вычислительный навык</a:t>
            </a:r>
            <a:r>
              <a:rPr lang="ru-RU" sz="6600" dirty="0" smtClean="0"/>
              <a:t> – это высокая степень овладения вычислительными приёмами.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3200" b="1" dirty="0" smtClean="0"/>
              <a:t>По схеме составь выражение и обозначь в нём порядок действий.</a:t>
            </a:r>
          </a:p>
          <a:p>
            <a:pPr>
              <a:buNone/>
            </a:pPr>
            <a:r>
              <a:rPr lang="ru-RU" sz="3200" b="1" dirty="0" smtClean="0"/>
              <a:t>    Найди значение выражения.</a:t>
            </a:r>
            <a:endParaRPr lang="ru-RU" sz="3200" b="1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     </a:t>
                      </a:r>
                      <a:r>
                        <a:rPr lang="ru-RU" dirty="0" smtClean="0"/>
                        <a:t>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835696" y="260648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1187624" y="1196752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1979712" y="2204864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Содержимое 3"/>
          <p:cNvGraphicFramePr>
            <a:graphicFrameLocks/>
          </p:cNvGraphicFramePr>
          <p:nvPr/>
        </p:nvGraphicFramePr>
        <p:xfrm>
          <a:off x="2627784" y="1268760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Овал 19"/>
          <p:cNvSpPr/>
          <p:nvPr/>
        </p:nvSpPr>
        <p:spPr>
          <a:xfrm>
            <a:off x="1403648" y="33265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9020844">
            <a:off x="841287" y="64155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2173369">
            <a:off x="1978067" y="72213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195736" y="1484784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195736" y="119675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2173369">
            <a:off x="2698148" y="165823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низ 27"/>
          <p:cNvSpPr/>
          <p:nvPr/>
        </p:nvSpPr>
        <p:spPr>
          <a:xfrm rot="19836045">
            <a:off x="1742518" y="166240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Содержимое 3"/>
          <p:cNvGraphicFramePr>
            <a:graphicFrameLocks/>
          </p:cNvGraphicFramePr>
          <p:nvPr/>
        </p:nvGraphicFramePr>
        <p:xfrm>
          <a:off x="3265512" y="260350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42</a:t>
                      </a:r>
                      <a:r>
                        <a:rPr lang="ru-RU" dirty="0" smtClean="0"/>
                        <a:t>     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Содержимое 3"/>
          <p:cNvGraphicFramePr>
            <a:graphicFrameLocks/>
          </p:cNvGraphicFramePr>
          <p:nvPr/>
        </p:nvGraphicFramePr>
        <p:xfrm>
          <a:off x="4644008" y="260648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Содержимое 3"/>
          <p:cNvGraphicFramePr>
            <a:graphicFrameLocks/>
          </p:cNvGraphicFramePr>
          <p:nvPr/>
        </p:nvGraphicFramePr>
        <p:xfrm>
          <a:off x="3995936" y="1196752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Содержимое 3"/>
          <p:cNvGraphicFramePr>
            <a:graphicFrameLocks/>
          </p:cNvGraphicFramePr>
          <p:nvPr/>
        </p:nvGraphicFramePr>
        <p:xfrm>
          <a:off x="4788024" y="2204864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Содержимое 3"/>
          <p:cNvGraphicFramePr>
            <a:graphicFrameLocks/>
          </p:cNvGraphicFramePr>
          <p:nvPr/>
        </p:nvGraphicFramePr>
        <p:xfrm>
          <a:off x="5436096" y="1268760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Овал 33"/>
          <p:cNvSpPr/>
          <p:nvPr/>
        </p:nvSpPr>
        <p:spPr>
          <a:xfrm>
            <a:off x="4211960" y="260648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>
          <a:xfrm rot="19020844">
            <a:off x="3649599" y="64155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>
          <a:xfrm rot="2173369">
            <a:off x="4786379" y="72213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4211960" y="54868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004048" y="1268760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низ 38"/>
          <p:cNvSpPr/>
          <p:nvPr/>
        </p:nvSpPr>
        <p:spPr>
          <a:xfrm rot="2173369">
            <a:off x="5506460" y="165823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9836045">
            <a:off x="4550830" y="166240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1" name="Содержимое 3"/>
          <p:cNvGraphicFramePr>
            <a:graphicFrameLocks/>
          </p:cNvGraphicFramePr>
          <p:nvPr/>
        </p:nvGraphicFramePr>
        <p:xfrm>
          <a:off x="6073824" y="260350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    </a:t>
                      </a:r>
                      <a:r>
                        <a:rPr lang="ru-RU" dirty="0" smtClean="0"/>
                        <a:t>                                                   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Содержимое 3"/>
          <p:cNvGraphicFramePr>
            <a:graphicFrameLocks/>
          </p:cNvGraphicFramePr>
          <p:nvPr/>
        </p:nvGraphicFramePr>
        <p:xfrm>
          <a:off x="7452320" y="260648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Содержимое 3"/>
          <p:cNvGraphicFramePr>
            <a:graphicFrameLocks/>
          </p:cNvGraphicFramePr>
          <p:nvPr/>
        </p:nvGraphicFramePr>
        <p:xfrm>
          <a:off x="6804248" y="1196752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Содержимое 3"/>
          <p:cNvGraphicFramePr>
            <a:graphicFrameLocks/>
          </p:cNvGraphicFramePr>
          <p:nvPr/>
        </p:nvGraphicFramePr>
        <p:xfrm>
          <a:off x="7596336" y="2204864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5" name="Содержимое 3"/>
          <p:cNvGraphicFramePr>
            <a:graphicFrameLocks/>
          </p:cNvGraphicFramePr>
          <p:nvPr/>
        </p:nvGraphicFramePr>
        <p:xfrm>
          <a:off x="8244408" y="1268760"/>
          <a:ext cx="730424" cy="432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</a:tblGrid>
              <a:tr h="43234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Овал 45"/>
          <p:cNvSpPr/>
          <p:nvPr/>
        </p:nvSpPr>
        <p:spPr>
          <a:xfrm>
            <a:off x="7020272" y="332656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 rot="19020844">
            <a:off x="6457911" y="64155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 rot="2173369">
            <a:off x="7594691" y="72213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7812360" y="1484784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7812360" y="1196752"/>
            <a:ext cx="216024" cy="21602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>
          <a:xfrm rot="2173369">
            <a:off x="8314772" y="165823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низ 51"/>
          <p:cNvSpPr/>
          <p:nvPr/>
        </p:nvSpPr>
        <p:spPr>
          <a:xfrm rot="19836045">
            <a:off x="7359142" y="1662404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 rot="5400000">
            <a:off x="3275856" y="2420888"/>
            <a:ext cx="720080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228184" y="2420888"/>
            <a:ext cx="720080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3275856" y="2420888"/>
            <a:ext cx="720080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6" name="Таблица 55"/>
          <p:cNvGraphicFramePr>
            <a:graphicFrameLocks noGrp="1"/>
          </p:cNvGraphicFramePr>
          <p:nvPr/>
        </p:nvGraphicFramePr>
        <p:xfrm>
          <a:off x="179512" y="4077072"/>
          <a:ext cx="2736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</a:tblGrid>
              <a:tr h="216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7" name="Таблица 56"/>
          <p:cNvGraphicFramePr>
            <a:graphicFrameLocks noGrp="1"/>
          </p:cNvGraphicFramePr>
          <p:nvPr/>
        </p:nvGraphicFramePr>
        <p:xfrm>
          <a:off x="2915816" y="4077072"/>
          <a:ext cx="2736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</a:tblGrid>
              <a:tr h="216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Таблица 57"/>
          <p:cNvGraphicFramePr>
            <a:graphicFrameLocks noGrp="1"/>
          </p:cNvGraphicFramePr>
          <p:nvPr/>
        </p:nvGraphicFramePr>
        <p:xfrm>
          <a:off x="5652120" y="4077072"/>
          <a:ext cx="27363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  <a:gridCol w="273630"/>
              </a:tblGrid>
              <a:tr h="21602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lnSpcReduction="10000"/>
          </a:bodyPr>
          <a:lstStyle/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endParaRPr lang="ru-RU" dirty="0" smtClean="0"/>
          </a:p>
          <a:p>
            <a:pPr marL="578358" indent="-514350">
              <a:buNone/>
            </a:pPr>
            <a:r>
              <a:rPr lang="ru-RU" b="1" dirty="0" smtClean="0"/>
              <a:t>50 - 7  + 22                           54 + 13 – 9</a:t>
            </a:r>
          </a:p>
          <a:p>
            <a:pPr marL="578358" indent="-514350">
              <a:buNone/>
            </a:pPr>
            <a:r>
              <a:rPr lang="ru-RU" b="1" dirty="0" smtClean="0"/>
              <a:t>72 - 8  + 36                           80 – 24 + 6</a:t>
            </a:r>
          </a:p>
          <a:p>
            <a:pPr marL="578358" indent="-514350">
              <a:buNone/>
            </a:pPr>
            <a:r>
              <a:rPr lang="ru-RU" b="1" dirty="0" smtClean="0"/>
              <a:t>76 – 23 + 42                         17 + 33 - 25                         </a:t>
            </a:r>
          </a:p>
          <a:p>
            <a:pPr marL="578358" indent="-514350">
              <a:buNone/>
            </a:pPr>
            <a:r>
              <a:rPr lang="ru-RU" b="1" dirty="0" smtClean="0"/>
              <a:t>95 - 32 – 5                            98 – 18 - 15                     </a:t>
            </a:r>
          </a:p>
          <a:p>
            <a:pPr marL="578358" indent="-514350">
              <a:buNone/>
            </a:pPr>
            <a:r>
              <a:rPr lang="ru-RU" b="1" dirty="0" smtClean="0"/>
              <a:t>53 + 7 – 28                           13 + 6 + 31</a:t>
            </a:r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395536" y="188640"/>
          <a:ext cx="339472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</a:tblGrid>
              <a:tr h="28081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95              </a:t>
                      </a:r>
                    </a:p>
                    <a:p>
                      <a:r>
                        <a:rPr lang="ru-RU" sz="2800" dirty="0" smtClean="0"/>
                        <a:t>                  32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                          58</a:t>
                      </a:r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r>
                        <a:rPr lang="ru-RU" sz="2800" baseline="0" dirty="0" smtClean="0"/>
                        <a:t>  98                    65</a:t>
                      </a:r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8182970">
            <a:off x="1528896" y="1341103"/>
            <a:ext cx="2650511" cy="1411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 rot="11227358">
            <a:off x="410858" y="1218398"/>
            <a:ext cx="1523760" cy="17243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422682">
            <a:off x="1835049" y="2132453"/>
            <a:ext cx="1951237" cy="17966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5669548">
            <a:off x="345424" y="1661693"/>
            <a:ext cx="3094105" cy="1499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9" name="Содержимое 6"/>
          <p:cNvGraphicFramePr>
            <a:graphicFrameLocks/>
          </p:cNvGraphicFramePr>
          <p:nvPr/>
        </p:nvGraphicFramePr>
        <p:xfrm>
          <a:off x="4716016" y="188640"/>
          <a:ext cx="339472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</a:tblGrid>
              <a:tr h="280816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           60   </a:t>
                      </a:r>
                    </a:p>
                    <a:p>
                      <a:r>
                        <a:rPr lang="ru-RU" sz="2800" dirty="0" smtClean="0"/>
                        <a:t>                  </a:t>
                      </a:r>
                    </a:p>
                    <a:p>
                      <a:r>
                        <a:rPr lang="ru-RU" sz="2800" dirty="0" smtClean="0"/>
                        <a:t>50                       58</a:t>
                      </a:r>
                    </a:p>
                    <a:p>
                      <a:r>
                        <a:rPr lang="ru-RU" sz="2800" dirty="0" smtClean="0"/>
                        <a:t>                          </a:t>
                      </a:r>
                    </a:p>
                    <a:p>
                      <a:endParaRPr lang="ru-RU" sz="2800" dirty="0" smtClean="0"/>
                    </a:p>
                    <a:p>
                      <a:r>
                        <a:rPr lang="ru-RU" sz="2800" dirty="0" smtClean="0"/>
                        <a:t>   25               65</a:t>
                      </a:r>
                    </a:p>
                    <a:p>
                      <a:r>
                        <a:rPr lang="ru-RU" sz="2800" baseline="0" dirty="0" smtClean="0"/>
                        <a:t>                     </a:t>
                      </a:r>
                      <a:endParaRPr lang="ru-RU" sz="28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 rot="16200000">
            <a:off x="5734473" y="2492748"/>
            <a:ext cx="1440159" cy="1440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18947601">
            <a:off x="6004314" y="1014720"/>
            <a:ext cx="2432283" cy="15344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2746258">
            <a:off x="4443166" y="1035206"/>
            <a:ext cx="2358213" cy="12757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0800000">
            <a:off x="4726359" y="1844676"/>
            <a:ext cx="3384375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2661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Игра </a:t>
            </a:r>
            <a:r>
              <a:rPr lang="ru-RU" sz="3200" b="1" dirty="0" smtClean="0"/>
              <a:t>«Молчанка»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4                    40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404                    400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440                 44</a:t>
            </a:r>
            <a:r>
              <a:rPr lang="ru-RU" dirty="0" smtClean="0"/>
              <a:t>          </a:t>
            </a:r>
            <a:r>
              <a:rPr lang="ru-RU" b="1" dirty="0" smtClean="0"/>
              <a:t>4 </a:t>
            </a:r>
            <a:r>
              <a:rPr lang="ru-RU" dirty="0" smtClean="0"/>
              <a:t>                       </a:t>
            </a:r>
            <a:r>
              <a:rPr lang="ru-RU" b="1" dirty="0" smtClean="0"/>
              <a:t>40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b="1" dirty="0" smtClean="0"/>
              <a:t>404 </a:t>
            </a:r>
            <a:r>
              <a:rPr lang="ru-RU" dirty="0" smtClean="0"/>
              <a:t>                      </a:t>
            </a:r>
            <a:r>
              <a:rPr lang="ru-RU" b="1" dirty="0" smtClean="0"/>
              <a:t>400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</a:t>
            </a:r>
            <a:r>
              <a:rPr lang="ru-RU" b="1" dirty="0" smtClean="0"/>
              <a:t>440</a:t>
            </a:r>
            <a:r>
              <a:rPr lang="ru-RU" dirty="0" smtClean="0"/>
              <a:t>                     </a:t>
            </a:r>
            <a:r>
              <a:rPr lang="ru-RU" b="1" dirty="0" smtClean="0"/>
              <a:t>44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123728" y="2060848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444+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492896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492896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2750393">
            <a:off x="1326746" y="1743114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750393">
            <a:off x="2838913" y="3327289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8087726">
            <a:off x="2843191" y="1738923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8087726">
            <a:off x="1331023" y="3323098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84168" y="4653136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444-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164288" y="5013176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5013176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2750393">
            <a:off x="6799352" y="5847569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2750393">
            <a:off x="5287186" y="4263392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8087726">
            <a:off x="6875639" y="4331210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8087726">
            <a:off x="5291462" y="5843379"/>
            <a:ext cx="115212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556792"/>
            <a:ext cx="8229600" cy="366556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  <a:b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ВНИМАНИЕ!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u="sng" dirty="0" smtClean="0"/>
              <a:t>Правильность</a:t>
            </a:r>
            <a:r>
              <a:rPr lang="ru-RU" sz="4800" dirty="0" smtClean="0"/>
              <a:t> – ученик правильно находит результат арифметического действия, то есть правильно выбирает и выполняет операции, составляющие приём.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b="1" u="sng" dirty="0" smtClean="0"/>
              <a:t>Осознанность </a:t>
            </a:r>
            <a:r>
              <a:rPr lang="ru-RU" sz="4400" dirty="0" smtClean="0"/>
              <a:t>– ученик осознаёт, на основе каких знаний выбраны операции и установлен порядок их выполнения, в любой момент может объяснить, как он решал и почему так может решать.</a:t>
            </a:r>
            <a:endParaRPr lang="ru-RU" sz="4400" dirty="0"/>
          </a:p>
        </p:txBody>
      </p:sp>
    </p:spTree>
  </p:cSld>
  <p:clrMapOvr>
    <a:masterClrMapping/>
  </p:clrMapOvr>
  <p:transition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21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u="sng" dirty="0" smtClean="0"/>
              <a:t>Рациональность</a:t>
            </a:r>
            <a:r>
              <a:rPr lang="ru-RU" sz="4400" b="1" dirty="0" smtClean="0"/>
              <a:t> </a:t>
            </a:r>
            <a:r>
              <a:rPr lang="ru-RU" sz="4400" dirty="0" smtClean="0"/>
              <a:t>– ученик выбирает для данного случая более рациональный приём, то есть выбирает те из возможных операций, выполнение которых легче других и быстрее приводит к результату.</a:t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800" b="1" u="sng" dirty="0" smtClean="0"/>
              <a:t>Обобщённость</a:t>
            </a:r>
            <a:r>
              <a:rPr lang="ru-RU" sz="4800" dirty="0" smtClean="0"/>
              <a:t> – ученик может применить приём вычисления к большому числу случаев, то есть способен перенести приём вычисления на новые случаи.</a:t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u="sng" dirty="0" smtClean="0"/>
              <a:t>Автоматизм</a:t>
            </a:r>
            <a:r>
              <a:rPr lang="ru-RU" sz="4800" dirty="0" smtClean="0"/>
              <a:t> – ученик выполняет и выделяет операции быстро и в свёрнутом виде, но всегда может вернуться к объяснению выбора системы операций. </a:t>
            </a:r>
            <a:endParaRPr lang="ru-RU" sz="4800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/>
          <a:lstStyle/>
          <a:p>
            <a:pPr>
              <a:buNone/>
            </a:pPr>
            <a:r>
              <a:rPr lang="ru-RU" sz="6000" b="1" u="sng" dirty="0" smtClean="0"/>
              <a:t>Прочность</a:t>
            </a:r>
            <a:r>
              <a:rPr lang="ru-RU" sz="6000" dirty="0" smtClean="0"/>
              <a:t> – ученик сохраняет сформированные вычислительные навыки на длительное время.</a:t>
            </a:r>
            <a:r>
              <a:rPr lang="ru-RU" dirty="0" smtClean="0"/>
              <a:t>             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416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 Основные методические </a:t>
            </a:r>
            <a:r>
              <a:rPr lang="ru-RU" b="1" dirty="0" smtClean="0"/>
              <a:t>составляющие </a:t>
            </a:r>
            <a:r>
              <a:rPr lang="ru-RU" b="1" dirty="0" smtClean="0"/>
              <a:t>работы</a:t>
            </a:r>
            <a:endParaRPr lang="ru-RU" dirty="0" smtClean="0"/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Введение нового материала посредством проблемно-диалогической технологии.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Обучение ведётся на основе интегративной технологии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Включение теоретического материала при введении вычислительного приёма.</a:t>
            </a:r>
          </a:p>
          <a:p>
            <a:pPr marL="578358" lvl="0" indent="-514350">
              <a:buFont typeface="+mj-lt"/>
              <a:buAutoNum type="arabicPeriod"/>
            </a:pPr>
            <a:r>
              <a:rPr lang="ru-RU" dirty="0" smtClean="0"/>
              <a:t>Моделирование</a:t>
            </a:r>
            <a:r>
              <a:rPr lang="ru-RU" dirty="0" smtClean="0"/>
              <a:t>.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Работа </a:t>
            </a:r>
            <a:r>
              <a:rPr lang="ru-RU" dirty="0" smtClean="0"/>
              <a:t>над составом числа.</a:t>
            </a: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244</TotalTime>
  <Words>611</Words>
  <Application>Microsoft Office PowerPoint</Application>
  <PresentationFormat>Экран (4:3)</PresentationFormat>
  <Paragraphs>250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Яркая</vt:lpstr>
      <vt:lpstr>«ФОРМИРОВАНИЕ  ВЫЧИСЛИТЕЛЬНЫХ   НАВЫКОВ   У  УЧАЩИХСЯ   НАЧАЛЬНОЙ   ШКОЛЫ». 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TAO</dc:creator>
  <cp:lastModifiedBy>TAO</cp:lastModifiedBy>
  <cp:revision>30</cp:revision>
  <dcterms:created xsi:type="dcterms:W3CDTF">2013-03-24T02:46:33Z</dcterms:created>
  <dcterms:modified xsi:type="dcterms:W3CDTF">2013-03-26T13:30:29Z</dcterms:modified>
</cp:coreProperties>
</file>