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246E7-1759-4EAE-9009-1074F7D25036}" type="datetimeFigureOut">
              <a:rPr lang="ru-RU" smtClean="0"/>
              <a:pPr/>
              <a:t>16.11.2014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C0A32C-0AF6-4595-B532-7CE43DD5770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A1D65350-FDF4-431C-BD4A-10F2944CBBB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D65350-FDF4-431C-BD4A-10F2944CBBB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D65350-FDF4-431C-BD4A-10F2944CBBB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A1D65350-FDF4-431C-BD4A-10F2944CBBB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A1D65350-FDF4-431C-BD4A-10F2944CBBB5}"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1D65350-FDF4-431C-BD4A-10F2944CBBB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A1D65350-FDF4-431C-BD4A-10F2944CBBB5}"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D65350-FDF4-431C-BD4A-10F2944CBBB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D65350-FDF4-431C-BD4A-10F2944CBBB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D65350-FDF4-431C-BD4A-10F2944CBBB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E7EC0308-661B-456B-9C79-9A921A7E78C3}" type="datetimeFigureOut">
              <a:rPr lang="ru-RU" smtClean="0"/>
              <a:pPr/>
              <a:t>16.11.2014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A1D65350-FDF4-431C-BD4A-10F2944CBBB5}"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7EC0308-661B-456B-9C79-9A921A7E78C3}" type="datetimeFigureOut">
              <a:rPr lang="ru-RU" smtClean="0"/>
              <a:pPr/>
              <a:t>16.11.2014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1D65350-FDF4-431C-BD4A-10F2944CBBB5}"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ebmandry.com/raznoe/priroda/polupustyni-i-pustyni-rossii-zhivotnye-rasteniya-zapovedniki-karta-zony-pustyn-rossii.html" TargetMode="External"/><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ebmandry.com/raznoe/priroda/prirodnaya-zona-polupustyn-harakteristika-geograficheskoe-polozhenie-klimat-i-pochvy-polupustyni-foto-kartinki.html" TargetMode="External"/><Relationship Id="rId2" Type="http://schemas.openxmlformats.org/officeDocument/2006/relationships/hyperlink" Target="http://webmandry.com/raznoe/priroda/prirodnaya-zona-pustynya-harakteristika-opisanie-osobennosti-klimata-i-pochvy-pustyni-geograficheskoe-polozhenie.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20688"/>
            <a:ext cx="8458200" cy="1222375"/>
          </a:xfrm>
        </p:spPr>
        <p:txBody>
          <a:bodyPr>
            <a:normAutofit fontScale="90000"/>
          </a:bodyPr>
          <a:lstStyle/>
          <a:p>
            <a:pPr algn="ctr"/>
            <a:r>
              <a:rPr lang="ru-RU" sz="4900" u="sng" dirty="0" smtClean="0">
                <a:hlinkClick r:id="rId3"/>
              </a:rPr>
              <a:t>Полупустыни и пустыни России</a:t>
            </a:r>
            <a:endParaRPr lang="ru-RU" dirty="0"/>
          </a:p>
        </p:txBody>
      </p:sp>
      <p:sp>
        <p:nvSpPr>
          <p:cNvPr id="3" name="Подзаголовок 2"/>
          <p:cNvSpPr>
            <a:spLocks noGrp="1"/>
          </p:cNvSpPr>
          <p:nvPr>
            <p:ph type="subTitle" idx="1"/>
          </p:nvPr>
        </p:nvSpPr>
        <p:spPr>
          <a:xfrm>
            <a:off x="323528" y="2708920"/>
            <a:ext cx="8458200" cy="914400"/>
          </a:xfrm>
        </p:spPr>
        <p:txBody>
          <a:bodyPr>
            <a:normAutofit fontScale="77500" lnSpcReduction="20000"/>
          </a:bodyPr>
          <a:lstStyle/>
          <a:p>
            <a:r>
              <a:rPr lang="ru-RU" u="sng" dirty="0" smtClean="0">
                <a:hlinkClick r:id="rId3"/>
              </a:rPr>
              <a:t> </a:t>
            </a:r>
            <a:r>
              <a:rPr lang="ru-RU" sz="4300" dirty="0" smtClean="0">
                <a:hlinkClick r:id="rId3"/>
              </a:rPr>
              <a:t>животные</a:t>
            </a:r>
            <a:r>
              <a:rPr lang="ru-RU" sz="4300" u="sng" dirty="0" smtClean="0">
                <a:hlinkClick r:id="rId3"/>
              </a:rPr>
              <a:t>, растения, заповедники, карта зоны пустынь России.</a:t>
            </a:r>
            <a:endParaRPr lang="ru-RU" sz="4300" u="sng" dirty="0" smtClean="0"/>
          </a:p>
          <a:p>
            <a:endParaRPr lang="ru-RU" dirty="0"/>
          </a:p>
        </p:txBody>
      </p:sp>
    </p:spTree>
  </p:cSld>
  <p:clrMapOvr>
    <a:masterClrMapping/>
  </p:clrMapOvr>
  <p:transition>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1752" y="457200"/>
            <a:ext cx="9022776" cy="841248"/>
          </a:xfrm>
        </p:spPr>
        <p:txBody>
          <a:bodyPr>
            <a:normAutofit fontScale="90000"/>
          </a:bodyPr>
          <a:lstStyle/>
          <a:p>
            <a:r>
              <a:rPr lang="ru-RU" b="1" dirty="0" smtClean="0"/>
              <a:t>Растения пустынь и полупустынь России.</a:t>
            </a:r>
            <a:endParaRPr lang="ru-RU" b="1" dirty="0"/>
          </a:p>
        </p:txBody>
      </p:sp>
      <p:sp>
        <p:nvSpPr>
          <p:cNvPr id="4" name="TextBox 3"/>
          <p:cNvSpPr txBox="1"/>
          <p:nvPr/>
        </p:nvSpPr>
        <p:spPr>
          <a:xfrm>
            <a:off x="539552" y="1484784"/>
            <a:ext cx="8136904" cy="4893647"/>
          </a:xfrm>
          <a:prstGeom prst="rect">
            <a:avLst/>
          </a:prstGeom>
          <a:noFill/>
        </p:spPr>
        <p:txBody>
          <a:bodyPr wrap="square" rtlCol="0">
            <a:spAutoFit/>
          </a:bodyPr>
          <a:lstStyle/>
          <a:p>
            <a:r>
              <a:rPr lang="ru-RU" sz="2600" dirty="0"/>
              <a:t>Не смотря на суровость </a:t>
            </a:r>
            <a:r>
              <a:rPr lang="ru-RU" sz="2600" dirty="0">
                <a:hlinkClick r:id="rId2"/>
              </a:rPr>
              <a:t>пустынь</a:t>
            </a:r>
            <a:r>
              <a:rPr lang="ru-RU" sz="2600" dirty="0"/>
              <a:t> и </a:t>
            </a:r>
            <a:r>
              <a:rPr lang="ru-RU" sz="2600" dirty="0">
                <a:hlinkClick r:id="rId3"/>
              </a:rPr>
              <a:t>полупустынь</a:t>
            </a:r>
            <a:r>
              <a:rPr lang="ru-RU" sz="2600" dirty="0"/>
              <a:t> России, растительность здесь относительно разнообразная. Полноправными хозяевами считаются полыни и эфемероиды, но много и других - злаки, кактусы, верблюжья колючка, эфедра, кендырь, песчаная акация, многолетние травы и даже цветы - тюльпаны, ремерии, </a:t>
            </a:r>
            <a:r>
              <a:rPr lang="ru-RU" sz="2600" dirty="0" err="1"/>
              <a:t>малькомии</a:t>
            </a:r>
            <a:r>
              <a:rPr lang="ru-RU" sz="2600" dirty="0"/>
              <a:t>. Условия, в которых живут эти растения, спровоцировали развитие разных способностей для приспособления выживания: некоторые растения быстро вянут, но сохраняют при этом в земле свои органы (луковицы, клубни), другие же за два-три месяца проходят полный цикл жизни.</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6056" y="1268760"/>
            <a:ext cx="3672407" cy="4401205"/>
          </a:xfrm>
          <a:prstGeom prst="rect">
            <a:avLst/>
          </a:prstGeom>
          <a:noFill/>
        </p:spPr>
        <p:txBody>
          <a:bodyPr wrap="square" rtlCol="0">
            <a:spAutoFit/>
          </a:bodyPr>
          <a:lstStyle/>
          <a:p>
            <a:r>
              <a:rPr lang="ru-RU" sz="2800" dirty="0" smtClean="0"/>
              <a:t>Если </a:t>
            </a:r>
            <a:r>
              <a:rPr lang="ru-RU" sz="2800" dirty="0"/>
              <a:t>влаги мало, это растение мало заметно - невысокое, с маленьким колоском, но если же влаги более чем достаточно, мятлик укрывает земли густым зеленым "ковром".</a:t>
            </a:r>
          </a:p>
        </p:txBody>
      </p:sp>
      <p:pic>
        <p:nvPicPr>
          <p:cNvPr id="3" name="Рисунок 2" descr="ena_4570.jpg"/>
          <p:cNvPicPr>
            <a:picLocks noChangeAspect="1"/>
          </p:cNvPicPr>
          <p:nvPr/>
        </p:nvPicPr>
        <p:blipFill>
          <a:blip r:embed="rId2" cstate="print"/>
          <a:stretch>
            <a:fillRect/>
          </a:stretch>
        </p:blipFill>
        <p:spPr>
          <a:xfrm>
            <a:off x="251520" y="1556792"/>
            <a:ext cx="4601133" cy="4032448"/>
          </a:xfrm>
          <a:prstGeom prst="rect">
            <a:avLst/>
          </a:prstGeom>
        </p:spPr>
      </p:pic>
      <p:sp>
        <p:nvSpPr>
          <p:cNvPr id="4" name="TextBox 3"/>
          <p:cNvSpPr txBox="1"/>
          <p:nvPr/>
        </p:nvSpPr>
        <p:spPr>
          <a:xfrm>
            <a:off x="179512" y="764704"/>
            <a:ext cx="8964488" cy="523220"/>
          </a:xfrm>
          <a:prstGeom prst="rect">
            <a:avLst/>
          </a:prstGeom>
          <a:noFill/>
        </p:spPr>
        <p:txBody>
          <a:bodyPr wrap="square" rtlCol="0">
            <a:spAutoFit/>
          </a:bodyPr>
          <a:lstStyle/>
          <a:p>
            <a:r>
              <a:rPr lang="ru-RU" sz="2800" dirty="0" smtClean="0"/>
              <a:t>К таким относится крошечный злак мятлик луковичный.</a:t>
            </a:r>
            <a:endParaRPr lang="ru-RU" sz="2800" dirty="0"/>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4"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aksaul-1.jpg"/>
          <p:cNvPicPr>
            <a:picLocks noChangeAspect="1"/>
          </p:cNvPicPr>
          <p:nvPr/>
        </p:nvPicPr>
        <p:blipFill>
          <a:blip r:embed="rId2" cstate="print"/>
          <a:stretch>
            <a:fillRect/>
          </a:stretch>
        </p:blipFill>
        <p:spPr>
          <a:xfrm>
            <a:off x="755576" y="1961456"/>
            <a:ext cx="7387028" cy="4563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395536" y="260648"/>
            <a:ext cx="8424936" cy="1785104"/>
          </a:xfrm>
          <a:prstGeom prst="rect">
            <a:avLst/>
          </a:prstGeom>
          <a:noFill/>
        </p:spPr>
        <p:txBody>
          <a:bodyPr wrap="square" rtlCol="0">
            <a:spAutoFit/>
          </a:bodyPr>
          <a:lstStyle/>
          <a:p>
            <a:pPr algn="ctr"/>
            <a:r>
              <a:rPr lang="ru-RU" sz="2200" dirty="0"/>
              <a:t>Одним из самых интересных является саксаул. Это растение растет только в сообществе с другими. Саксаулы своими корнями закрепляют песок, а их древесина настолько плотная, что не тонет в воде, листьев у саксаула практически нет, поэтому он мало испаряет </a:t>
            </a:r>
            <a:r>
              <a:rPr lang="ru-RU" sz="2200" dirty="0" smtClean="0"/>
              <a:t>влаги.</a:t>
            </a:r>
            <a:endParaRPr lang="ru-RU" sz="2200" dirty="0"/>
          </a:p>
        </p:txBody>
      </p:sp>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2232248" cy="5293757"/>
          </a:xfrm>
          <a:prstGeom prst="rect">
            <a:avLst/>
          </a:prstGeom>
          <a:noFill/>
        </p:spPr>
        <p:txBody>
          <a:bodyPr wrap="square" rtlCol="0">
            <a:spAutoFit/>
          </a:bodyPr>
          <a:lstStyle/>
          <a:p>
            <a:r>
              <a:rPr lang="ru-RU" sz="2600" dirty="0" smtClean="0"/>
              <a:t>Злак  </a:t>
            </a:r>
            <a:r>
              <a:rPr lang="ru-RU" sz="2600" dirty="0" err="1"/>
              <a:t>элимус</a:t>
            </a:r>
            <a:r>
              <a:rPr lang="ru-RU" sz="2600" dirty="0"/>
              <a:t> может достигать высоты в рост человека, он настолько пышно и мощно разрастается, что издали его можно принять за большой куст.</a:t>
            </a:r>
          </a:p>
        </p:txBody>
      </p:sp>
      <p:pic>
        <p:nvPicPr>
          <p:cNvPr id="3" name="Рисунок 2" descr="leymare1.jpg"/>
          <p:cNvPicPr>
            <a:picLocks noChangeAspect="1"/>
          </p:cNvPicPr>
          <p:nvPr/>
        </p:nvPicPr>
        <p:blipFill>
          <a:blip r:embed="rId2" cstate="print"/>
          <a:stretch>
            <a:fillRect/>
          </a:stretch>
        </p:blipFill>
        <p:spPr>
          <a:xfrm>
            <a:off x="2843808" y="1196752"/>
            <a:ext cx="5650115" cy="46085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2194_bdcb1a72.jpg"/>
          <p:cNvPicPr>
            <a:picLocks noChangeAspect="1"/>
          </p:cNvPicPr>
          <p:nvPr/>
        </p:nvPicPr>
        <p:blipFill>
          <a:blip r:embed="rId2" cstate="print"/>
          <a:stretch>
            <a:fillRect/>
          </a:stretch>
        </p:blipFill>
        <p:spPr>
          <a:xfrm>
            <a:off x="395536" y="188640"/>
            <a:ext cx="8280920" cy="43204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395536" y="4725144"/>
            <a:ext cx="8208912" cy="1938992"/>
          </a:xfrm>
          <a:prstGeom prst="rect">
            <a:avLst/>
          </a:prstGeom>
          <a:noFill/>
        </p:spPr>
        <p:txBody>
          <a:bodyPr wrap="square" rtlCol="0">
            <a:spAutoFit/>
          </a:bodyPr>
          <a:lstStyle/>
          <a:p>
            <a:r>
              <a:rPr lang="ru-RU" sz="2400" dirty="0"/>
              <a:t>Черная полынь - называется так именно за свой цвет, она почти без листьев, но очень хорошо вьется, поэтому укрывает большие территории земли, которые тоже стали называть "черными" и спасает от голода даже в самые засушливые времена.</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620688"/>
            <a:ext cx="8991600" cy="962744"/>
          </a:xfrm>
        </p:spPr>
        <p:txBody>
          <a:bodyPr>
            <a:normAutofit fontScale="90000"/>
          </a:bodyPr>
          <a:lstStyle/>
          <a:p>
            <a:r>
              <a:rPr lang="ru-RU" dirty="0" smtClean="0"/>
              <a:t>Пустыни и полупустыни на карте природных зон России.</a:t>
            </a:r>
            <a:endParaRPr lang="ru-RU" dirty="0"/>
          </a:p>
        </p:txBody>
      </p:sp>
      <p:pic>
        <p:nvPicPr>
          <p:cNvPr id="4" name="Содержимое 3" descr="pryr-zony-rossii.jpg"/>
          <p:cNvPicPr>
            <a:picLocks noGrp="1" noChangeAspect="1"/>
          </p:cNvPicPr>
          <p:nvPr>
            <p:ph idx="1"/>
          </p:nvPr>
        </p:nvPicPr>
        <p:blipFill>
          <a:blip r:embed="rId2" cstate="print"/>
          <a:stretch>
            <a:fillRect/>
          </a:stretch>
        </p:blipFill>
        <p:spPr>
          <a:xfrm>
            <a:off x="323528" y="1700808"/>
            <a:ext cx="8208912" cy="4971181"/>
          </a:xfrm>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ая прямоугольная выноска 7"/>
          <p:cNvSpPr/>
          <p:nvPr/>
        </p:nvSpPr>
        <p:spPr>
          <a:xfrm>
            <a:off x="395536" y="476672"/>
            <a:ext cx="7128792" cy="4968552"/>
          </a:xfrm>
          <a:prstGeom prst="wedgeRoundRectCallout">
            <a:avLst/>
          </a:prstGeom>
          <a:solidFill>
            <a:schemeClr val="accent1">
              <a:alpha val="5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dirty="0">
                <a:solidFill>
                  <a:schemeClr val="accent2">
                    <a:lumMod val="75000"/>
                  </a:schemeClr>
                </a:solidFill>
              </a:rPr>
              <a:t>Даже незначительное вмешательство человека в жизнь флоры и фауны приводит к ее изменению и, к сожалению, не всегда к благоприятному. Так же произошло и с этой природной зоной. Многие растения, птицы и животные занесены в Красную книгу. Для спасения пропадающих видов созданы заповедники - </a:t>
            </a:r>
            <a:r>
              <a:rPr lang="ru-RU" sz="2600" dirty="0" err="1">
                <a:solidFill>
                  <a:schemeClr val="accent2">
                    <a:lumMod val="75000"/>
                  </a:schemeClr>
                </a:solidFill>
              </a:rPr>
              <a:t>Богдинско-Баскунчакский</a:t>
            </a:r>
            <a:r>
              <a:rPr lang="ru-RU" sz="2600" dirty="0">
                <a:solidFill>
                  <a:schemeClr val="accent2">
                    <a:lumMod val="75000"/>
                  </a:schemeClr>
                </a:solidFill>
              </a:rPr>
              <a:t> и Астраханский, заказники - Пески </a:t>
            </a:r>
            <a:r>
              <a:rPr lang="ru-RU" sz="2600" dirty="0" err="1">
                <a:solidFill>
                  <a:schemeClr val="accent2">
                    <a:lumMod val="75000"/>
                  </a:schemeClr>
                </a:solidFill>
              </a:rPr>
              <a:t>Берли</a:t>
            </a:r>
            <a:r>
              <a:rPr lang="ru-RU" sz="2600" dirty="0">
                <a:solidFill>
                  <a:schemeClr val="accent2">
                    <a:lumMod val="75000"/>
                  </a:schemeClr>
                </a:solidFill>
              </a:rPr>
              <a:t>, Степной, </a:t>
            </a:r>
            <a:r>
              <a:rPr lang="ru-RU" sz="2600" dirty="0" err="1">
                <a:solidFill>
                  <a:schemeClr val="accent2">
                    <a:lumMod val="75000"/>
                  </a:schemeClr>
                </a:solidFill>
              </a:rPr>
              <a:t>Ильменно-Бугровой</a:t>
            </a:r>
            <a:r>
              <a:rPr lang="ru-RU" sz="2600" dirty="0">
                <a:solidFill>
                  <a:schemeClr val="accent2">
                    <a:lumMod val="75000"/>
                  </a:schemeClr>
                </a:solidFill>
              </a:rPr>
              <a:t>, создано 35 памятников природы</a:t>
            </a:r>
            <a:r>
              <a:rPr lang="ru-RU" dirty="0">
                <a:solidFill>
                  <a:schemeClr val="accent2">
                    <a:lumMod val="75000"/>
                  </a:schemeClr>
                </a:solidFill>
              </a:rPr>
              <a:t>.</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013176"/>
            <a:ext cx="5867400" cy="1006928"/>
          </a:xfrm>
        </p:spPr>
        <p:txBody>
          <a:bodyPr>
            <a:normAutofit fontScale="90000"/>
          </a:bodyPr>
          <a:lstStyle/>
          <a:p>
            <a:r>
              <a:rPr lang="ru-RU" sz="2700" dirty="0" smtClean="0"/>
              <a:t>Презентацию выполнил:</a:t>
            </a:r>
            <a:br>
              <a:rPr lang="ru-RU" sz="2700" dirty="0" smtClean="0"/>
            </a:br>
            <a:r>
              <a:rPr lang="ru-RU" sz="2700" dirty="0" smtClean="0"/>
              <a:t/>
            </a:r>
            <a:br>
              <a:rPr lang="ru-RU" sz="2700" dirty="0" smtClean="0"/>
            </a:br>
            <a:r>
              <a:rPr lang="ru-RU" sz="2700" dirty="0" smtClean="0"/>
              <a:t>ученик 4-Б класса</a:t>
            </a:r>
            <a:br>
              <a:rPr lang="ru-RU" sz="2700" dirty="0" smtClean="0"/>
            </a:br>
            <a:r>
              <a:rPr lang="ru-RU" sz="2700" dirty="0" smtClean="0"/>
              <a:t/>
            </a:r>
            <a:br>
              <a:rPr lang="ru-RU" sz="2700" dirty="0" smtClean="0"/>
            </a:br>
            <a:r>
              <a:rPr lang="ru-RU" sz="3600" dirty="0" err="1" smtClean="0"/>
              <a:t>Яланжи</a:t>
            </a:r>
            <a:r>
              <a:rPr lang="ru-RU" sz="3600" dirty="0" smtClean="0"/>
              <a:t> Илья</a:t>
            </a:r>
            <a:r>
              <a:rPr lang="ru-RU" dirty="0" smtClean="0"/>
              <a:t/>
            </a:r>
            <a:br>
              <a:rPr lang="ru-RU" dirty="0" smtClean="0"/>
            </a:br>
            <a:endParaRPr lang="ru-RU" dirty="0"/>
          </a:p>
        </p:txBody>
      </p:sp>
      <p:pic>
        <p:nvPicPr>
          <p:cNvPr id="6" name="Рисунок 5" descr="DSC_0172.JPG"/>
          <p:cNvPicPr>
            <a:picLocks noGrp="1" noChangeAspect="1"/>
          </p:cNvPicPr>
          <p:nvPr>
            <p:ph type="pic" idx="1"/>
          </p:nvPr>
        </p:nvPicPr>
        <p:blipFill>
          <a:blip r:embed="rId2" cstate="print"/>
          <a:srcRect l="4167" r="4167"/>
          <a:stretch>
            <a:fillRect/>
          </a:stretch>
        </p:blipFill>
        <p:spPr>
          <a:xfrm>
            <a:off x="3563888" y="548680"/>
            <a:ext cx="5029200" cy="3657600"/>
          </a:xfrm>
        </p:spPr>
      </p:pic>
      <p:sp>
        <p:nvSpPr>
          <p:cNvPr id="4" name="Текст 3"/>
          <p:cNvSpPr>
            <a:spLocks noGrp="1"/>
          </p:cNvSpPr>
          <p:nvPr>
            <p:ph type="body" sz="half" idx="2"/>
          </p:nvPr>
        </p:nvSpPr>
        <p:spPr>
          <a:xfrm>
            <a:off x="5148064" y="4725144"/>
            <a:ext cx="5867400" cy="768350"/>
          </a:xfrm>
        </p:spPr>
        <p:txBody>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908720"/>
            <a:ext cx="8686800" cy="838200"/>
          </a:xfrm>
        </p:spPr>
        <p:txBody>
          <a:bodyPr>
            <a:normAutofit fontScale="90000"/>
          </a:bodyPr>
          <a:lstStyle/>
          <a:p>
            <a:r>
              <a:rPr lang="ru-RU" b="1" dirty="0" smtClean="0"/>
              <a:t>Животные пустынь и полупустынь России.</a:t>
            </a:r>
            <a:br>
              <a:rPr lang="ru-RU" b="1" dirty="0" smtClean="0"/>
            </a:br>
            <a:endParaRPr lang="ru-RU" dirty="0"/>
          </a:p>
        </p:txBody>
      </p:sp>
      <p:sp>
        <p:nvSpPr>
          <p:cNvPr id="5" name="Содержимое 4"/>
          <p:cNvSpPr>
            <a:spLocks noGrp="1"/>
          </p:cNvSpPr>
          <p:nvPr>
            <p:ph idx="1"/>
          </p:nvPr>
        </p:nvSpPr>
        <p:spPr>
          <a:xfrm>
            <a:off x="251520" y="2060848"/>
            <a:ext cx="8686800" cy="4525963"/>
          </a:xfrm>
        </p:spPr>
        <p:txBody>
          <a:bodyPr/>
          <a:lstStyle/>
          <a:p>
            <a:r>
              <a:rPr lang="ru-RU" dirty="0" smtClean="0"/>
              <a:t>Животный мир пустынь и полупустынь России  достаточно разнообразный. Вот только днем, когда палящие лучи солнца не жалеют никого и ничего, здесь мало кого можно увидеть, большинство зверей ведут ночной образ жизни - </a:t>
            </a:r>
            <a:r>
              <a:rPr lang="ru-RU" dirty="0" err="1" smtClean="0"/>
              <a:t>геконы</a:t>
            </a:r>
            <a:r>
              <a:rPr lang="ru-RU" dirty="0" smtClean="0"/>
              <a:t>, песчанки, тушканчики, удавы днем прячутся в глубоких норах.</a:t>
            </a:r>
            <a:endParaRPr lang="ru-R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wd">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jpg"/>
          <p:cNvPicPr>
            <a:picLocks noChangeAspect="1"/>
          </p:cNvPicPr>
          <p:nvPr/>
        </p:nvPicPr>
        <p:blipFill>
          <a:blip r:embed="rId2" cstate="print"/>
          <a:stretch>
            <a:fillRect/>
          </a:stretch>
        </p:blipFill>
        <p:spPr>
          <a:xfrm>
            <a:off x="0" y="0"/>
            <a:ext cx="9190638" cy="685800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2.jpg"/>
          <p:cNvPicPr>
            <a:picLocks noGrp="1" noChangeAspect="1"/>
          </p:cNvPicPr>
          <p:nvPr>
            <p:ph sz="quarter" idx="4"/>
          </p:nvPr>
        </p:nvPicPr>
        <p:blipFill>
          <a:blip r:embed="rId2" cstate="print"/>
          <a:stretch>
            <a:fillRect/>
          </a:stretch>
        </p:blipFill>
        <p:spPr>
          <a:xfrm>
            <a:off x="4355976" y="1628800"/>
            <a:ext cx="4400585" cy="4680520"/>
          </a:xfrm>
        </p:spPr>
      </p:pic>
      <p:sp>
        <p:nvSpPr>
          <p:cNvPr id="4" name="Заголовок 3"/>
          <p:cNvSpPr>
            <a:spLocks noGrp="1"/>
          </p:cNvSpPr>
          <p:nvPr>
            <p:ph type="title"/>
          </p:nvPr>
        </p:nvSpPr>
        <p:spPr>
          <a:xfrm>
            <a:off x="251520" y="404664"/>
            <a:ext cx="8610600" cy="882650"/>
          </a:xfrm>
        </p:spPr>
        <p:txBody>
          <a:bodyPr>
            <a:normAutofit fontScale="90000"/>
          </a:bodyPr>
          <a:lstStyle/>
          <a:p>
            <a:r>
              <a:rPr lang="ru-RU" dirty="0" smtClean="0"/>
              <a:t>Из постоянных жильцов здесь больше всего грызунов: полевых мышей, сусликов и тушканчиков, хомяков.</a:t>
            </a:r>
            <a:endParaRPr lang="ru-RU" dirty="0"/>
          </a:p>
        </p:txBody>
      </p:sp>
      <p:sp>
        <p:nvSpPr>
          <p:cNvPr id="5" name="Текст 4"/>
          <p:cNvSpPr>
            <a:spLocks noGrp="1"/>
          </p:cNvSpPr>
          <p:nvPr>
            <p:ph type="body" idx="1"/>
          </p:nvPr>
        </p:nvSpPr>
        <p:spPr>
          <a:xfrm>
            <a:off x="13140952" y="3573016"/>
            <a:ext cx="288032" cy="459432"/>
          </a:xfrm>
        </p:spPr>
        <p:txBody>
          <a:bodyPr>
            <a:normAutofit fontScale="25000" lnSpcReduction="20000"/>
          </a:bodyPr>
          <a:lstStyle/>
          <a:p>
            <a:r>
              <a:rPr lang="ru-RU" dirty="0" smtClean="0"/>
              <a:t>Настоящим охранником можно назвать суслика, который как столбик, настороженно всматривается во все стороны, а если вдруг увидит человека, то сразу же издает свист - значит, пора прятаться. И все как будто сквозь землю проваливаются - в свои норы.</a:t>
            </a:r>
            <a:endParaRPr lang="ru-RU" dirty="0"/>
          </a:p>
        </p:txBody>
      </p:sp>
      <p:sp>
        <p:nvSpPr>
          <p:cNvPr id="7" name="Текст 6"/>
          <p:cNvSpPr>
            <a:spLocks noGrp="1"/>
          </p:cNvSpPr>
          <p:nvPr>
            <p:ph type="body" sz="half" idx="3"/>
          </p:nvPr>
        </p:nvSpPr>
        <p:spPr>
          <a:xfrm>
            <a:off x="9396536" y="260648"/>
            <a:ext cx="4292241" cy="639762"/>
          </a:xfrm>
        </p:spPr>
        <p:txBody>
          <a:bodyPr/>
          <a:lstStyle/>
          <a:p>
            <a:endParaRPr lang="ru-RU" dirty="0"/>
          </a:p>
        </p:txBody>
      </p:sp>
      <p:sp>
        <p:nvSpPr>
          <p:cNvPr id="6" name="Содержимое 5"/>
          <p:cNvSpPr>
            <a:spLocks noGrp="1"/>
          </p:cNvSpPr>
          <p:nvPr>
            <p:ph sz="quarter" idx="2"/>
          </p:nvPr>
        </p:nvSpPr>
        <p:spPr>
          <a:xfrm>
            <a:off x="251520" y="1980133"/>
            <a:ext cx="3672408" cy="4877867"/>
          </a:xfrm>
        </p:spPr>
        <p:txBody>
          <a:bodyPr>
            <a:noAutofit/>
          </a:bodyPr>
          <a:lstStyle/>
          <a:p>
            <a:r>
              <a:rPr lang="ru-RU" sz="2200" b="1" dirty="0" smtClean="0"/>
              <a:t>Настоящим охранником можно назвать суслика, который как столбик, настороженно всматривается во все стороны, а если вдруг увидит человека, то сразу же издает свист - значит, пора прятаться. И все как будто сквозь землю проваливаются - в свои норы.</a:t>
            </a:r>
            <a:endParaRPr lang="ru-RU" sz="2200" b="1"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3000" fill="hold"/>
                                        <p:tgtEl>
                                          <p:spTgt spid="9"/>
                                        </p:tgtEl>
                                        <p:attrNameLst>
                                          <p:attrName>ppt_x</p:attrName>
                                        </p:attrNameLst>
                                      </p:cBhvr>
                                      <p:tavLst>
                                        <p:tav tm="0">
                                          <p:val>
                                            <p:strVal val="#ppt_x"/>
                                          </p:val>
                                        </p:tav>
                                        <p:tav tm="100000">
                                          <p:val>
                                            <p:strVal val="#ppt_x"/>
                                          </p:val>
                                        </p:tav>
                                      </p:tavLst>
                                    </p:anim>
                                    <p:anim calcmode="lin" valueType="num">
                                      <p:cBhvr additive="base">
                                        <p:cTn id="14"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733256"/>
            <a:ext cx="8820472" cy="830997"/>
          </a:xfrm>
          <a:prstGeom prst="rect">
            <a:avLst/>
          </a:prstGeom>
          <a:noFill/>
        </p:spPr>
        <p:txBody>
          <a:bodyPr wrap="square" rtlCol="0">
            <a:spAutoFit/>
          </a:bodyPr>
          <a:lstStyle/>
          <a:p>
            <a:r>
              <a:rPr lang="ru-RU" sz="4400" b="1" dirty="0"/>
              <a:t>Прикольные</a:t>
            </a:r>
            <a:r>
              <a:rPr lang="ru-RU" b="1" dirty="0"/>
              <a:t> </a:t>
            </a:r>
            <a:r>
              <a:rPr lang="ru-RU" sz="4800" b="1" dirty="0"/>
              <a:t>суслики</a:t>
            </a:r>
            <a:endParaRPr lang="ru-RU" b="1" dirty="0"/>
          </a:p>
        </p:txBody>
      </p:sp>
      <p:pic>
        <p:nvPicPr>
          <p:cNvPr id="4" name="Рисунок 3" descr="1.jpg"/>
          <p:cNvPicPr>
            <a:picLocks noChangeAspect="1"/>
          </p:cNvPicPr>
          <p:nvPr/>
        </p:nvPicPr>
        <p:blipFill>
          <a:blip r:embed="rId2" cstate="print"/>
          <a:stretch>
            <a:fillRect/>
          </a:stretch>
        </p:blipFill>
        <p:spPr>
          <a:xfrm>
            <a:off x="0" y="0"/>
            <a:ext cx="9120473" cy="594928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686800" cy="841248"/>
          </a:xfrm>
        </p:spPr>
        <p:txBody>
          <a:bodyPr>
            <a:normAutofit/>
          </a:bodyPr>
          <a:lstStyle/>
          <a:p>
            <a:r>
              <a:rPr lang="ru-RU" sz="4800" b="1" i="1" dirty="0" smtClean="0"/>
              <a:t>                     </a:t>
            </a:r>
            <a:endParaRPr lang="ru-RU" sz="4800" b="1" i="1" dirty="0"/>
          </a:p>
        </p:txBody>
      </p:sp>
      <p:sp>
        <p:nvSpPr>
          <p:cNvPr id="3" name="Содержимое 2"/>
          <p:cNvSpPr>
            <a:spLocks noGrp="1"/>
          </p:cNvSpPr>
          <p:nvPr>
            <p:ph sz="half" idx="1"/>
          </p:nvPr>
        </p:nvSpPr>
        <p:spPr>
          <a:xfrm>
            <a:off x="0" y="1268760"/>
            <a:ext cx="3835152" cy="4724400"/>
          </a:xfrm>
        </p:spPr>
        <p:txBody>
          <a:bodyPr>
            <a:normAutofit lnSpcReduction="10000"/>
          </a:bodyPr>
          <a:lstStyle/>
          <a:p>
            <a:r>
              <a:rPr lang="ru-RU" dirty="0" smtClean="0"/>
              <a:t>Когда-то здесь жили и степные сурки - байбаки, но сегодня они почти полностью истреблены охотниками.</a:t>
            </a:r>
            <a:br>
              <a:rPr lang="ru-RU" dirty="0" smtClean="0"/>
            </a:br>
            <a:r>
              <a:rPr lang="ru-RU" dirty="0" smtClean="0"/>
              <a:t>Почти все грызуны на зиму впадают в спячку, а некоторые из них засыпают и когда становится невыносимо жарко.</a:t>
            </a:r>
            <a:endParaRPr lang="ru-RU" dirty="0"/>
          </a:p>
        </p:txBody>
      </p:sp>
      <p:pic>
        <p:nvPicPr>
          <p:cNvPr id="5" name="Содержимое 4" descr="2ddbd49a4a99ccb78a28ebf1aba934a5.jpg"/>
          <p:cNvPicPr>
            <a:picLocks noGrp="1" noChangeAspect="1"/>
          </p:cNvPicPr>
          <p:nvPr>
            <p:ph sz="half" idx="2"/>
          </p:nvPr>
        </p:nvPicPr>
        <p:blipFill>
          <a:blip r:embed="rId2" cstate="print"/>
          <a:stretch>
            <a:fillRect/>
          </a:stretch>
        </p:blipFill>
        <p:spPr>
          <a:xfrm>
            <a:off x="3995936" y="1124744"/>
            <a:ext cx="4773658" cy="5400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2816643091005576.gif"/>
          <p:cNvPicPr>
            <a:picLocks noChangeAspect="1"/>
          </p:cNvPicPr>
          <p:nvPr/>
        </p:nvPicPr>
        <p:blipFill>
          <a:blip r:embed="rId2" cstate="print"/>
          <a:stretch>
            <a:fillRect/>
          </a:stretch>
        </p:blipFill>
        <p:spPr>
          <a:xfrm>
            <a:off x="5508104" y="1412776"/>
            <a:ext cx="2921856" cy="51125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1227746158_60.jpg"/>
          <p:cNvPicPr>
            <a:picLocks noChangeAspect="1"/>
          </p:cNvPicPr>
          <p:nvPr/>
        </p:nvPicPr>
        <p:blipFill>
          <a:blip r:embed="rId3" cstate="print"/>
          <a:stretch>
            <a:fillRect/>
          </a:stretch>
        </p:blipFill>
        <p:spPr>
          <a:xfrm>
            <a:off x="395536" y="404664"/>
            <a:ext cx="4427754" cy="6093296"/>
          </a:xfrm>
          <a:prstGeom prst="snip2DiagRect">
            <a:avLst>
              <a:gd name="adj1" fmla="val 0"/>
              <a:gd name="adj2" fmla="val 25171"/>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652120" y="260648"/>
            <a:ext cx="2203360" cy="923330"/>
          </a:xfrm>
          <a:prstGeom prst="rect">
            <a:avLst/>
          </a:prstGeom>
          <a:noFill/>
        </p:spPr>
        <p:txBody>
          <a:bodyPr wrap="none" rtlCol="0">
            <a:spAutoFit/>
          </a:bodyPr>
          <a:lstStyle/>
          <a:p>
            <a:r>
              <a:rPr lang="ru-RU" sz="5400" b="1" dirty="0" smtClean="0"/>
              <a:t>СУРКИ</a:t>
            </a:r>
            <a:endParaRPr lang="ru-RU" sz="5400" b="1"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92696"/>
            <a:ext cx="7776864" cy="1569660"/>
          </a:xfrm>
          <a:prstGeom prst="rect">
            <a:avLst/>
          </a:prstGeom>
          <a:noFill/>
        </p:spPr>
        <p:txBody>
          <a:bodyPr wrap="square" rtlCol="0">
            <a:spAutoFit/>
          </a:bodyPr>
          <a:lstStyle/>
          <a:p>
            <a:r>
              <a:rPr lang="ru-RU" sz="3200" dirty="0"/>
              <a:t>Грызуны - это основная пища для многих хищников, птиц и змей, изобилие которых просто поражает.</a:t>
            </a:r>
          </a:p>
        </p:txBody>
      </p:sp>
      <p:pic>
        <p:nvPicPr>
          <p:cNvPr id="6" name="Рисунок 5" descr="zm_mouse_02.jpg"/>
          <p:cNvPicPr>
            <a:picLocks noChangeAspect="1"/>
          </p:cNvPicPr>
          <p:nvPr/>
        </p:nvPicPr>
        <p:blipFill>
          <a:blip r:embed="rId2" cstate="print"/>
          <a:stretch>
            <a:fillRect/>
          </a:stretch>
        </p:blipFill>
        <p:spPr>
          <a:xfrm>
            <a:off x="0" y="3356992"/>
            <a:ext cx="4032448" cy="315066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rana_22.jpg"/>
          <p:cNvPicPr>
            <a:picLocks noChangeAspect="1"/>
          </p:cNvPicPr>
          <p:nvPr/>
        </p:nvPicPr>
        <p:blipFill>
          <a:blip r:embed="rId3" cstate="print"/>
          <a:stretch>
            <a:fillRect/>
          </a:stretch>
        </p:blipFill>
        <p:spPr>
          <a:xfrm>
            <a:off x="4211960" y="2132856"/>
            <a:ext cx="4426330" cy="2952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2">
                                            <p:txEl>
                                              <p:pRg st="0" end="0"/>
                                            </p:txEl>
                                          </p:spTgt>
                                        </p:tgtEl>
                                        <p:attrNameLst>
                                          <p:attrName>ppt_c</p:attrName>
                                        </p:attrNameLst>
                                      </p:cBhvr>
                                      <p:to>
                                        <a:schemeClr val="tx1"/>
                                      </p:to>
                                    </p:animClr>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url (1).jpg"/>
          <p:cNvPicPr>
            <a:picLocks noChangeAspect="1"/>
          </p:cNvPicPr>
          <p:nvPr/>
        </p:nvPicPr>
        <p:blipFill>
          <a:blip r:embed="rId2" cstate="print"/>
          <a:stretch>
            <a:fillRect/>
          </a:stretch>
        </p:blipFill>
        <p:spPr>
          <a:xfrm>
            <a:off x="899592" y="332656"/>
            <a:ext cx="7070041" cy="47251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179512" y="5157192"/>
            <a:ext cx="8748464" cy="1446550"/>
          </a:xfrm>
          <a:prstGeom prst="rect">
            <a:avLst/>
          </a:prstGeom>
          <a:noFill/>
        </p:spPr>
        <p:txBody>
          <a:bodyPr wrap="square" rtlCol="0">
            <a:spAutoFit/>
          </a:bodyPr>
          <a:lstStyle/>
          <a:p>
            <a:r>
              <a:rPr lang="ru-RU" sz="2200" b="1" dirty="0">
                <a:solidFill>
                  <a:schemeClr val="accent2"/>
                </a:solidFill>
              </a:rPr>
              <a:t>Из крупных животных выделяются сайгаки. Еще совсем недавно эти антилопы находились на грани вымирания, но благодаря природоохранным действиям, их численность увеличилась. Сайгаки очень грациозны даже при беге со скоростью до 80 км/ч!</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269</TotalTime>
  <Words>497</Words>
  <Application>Microsoft Office PowerPoint</Application>
  <PresentationFormat>Экран (4:3)</PresentationFormat>
  <Paragraphs>23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Трек</vt:lpstr>
      <vt:lpstr>Полупустыни и пустыни России</vt:lpstr>
      <vt:lpstr>Животные пустынь и полупустынь России. </vt:lpstr>
      <vt:lpstr>Слайд 3</vt:lpstr>
      <vt:lpstr>Из постоянных жильцов здесь больше всего грызунов: полевых мышей, сусликов и тушканчиков, хомяков.</vt:lpstr>
      <vt:lpstr>Слайд 5</vt:lpstr>
      <vt:lpstr>                     </vt:lpstr>
      <vt:lpstr>Слайд 7</vt:lpstr>
      <vt:lpstr>Слайд 8</vt:lpstr>
      <vt:lpstr>Слайд 9</vt:lpstr>
      <vt:lpstr>Растения пустынь и полупустынь России.</vt:lpstr>
      <vt:lpstr>Слайд 11</vt:lpstr>
      <vt:lpstr>Слайд 12</vt:lpstr>
      <vt:lpstr>Слайд 13</vt:lpstr>
      <vt:lpstr>Слайд 14</vt:lpstr>
      <vt:lpstr>Пустыни и полупустыни на карте природных зон России.</vt:lpstr>
      <vt:lpstr>Слайд 16</vt:lpstr>
      <vt:lpstr>Презентацию выполнил:  ученик 4-Б класса  Яланжи Илья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Полупустыни и пустыни России</dc:title>
  <dc:creator>User</dc:creator>
  <cp:lastModifiedBy>User</cp:lastModifiedBy>
  <cp:revision>34</cp:revision>
  <dcterms:created xsi:type="dcterms:W3CDTF">2014-11-15T17:46:04Z</dcterms:created>
  <dcterms:modified xsi:type="dcterms:W3CDTF">2014-11-16T09:11:45Z</dcterms:modified>
</cp:coreProperties>
</file>