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0" r:id="rId3"/>
    <p:sldId id="366" r:id="rId4"/>
    <p:sldId id="413" r:id="rId5"/>
    <p:sldId id="412" r:id="rId6"/>
    <p:sldId id="353" r:id="rId7"/>
    <p:sldId id="368" r:id="rId8"/>
    <p:sldId id="388" r:id="rId9"/>
    <p:sldId id="370" r:id="rId10"/>
    <p:sldId id="394" r:id="rId11"/>
    <p:sldId id="397" r:id="rId12"/>
    <p:sldId id="367" r:id="rId13"/>
    <p:sldId id="409" r:id="rId14"/>
    <p:sldId id="401" r:id="rId15"/>
    <p:sldId id="3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660066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99FF"/>
    <a:srgbClr val="000000"/>
    <a:srgbClr val="99CCFF"/>
    <a:srgbClr val="000066"/>
    <a:srgbClr val="FFFFFF"/>
    <a:srgbClr val="33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38" autoAdjust="0"/>
  </p:normalViewPr>
  <p:slideViewPr>
    <p:cSldViewPr>
      <p:cViewPr>
        <p:scale>
          <a:sx n="60" d="100"/>
          <a:sy n="60" d="100"/>
        </p:scale>
        <p:origin x="-10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A1CF5-0448-4472-B68A-EA6F7BE155FF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Инна Игоревна МОУ СОШ "Веста" г.Черноголовка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4F1F2-CB2B-4F00-99ED-04936CD0A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/>
              <a:t>Яковлева Инна Игоревна МОУ СОШ "Веста" г.Черноголовка</a:t>
            </a: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9053371-86BC-4675-9688-6FF61064D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Яковлева Инна Игоревна МОУ СОШ "Веста" г.Черноголовка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053371-86BC-4675-9688-6FF61064D95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FAC25-4A26-456B-8EC9-8925AED51DF1}" type="slidenum">
              <a:rPr lang="ru-RU"/>
              <a:pPr/>
              <a:t>2</a:t>
            </a:fld>
            <a:endParaRPr lang="ru-RU"/>
          </a:p>
        </p:txBody>
      </p:sp>
      <p:sp>
        <p:nvSpPr>
          <p:cNvPr id="1945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9460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61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076F93-31CE-4F77-BF0E-13D433F15892}" type="slidenum">
              <a:rPr lang="ru-RU" sz="1200">
                <a:solidFill>
                  <a:schemeClr val="tx1"/>
                </a:solidFill>
                <a:latin typeface="Arial" charset="0"/>
              </a:rPr>
              <a:pPr algn="r"/>
              <a:t>2</a:t>
            </a:fld>
            <a:endParaRPr lang="ru-RU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Яковлева Инна Игоревна МОУ СОШ "Веста" г.Черноголовка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53371-86BC-4675-9688-6FF61064D95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Яковлева Инна Игоревна МОУ СОШ "Веста" г.Черноголовка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82F944-0CDB-474B-AEB2-E6CF6E48C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B5B9-C27F-4B7F-AC5F-603C57D65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6D863-569F-4DB6-A1D0-D97CB6F00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F66EB-1F1F-489D-A445-2AA92A29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A3788-6EEC-41A5-B33A-A3D1755AC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F37C4-7242-431D-8736-85614ACC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F4BF-E0D3-4F26-8A17-4DDB754B5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1ADEB-971F-4C0B-BAC4-2F8EA0D53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4D7A6-C18E-445F-B2DB-79B6192E0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BEC12-DF69-4C1B-AB01-8FBFE71A1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18A76-F28E-4EFD-B865-B66B30A5E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/>
              <a:t>Яковлева Инна Игоревна учитель начальных классов МОУ СОШ "Веста" г. Черноголовка</a:t>
            </a: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E424422-4FCE-4416-A160-37DC14111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924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8"/>
              </a:avLst>
            </a:prstTxWarp>
          </a:bodyPr>
          <a:lstStyle/>
          <a:p>
            <a:pPr algn="ctr"/>
            <a:r>
              <a:rPr lang="ru-RU" sz="3600" b="1" i="1" kern="1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Инновационность</a:t>
            </a:r>
            <a:endParaRPr lang="ru-RU" sz="3600" b="1" i="1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00099"/>
              </a:solidFill>
              <a:latin typeface="Monotype Corsiva"/>
            </a:endParaRPr>
          </a:p>
          <a:p>
            <a:pPr algn="ctr"/>
            <a:r>
              <a:rPr lang="ru-RU" sz="3600" b="1" i="1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структуры </a:t>
            </a:r>
            <a:r>
              <a:rPr lang="ru-RU" sz="3600" b="1" i="1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 </a:t>
            </a:r>
            <a:r>
              <a:rPr lang="ru-RU" sz="2400" b="1" i="1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и </a:t>
            </a:r>
            <a:r>
              <a:rPr lang="ru-RU" sz="3600" b="1" i="1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 </a:t>
            </a:r>
            <a:r>
              <a:rPr lang="ru-RU" sz="3600" b="1" i="1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содержания 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ФГОС </a:t>
            </a:r>
            <a:r>
              <a:rPr lang="ru-RU" sz="3600" b="1" i="1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Monotype Corsiva"/>
              </a:rPr>
              <a:t> второго  поколения</a:t>
            </a:r>
            <a:endParaRPr lang="ru-RU" sz="3600" b="1" i="1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00099"/>
              </a:solidFill>
              <a:latin typeface="Monotype Corsiva"/>
            </a:endParaRPr>
          </a:p>
        </p:txBody>
      </p:sp>
      <p:pic>
        <p:nvPicPr>
          <p:cNvPr id="307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ad7e096a6171f0e5762ac3c26381210a[1]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029200"/>
            <a:ext cx="16002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68580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</a:t>
            </a:r>
          </a:p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05" name="Rectangle 13"/>
          <p:cNvSpPr>
            <a:spLocks noGrp="1" noChangeArrowheads="1"/>
          </p:cNvSpPr>
          <p:nvPr>
            <p:ph type="title"/>
          </p:nvPr>
        </p:nvSpPr>
        <p:spPr>
          <a:xfrm>
            <a:off x="1219200" y="292100"/>
            <a:ext cx="6934200" cy="774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</a:t>
            </a:r>
            <a:r>
              <a:rPr lang="ru-RU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36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которые</a:t>
            </a:r>
            <a:r>
              <a:rPr lang="ru-RU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</a:t>
            </a:r>
          </a:p>
        </p:txBody>
      </p:sp>
      <p:sp>
        <p:nvSpPr>
          <p:cNvPr id="26420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3581400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подлежат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итоговой аттестации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800" b="1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chemeClr val="bg2"/>
                </a:solidFill>
                <a:effectLst/>
              </a:rPr>
              <a:t>      ценностные</a:t>
            </a:r>
            <a:r>
              <a:rPr lang="ru-RU" sz="1800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bg2"/>
                </a:solidFill>
                <a:effectLst/>
              </a:rPr>
              <a:t>     ориентации</a:t>
            </a:r>
            <a:r>
              <a:rPr lang="ru-RU" sz="1600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sz="1800" dirty="0" smtClean="0">
                <a:solidFill>
                  <a:schemeClr val="bg2"/>
                </a:solidFill>
                <a:effectLst/>
              </a:rPr>
              <a:t>выпускника</a:t>
            </a:r>
            <a:r>
              <a:rPr lang="ru-RU" sz="1600" dirty="0" smtClean="0">
                <a:solidFill>
                  <a:schemeClr val="bg2"/>
                </a:solidFill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chemeClr val="bg2"/>
                </a:solidFill>
                <a:effectLst/>
              </a:rPr>
              <a:t>          - религиозные,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chemeClr val="bg2"/>
                </a:solidFill>
                <a:effectLst/>
              </a:rPr>
              <a:t>          - эстетические взгляды,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chemeClr val="bg2"/>
                </a:solidFill>
                <a:effectLst/>
              </a:rPr>
              <a:t>          - политические предпочтения</a:t>
            </a:r>
            <a:r>
              <a:rPr lang="ru-RU" sz="1200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sz="1400" dirty="0" smtClean="0">
                <a:solidFill>
                  <a:schemeClr val="bg2"/>
                </a:solidFill>
                <a:effectLst/>
              </a:rPr>
              <a:t>            </a:t>
            </a:r>
            <a:r>
              <a:rPr lang="ru-RU" sz="1800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endParaRPr lang="ru-RU" sz="1400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bg2"/>
                </a:solidFill>
                <a:effectLst/>
              </a:rPr>
              <a:t>характеристика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/>
                </a:solidFill>
                <a:effectLst/>
              </a:rPr>
              <a:t>     социальных</a:t>
            </a:r>
            <a:r>
              <a:rPr lang="ru-RU" sz="1800" i="1" dirty="0" smtClean="0">
                <a:solidFill>
                  <a:schemeClr val="bg2"/>
                </a:solidFill>
                <a:effectLst/>
              </a:rPr>
              <a:t> чувств:</a:t>
            </a:r>
            <a:r>
              <a:rPr lang="ru-RU" sz="1800" dirty="0" smtClean="0">
                <a:solidFill>
                  <a:schemeClr val="bg2"/>
                </a:solidFill>
                <a:effectLst/>
              </a:rPr>
              <a:t>    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chemeClr val="bg2"/>
                </a:solidFill>
                <a:effectLst/>
              </a:rPr>
              <a:t>          - патриотизм,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chemeClr val="bg2"/>
                </a:solidFill>
                <a:effectLst/>
              </a:rPr>
              <a:t>          - толерантность,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chemeClr val="bg2"/>
                </a:solidFill>
                <a:effectLst/>
              </a:rPr>
              <a:t>          - гуманизм, …</a:t>
            </a:r>
            <a:r>
              <a:rPr lang="ru-RU" sz="1800" dirty="0" smtClean="0">
                <a:solidFill>
                  <a:schemeClr val="bg2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bg2"/>
                </a:solidFill>
                <a:effectLst/>
              </a:rPr>
            </a:br>
            <a:endParaRPr lang="ru-RU" sz="2000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chemeClr val="bg2"/>
                </a:solidFill>
                <a:effectLst/>
              </a:rPr>
              <a:t>индивидуальные</a:t>
            </a:r>
            <a:r>
              <a:rPr lang="ru-RU" sz="1800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/>
                </a:solidFill>
                <a:effectLst/>
              </a:rPr>
              <a:t>    психологические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bg2"/>
                </a:solidFill>
                <a:effectLst/>
              </a:rPr>
              <a:t>    характеристики личности.</a:t>
            </a:r>
            <a:br>
              <a:rPr lang="ru-RU" sz="1800" dirty="0" smtClean="0">
                <a:solidFill>
                  <a:schemeClr val="bg2"/>
                </a:solidFill>
                <a:effectLst/>
              </a:rPr>
            </a:br>
            <a:endParaRPr lang="ru-RU" sz="18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6420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219200"/>
            <a:ext cx="5029200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подлежат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проверке </a:t>
            </a:r>
            <a:r>
              <a:rPr lang="ru-RU" sz="1800" b="1" dirty="0" smtClean="0">
                <a:solidFill>
                  <a:srgbClr val="990000"/>
                </a:solidFill>
                <a:effectLst/>
              </a:rPr>
              <a:t>и</a:t>
            </a:r>
            <a:r>
              <a:rPr lang="ru-RU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аттестации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2000" i="1" dirty="0" smtClean="0">
                <a:solidFill>
                  <a:srgbClr val="800080"/>
                </a:solidFill>
                <a:effectLst/>
              </a:rPr>
              <a:t>научные </a:t>
            </a:r>
            <a:r>
              <a:rPr lang="ru-RU" sz="2000" b="1" i="1" dirty="0" smtClean="0">
                <a:solidFill>
                  <a:srgbClr val="800080"/>
                </a:solidFill>
                <a:effectLst/>
              </a:rPr>
              <a:t>знания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80"/>
                </a:solidFill>
                <a:effectLst/>
              </a:rPr>
              <a:t>и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effectLst/>
              </a:rPr>
              <a:t>представления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80"/>
                </a:solidFill>
                <a:effectLst/>
              </a:rPr>
              <a:t>о природе, обществе, человеке, знаковых и информационных системах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;</a:t>
            </a:r>
            <a:endParaRPr lang="en-US" sz="2000" dirty="0" smtClean="0">
              <a:solidFill>
                <a:srgbClr val="80008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rgbClr val="800000"/>
                </a:solidFill>
                <a:effectLst/>
              </a:rPr>
              <a:t>умения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000" i="1" dirty="0" err="1" smtClean="0">
                <a:solidFill>
                  <a:srgbClr val="800000"/>
                </a:solidFill>
                <a:effectLst/>
              </a:rPr>
              <a:t>учебно</a:t>
            </a:r>
            <a:r>
              <a:rPr lang="ru-RU" sz="2000" i="1" dirty="0" smtClean="0">
                <a:solidFill>
                  <a:srgbClr val="800000"/>
                </a:solidFill>
                <a:effectLst/>
              </a:rPr>
              <a:t>- познавательной, исследовательской,</a:t>
            </a:r>
            <a:r>
              <a:rPr lang="en-US" sz="2000" i="1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000" i="1" dirty="0" smtClean="0">
                <a:solidFill>
                  <a:srgbClr val="800000"/>
                </a:solidFill>
                <a:effectLst/>
              </a:rPr>
              <a:t>практической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00"/>
                </a:solidFill>
                <a:effectLst/>
              </a:rPr>
              <a:t>деятельности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, </a:t>
            </a:r>
            <a:r>
              <a:rPr lang="ru-RU" sz="2000" i="1" dirty="0" smtClean="0">
                <a:solidFill>
                  <a:srgbClr val="800000"/>
                </a:solidFill>
                <a:effectLst/>
              </a:rPr>
              <a:t>обобщенные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00"/>
                </a:solidFill>
                <a:effectLst/>
              </a:rPr>
              <a:t>способы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00"/>
                </a:solidFill>
                <a:effectLst/>
              </a:rPr>
              <a:t>деятельности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;</a:t>
            </a:r>
            <a:endParaRPr lang="en-US" sz="2000" dirty="0" smtClean="0">
              <a:solidFill>
                <a:srgbClr val="8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2000" i="1" dirty="0" smtClean="0">
                <a:solidFill>
                  <a:srgbClr val="800080"/>
                </a:solidFill>
                <a:effectLst/>
              </a:rPr>
              <a:t>коммуникативные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80"/>
                </a:solidFill>
                <a:effectLst/>
              </a:rPr>
              <a:t>и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2000" i="1" dirty="0" err="1" smtClean="0">
                <a:solidFill>
                  <a:srgbClr val="800080"/>
                </a:solidFill>
                <a:effectLst/>
              </a:rPr>
              <a:t>информацион-ные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80"/>
                </a:solidFill>
                <a:effectLst/>
              </a:rPr>
              <a:t>умения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;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rgbClr val="800000"/>
                </a:solidFill>
                <a:effectLst/>
              </a:rPr>
              <a:t>умение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000" i="1" dirty="0" smtClean="0">
                <a:solidFill>
                  <a:srgbClr val="800000"/>
                </a:solidFill>
                <a:effectLst/>
              </a:rPr>
              <a:t>оценивать объекты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rgbClr val="800000"/>
                </a:solidFill>
                <a:effectLst/>
              </a:rPr>
              <a:t>окружа-ющей</a:t>
            </a:r>
            <a:r>
              <a:rPr lang="ru-RU" sz="1800" dirty="0" smtClean="0">
                <a:solidFill>
                  <a:srgbClr val="800000"/>
                </a:solidFill>
                <a:effectLst/>
              </a:rPr>
              <a:t> действительности с определенных позиций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;</a:t>
            </a: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rgbClr val="800080"/>
                </a:solidFill>
                <a:effectLst/>
              </a:rPr>
              <a:t>способность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80"/>
                </a:solidFill>
                <a:effectLst/>
              </a:rPr>
              <a:t>к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2000" i="1" dirty="0" smtClean="0">
                <a:solidFill>
                  <a:srgbClr val="800080"/>
                </a:solidFill>
                <a:effectLst/>
              </a:rPr>
              <a:t>контролю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80"/>
                </a:solidFill>
                <a:effectLst/>
              </a:rPr>
              <a:t>и</a:t>
            </a:r>
            <a:r>
              <a:rPr lang="ru-RU" sz="2000" dirty="0" smtClean="0">
                <a:solidFill>
                  <a:srgbClr val="800080"/>
                </a:solidFill>
                <a:effectLst/>
              </a:rPr>
              <a:t> </a:t>
            </a:r>
            <a:r>
              <a:rPr lang="ru-RU" sz="2000" i="1" dirty="0" err="1" smtClean="0">
                <a:solidFill>
                  <a:srgbClr val="800080"/>
                </a:solidFill>
                <a:effectLst/>
              </a:rPr>
              <a:t>само-контролю</a:t>
            </a:r>
            <a:r>
              <a:rPr lang="ru-RU" sz="2000" i="1" dirty="0" smtClean="0">
                <a:solidFill>
                  <a:srgbClr val="800080"/>
                </a:solidFill>
                <a:effectLst/>
              </a:rPr>
              <a:t>;</a:t>
            </a:r>
            <a:endParaRPr lang="ru-RU" sz="2000" dirty="0" smtClean="0">
              <a:solidFill>
                <a:srgbClr val="80008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rgbClr val="800000"/>
                </a:solidFill>
                <a:effectLst/>
              </a:rPr>
              <a:t>способность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к </a:t>
            </a:r>
            <a:r>
              <a:rPr lang="ru-RU" sz="2000" i="1" dirty="0" smtClean="0">
                <a:solidFill>
                  <a:srgbClr val="800000"/>
                </a:solidFill>
                <a:effectLst/>
              </a:rPr>
              <a:t>творческому решению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00"/>
                </a:solidFill>
                <a:effectLst/>
              </a:rPr>
              <a:t>учебных и</a:t>
            </a:r>
            <a:r>
              <a:rPr lang="en-US" sz="18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1800" dirty="0" smtClean="0">
                <a:solidFill>
                  <a:srgbClr val="800000"/>
                </a:solidFill>
                <a:effectLst/>
              </a:rPr>
              <a:t>практических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000" i="1" dirty="0" smtClean="0">
                <a:solidFill>
                  <a:srgbClr val="800000"/>
                </a:solidFill>
                <a:effectLst/>
              </a:rPr>
              <a:t>задач</a:t>
            </a:r>
            <a:r>
              <a:rPr lang="ru-RU" sz="2000" dirty="0" smtClean="0">
                <a:solidFill>
                  <a:srgbClr val="800000"/>
                </a:solidFill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b="1" dirty="0" smtClean="0">
              <a:solidFill>
                <a:srgbClr val="800000"/>
              </a:solidFill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37C4-7242-431D-8736-85614ACC9F0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3820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64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64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64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64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64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64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64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64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64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64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64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64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64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925" decel="100000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925" decel="100000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1925" fill="hold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925" fill="hold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64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64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64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2000"/>
                                        <p:tgtEl>
                                          <p:spTgt spid="264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4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4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2000"/>
                                        <p:tgtEl>
                                          <p:spTgt spid="2642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64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64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2000"/>
                                        <p:tgtEl>
                                          <p:spTgt spid="2642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264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64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64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2000"/>
                                        <p:tgtEl>
                                          <p:spTgt spid="264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642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642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2000"/>
                                        <p:tgtEl>
                                          <p:spTgt spid="2642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642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642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2000"/>
                                        <p:tgtEl>
                                          <p:spTgt spid="2642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2000"/>
                                        <p:tgtEl>
                                          <p:spTgt spid="26420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152400" y="1371600"/>
            <a:ext cx="1676400" cy="1384995"/>
          </a:xfrm>
          <a:prstGeom prst="rect">
            <a:avLst/>
          </a:prstGeom>
          <a:gradFill rotWithShape="1">
            <a:gsLst>
              <a:gs pos="0">
                <a:srgbClr val="8488C4">
                  <a:alpha val="35001"/>
                </a:srgbClr>
              </a:gs>
              <a:gs pos="53000">
                <a:srgbClr val="D4DEFF">
                  <a:alpha val="43480"/>
                </a:srgbClr>
              </a:gs>
              <a:gs pos="83000">
                <a:srgbClr val="D4DEFF">
                  <a:alpha val="48280"/>
                </a:srgbClr>
              </a:gs>
              <a:gs pos="100000">
                <a:srgbClr val="96AB94">
                  <a:alpha val="50999"/>
                </a:srgbClr>
              </a:gs>
            </a:gsLst>
            <a:path path="rect">
              <a:fillToRect r="100000" b="100000"/>
            </a:path>
          </a:gradFill>
          <a:ln w="19050" cap="rnd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1366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428625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5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ребования к 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структуре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ООП </a:t>
            </a:r>
          </a:p>
          <a:p>
            <a:pPr marL="609600" indent="-428625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фиксируют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0" y="1066800"/>
            <a:ext cx="1905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</a:tabLst>
            </a:pPr>
            <a:endParaRPr lang="ru-RU" sz="800" b="1">
              <a:solidFill>
                <a:srgbClr val="CC3300"/>
              </a:solidFill>
            </a:endParaRPr>
          </a:p>
          <a:p>
            <a:pPr algn="ctr">
              <a:tabLst>
                <a:tab pos="0" algn="l"/>
              </a:tabLst>
            </a:pPr>
            <a:r>
              <a:rPr lang="ru-RU" sz="1800" b="1">
                <a:solidFill>
                  <a:srgbClr val="000066"/>
                </a:solidFill>
              </a:rPr>
              <a:t>  соотношение  частей</a:t>
            </a:r>
          </a:p>
          <a:p>
            <a:pPr algn="ctr">
              <a:tabLst>
                <a:tab pos="0" algn="l"/>
              </a:tabLst>
            </a:pPr>
            <a:r>
              <a:rPr lang="ru-RU" sz="1400" b="1">
                <a:solidFill>
                  <a:srgbClr val="CC3300"/>
                </a:solidFill>
              </a:rPr>
              <a:t> </a:t>
            </a:r>
            <a:r>
              <a:rPr lang="ru-RU" sz="1400">
                <a:solidFill>
                  <a:srgbClr val="000066"/>
                </a:solidFill>
              </a:rPr>
              <a:t>ООП</a:t>
            </a:r>
          </a:p>
          <a:p>
            <a:pPr algn="ctr">
              <a:tabLst>
                <a:tab pos="0" algn="l"/>
              </a:tabLst>
            </a:pPr>
            <a:r>
              <a:rPr lang="ru-RU" sz="1400" b="1">
                <a:solidFill>
                  <a:srgbClr val="800080"/>
                </a:solidFill>
              </a:rPr>
              <a:t> </a:t>
            </a:r>
            <a:r>
              <a:rPr lang="ru-RU" sz="1400" b="1">
                <a:solidFill>
                  <a:schemeClr val="bg2"/>
                </a:solidFill>
              </a:rPr>
              <a:t>(80%/20%)</a:t>
            </a:r>
          </a:p>
          <a:p>
            <a:pPr algn="ctr">
              <a:tabLst>
                <a:tab pos="0" algn="l"/>
              </a:tabLst>
            </a:pPr>
            <a:endParaRPr lang="ru-RU" sz="800" b="1">
              <a:solidFill>
                <a:schemeClr val="accent2"/>
              </a:solidFill>
            </a:endParaRPr>
          </a:p>
        </p:txBody>
      </p: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3810000" y="1745903"/>
            <a:ext cx="1828800" cy="1384995"/>
          </a:xfrm>
          <a:prstGeom prst="rect">
            <a:avLst/>
          </a:prstGeom>
          <a:gradFill rotWithShape="1">
            <a:gsLst>
              <a:gs pos="0">
                <a:srgbClr val="96AB94">
                  <a:alpha val="50999"/>
                </a:srgbClr>
              </a:gs>
              <a:gs pos="17000">
                <a:srgbClr val="D4DEFF">
                  <a:alpha val="48280"/>
                </a:srgbClr>
              </a:gs>
              <a:gs pos="47000">
                <a:srgbClr val="D4DEFF">
                  <a:alpha val="43480"/>
                </a:srgbClr>
              </a:gs>
              <a:gs pos="100000">
                <a:srgbClr val="8488C4">
                  <a:alpha val="35001"/>
                </a:srgbClr>
              </a:gs>
            </a:gsLst>
            <a:path path="shape">
              <a:fillToRect l="50000" t="50000" r="50000" b="50000"/>
            </a:path>
          </a:gradFill>
          <a:ln w="19050" cap="rnd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281613" name="Rectangle 13"/>
          <p:cNvSpPr>
            <a:spLocks noChangeArrowheads="1"/>
          </p:cNvSpPr>
          <p:nvPr/>
        </p:nvSpPr>
        <p:spPr bwMode="auto">
          <a:xfrm>
            <a:off x="7239000" y="1342936"/>
            <a:ext cx="1752600" cy="1200329"/>
          </a:xfrm>
          <a:prstGeom prst="rect">
            <a:avLst/>
          </a:prstGeom>
          <a:gradFill rotWithShape="1">
            <a:gsLst>
              <a:gs pos="0">
                <a:srgbClr val="8488C4">
                  <a:alpha val="35001"/>
                </a:srgbClr>
              </a:gs>
              <a:gs pos="53000">
                <a:srgbClr val="D4DEFF">
                  <a:alpha val="43480"/>
                </a:srgbClr>
              </a:gs>
              <a:gs pos="83000">
                <a:srgbClr val="D4DEFF">
                  <a:alpha val="48280"/>
                </a:srgbClr>
              </a:gs>
              <a:gs pos="100000">
                <a:srgbClr val="96AB94">
                  <a:alpha val="50999"/>
                </a:srgbClr>
              </a:gs>
            </a:gsLst>
            <a:path path="rect">
              <a:fillToRect l="100000" b="100000"/>
            </a:path>
          </a:gradFill>
          <a:ln w="19050" cap="rnd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1828800" y="1600200"/>
            <a:ext cx="1981200" cy="1304973"/>
          </a:xfrm>
          <a:prstGeom prst="rect">
            <a:avLst/>
          </a:prstGeom>
          <a:gradFill rotWithShape="1">
            <a:gsLst>
              <a:gs pos="0">
                <a:srgbClr val="96AB94">
                  <a:alpha val="50999"/>
                </a:srgbClr>
              </a:gs>
              <a:gs pos="17000">
                <a:srgbClr val="D4DEFF">
                  <a:alpha val="48280"/>
                </a:srgbClr>
              </a:gs>
              <a:gs pos="47000">
                <a:srgbClr val="D4DEFF">
                  <a:alpha val="43480"/>
                </a:srgbClr>
              </a:gs>
              <a:gs pos="100000">
                <a:srgbClr val="8488C4">
                  <a:alpha val="35001"/>
                </a:srgbClr>
              </a:gs>
            </a:gsLst>
            <a:lin ang="0" scaled="1"/>
          </a:gradFill>
          <a:ln w="190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66"/>
                </a:solidFill>
              </a:rPr>
              <a:t>минимальное</a:t>
            </a:r>
            <a:r>
              <a:rPr lang="ru-RU" sz="1600" b="1" dirty="0">
                <a:solidFill>
                  <a:srgbClr val="000066"/>
                </a:solidFill>
              </a:rPr>
              <a:t> </a:t>
            </a:r>
            <a:r>
              <a:rPr lang="ru-RU" sz="1600" dirty="0">
                <a:solidFill>
                  <a:srgbClr val="000066"/>
                </a:solidFill>
              </a:rPr>
              <a:t>и</a:t>
            </a:r>
            <a:endParaRPr lang="ru-RU" sz="1600" b="1" dirty="0">
              <a:solidFill>
                <a:srgbClr val="000066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66"/>
                </a:solidFill>
              </a:rPr>
              <a:t>максимальное</a:t>
            </a:r>
            <a:endParaRPr lang="ru-RU" sz="1600" b="1" dirty="0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0066"/>
                </a:solidFill>
              </a:rPr>
              <a:t>количество </a:t>
            </a:r>
          </a:p>
          <a:p>
            <a:pPr algn="ctr">
              <a:defRPr/>
            </a:pPr>
            <a:r>
              <a:rPr lang="ru-RU" sz="1600" dirty="0" err="1">
                <a:solidFill>
                  <a:srgbClr val="000066"/>
                </a:solidFill>
              </a:rPr>
              <a:t>уч</a:t>
            </a:r>
            <a:r>
              <a:rPr lang="ru-RU" sz="1600" dirty="0">
                <a:solidFill>
                  <a:srgbClr val="000066"/>
                </a:solidFill>
              </a:rPr>
              <a:t>. часов за 4 г.</a:t>
            </a:r>
          </a:p>
        </p:txBody>
      </p:sp>
      <p:sp>
        <p:nvSpPr>
          <p:cNvPr id="281615" name="Rectangle 15"/>
          <p:cNvSpPr>
            <a:spLocks noChangeArrowheads="1"/>
          </p:cNvSpPr>
          <p:nvPr/>
        </p:nvSpPr>
        <p:spPr bwMode="auto">
          <a:xfrm>
            <a:off x="7239000" y="1371600"/>
            <a:ext cx="1676400" cy="1046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>
              <a:solidFill>
                <a:srgbClr val="000066"/>
              </a:solidFill>
            </a:endParaRPr>
          </a:p>
          <a:p>
            <a:pPr algn="ctr"/>
            <a:r>
              <a:rPr lang="ru-RU" sz="1800">
                <a:solidFill>
                  <a:srgbClr val="000066"/>
                </a:solidFill>
              </a:rPr>
              <a:t>организацию</a:t>
            </a:r>
            <a:r>
              <a:rPr lang="ru-RU" sz="1600">
                <a:solidFill>
                  <a:srgbClr val="000066"/>
                </a:solidFill>
              </a:rPr>
              <a:t> </a:t>
            </a:r>
            <a:r>
              <a:rPr lang="ru-RU" sz="1800" b="1">
                <a:solidFill>
                  <a:srgbClr val="000066"/>
                </a:solidFill>
              </a:rPr>
              <a:t>внеурочной </a:t>
            </a:r>
            <a:r>
              <a:rPr lang="ru-RU" sz="1600">
                <a:solidFill>
                  <a:srgbClr val="000066"/>
                </a:solidFill>
              </a:rPr>
              <a:t>деятельности</a:t>
            </a:r>
          </a:p>
        </p:txBody>
      </p:sp>
      <p:sp>
        <p:nvSpPr>
          <p:cNvPr id="281616" name="Rectangle 16"/>
          <p:cNvSpPr>
            <a:spLocks noChangeArrowheads="1"/>
          </p:cNvSpPr>
          <p:nvPr/>
        </p:nvSpPr>
        <p:spPr bwMode="auto">
          <a:xfrm>
            <a:off x="3733800" y="1752600"/>
            <a:ext cx="1981200" cy="1252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000066"/>
              </a:solidFill>
            </a:endParaRPr>
          </a:p>
          <a:p>
            <a:pPr algn="ctr"/>
            <a:r>
              <a:rPr lang="ru-RU" sz="1800" b="1" dirty="0">
                <a:solidFill>
                  <a:srgbClr val="000066"/>
                </a:solidFill>
              </a:rPr>
              <a:t>количество</a:t>
            </a:r>
            <a:endParaRPr lang="ru-RU" sz="1800" dirty="0">
              <a:solidFill>
                <a:srgbClr val="000066"/>
              </a:solidFill>
            </a:endParaRPr>
          </a:p>
          <a:p>
            <a:pPr algn="ctr"/>
            <a:r>
              <a:rPr lang="ru-RU" sz="1600" dirty="0">
                <a:solidFill>
                  <a:srgbClr val="000066"/>
                </a:solidFill>
              </a:rPr>
              <a:t>и</a:t>
            </a:r>
            <a:r>
              <a:rPr lang="ru-RU" sz="1600" b="1" dirty="0">
                <a:solidFill>
                  <a:srgbClr val="000066"/>
                </a:solidFill>
              </a:rPr>
              <a:t> </a:t>
            </a:r>
            <a:r>
              <a:rPr lang="ru-RU" sz="1800" b="1" dirty="0">
                <a:solidFill>
                  <a:srgbClr val="000066"/>
                </a:solidFill>
              </a:rPr>
              <a:t>наименование</a:t>
            </a:r>
            <a:r>
              <a:rPr lang="ru-RU" sz="1600" b="1" dirty="0">
                <a:solidFill>
                  <a:srgbClr val="CC3300"/>
                </a:solidFill>
              </a:rPr>
              <a:t> </a:t>
            </a:r>
            <a:r>
              <a:rPr lang="ru-RU" sz="1600" dirty="0">
                <a:solidFill>
                  <a:srgbClr val="000066"/>
                </a:solidFill>
              </a:rPr>
              <a:t>разделов ООП</a:t>
            </a:r>
          </a:p>
        </p:txBody>
      </p:sp>
      <p:sp>
        <p:nvSpPr>
          <p:cNvPr id="281617" name="Rectangle 17"/>
          <p:cNvSpPr>
            <a:spLocks noChangeArrowheads="1"/>
          </p:cNvSpPr>
          <p:nvPr/>
        </p:nvSpPr>
        <p:spPr bwMode="auto">
          <a:xfrm>
            <a:off x="5638800" y="1632035"/>
            <a:ext cx="1600200" cy="1200329"/>
          </a:xfrm>
          <a:prstGeom prst="rect">
            <a:avLst/>
          </a:prstGeom>
          <a:gradFill rotWithShape="1">
            <a:gsLst>
              <a:gs pos="0">
                <a:srgbClr val="8488C4">
                  <a:alpha val="35001"/>
                </a:srgbClr>
              </a:gs>
              <a:gs pos="53000">
                <a:srgbClr val="D4DEFF">
                  <a:alpha val="43480"/>
                </a:srgbClr>
              </a:gs>
              <a:gs pos="83000">
                <a:srgbClr val="D4DEFF">
                  <a:alpha val="48280"/>
                </a:srgbClr>
              </a:gs>
              <a:gs pos="100000">
                <a:srgbClr val="96AB94">
                  <a:alpha val="50999"/>
                </a:srgbClr>
              </a:gs>
            </a:gsLst>
            <a:lin ang="0" scaled="1"/>
          </a:gradFill>
          <a:ln w="19050" cap="rnd" algn="ctr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281618" name="Rectangle 18"/>
          <p:cNvSpPr>
            <a:spLocks noChangeArrowheads="1"/>
          </p:cNvSpPr>
          <p:nvPr/>
        </p:nvSpPr>
        <p:spPr bwMode="auto">
          <a:xfrm>
            <a:off x="5334000" y="1524000"/>
            <a:ext cx="2197100" cy="1262063"/>
          </a:xfrm>
          <a:prstGeom prst="rect">
            <a:avLst/>
          </a:prstGeom>
          <a:noFill/>
          <a:ln w="19050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>
              <a:solidFill>
                <a:srgbClr val="000066"/>
              </a:solidFill>
            </a:endParaRPr>
          </a:p>
          <a:p>
            <a:pPr algn="ctr"/>
            <a:r>
              <a:rPr lang="ru-RU" sz="1800" b="1">
                <a:solidFill>
                  <a:srgbClr val="000066"/>
                </a:solidFill>
              </a:rPr>
              <a:t>содержание</a:t>
            </a:r>
            <a:r>
              <a:rPr lang="ru-RU" sz="1600" b="1">
                <a:solidFill>
                  <a:srgbClr val="000066"/>
                </a:solidFill>
              </a:rPr>
              <a:t> </a:t>
            </a:r>
            <a:r>
              <a:rPr lang="ru-RU" sz="1600">
                <a:solidFill>
                  <a:srgbClr val="000066"/>
                </a:solidFill>
              </a:rPr>
              <a:t>каждого </a:t>
            </a:r>
          </a:p>
          <a:p>
            <a:pPr algn="ctr"/>
            <a:r>
              <a:rPr lang="ru-RU" sz="1600">
                <a:solidFill>
                  <a:srgbClr val="000066"/>
                </a:solidFill>
              </a:rPr>
              <a:t>из </a:t>
            </a:r>
            <a:r>
              <a:rPr lang="ru-RU" sz="1800">
                <a:solidFill>
                  <a:srgbClr val="000066"/>
                </a:solidFill>
              </a:rPr>
              <a:t>разделов</a:t>
            </a:r>
          </a:p>
          <a:p>
            <a:pPr algn="ctr"/>
            <a:r>
              <a:rPr lang="ru-RU" sz="1600">
                <a:solidFill>
                  <a:srgbClr val="000066"/>
                </a:solidFill>
              </a:rPr>
              <a:t>ООП</a:t>
            </a:r>
          </a:p>
        </p:txBody>
      </p:sp>
      <p:sp>
        <p:nvSpPr>
          <p:cNvPr id="281628" name="Rectangle 28"/>
          <p:cNvSpPr>
            <a:spLocks noChangeArrowheads="1"/>
          </p:cNvSpPr>
          <p:nvPr/>
        </p:nvSpPr>
        <p:spPr bwMode="auto">
          <a:xfrm>
            <a:off x="457200" y="3276600"/>
            <a:ext cx="1828800" cy="862013"/>
          </a:xfrm>
          <a:prstGeom prst="rect">
            <a:avLst/>
          </a:prstGeom>
          <a:gradFill rotWithShape="1">
            <a:gsLst>
              <a:gs pos="0">
                <a:srgbClr val="990099">
                  <a:alpha val="50000"/>
                </a:srgbClr>
              </a:gs>
              <a:gs pos="100000">
                <a:srgbClr val="CC99FF">
                  <a:alpha val="3400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</a:rPr>
              <a:t>ядро</a:t>
            </a:r>
          </a:p>
          <a:p>
            <a:pPr algn="ctr">
              <a:lnSpc>
                <a:spcPct val="90000"/>
              </a:lnSpc>
            </a:pPr>
            <a:r>
              <a:rPr lang="ru-RU" sz="1800">
                <a:solidFill>
                  <a:schemeClr val="bg1"/>
                </a:solidFill>
              </a:rPr>
              <a:t>содержания </a:t>
            </a:r>
          </a:p>
          <a:p>
            <a:pPr algn="ctr">
              <a:lnSpc>
                <a:spcPct val="90000"/>
              </a:lnSpc>
            </a:pPr>
            <a:r>
              <a:rPr lang="ru-RU" sz="1800">
                <a:solidFill>
                  <a:schemeClr val="bg1"/>
                </a:solidFill>
              </a:rPr>
              <a:t>образования</a:t>
            </a:r>
          </a:p>
        </p:txBody>
      </p:sp>
      <p:sp>
        <p:nvSpPr>
          <p:cNvPr id="281629" name="Rectangle 29"/>
          <p:cNvSpPr>
            <a:spLocks noChangeArrowheads="1"/>
          </p:cNvSpPr>
          <p:nvPr/>
        </p:nvSpPr>
        <p:spPr bwMode="auto">
          <a:xfrm>
            <a:off x="1143000" y="4267200"/>
            <a:ext cx="1341438" cy="579438"/>
          </a:xfrm>
          <a:prstGeom prst="rect">
            <a:avLst/>
          </a:prstGeom>
          <a:gradFill rotWithShape="1">
            <a:gsLst>
              <a:gs pos="0">
                <a:srgbClr val="990099">
                  <a:alpha val="50000"/>
                </a:srgbClr>
              </a:gs>
              <a:gs pos="100000">
                <a:srgbClr val="CC99FF">
                  <a:alpha val="34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428625"/>
            <a:r>
              <a:rPr lang="ru-RU" sz="3200" b="1">
                <a:solidFill>
                  <a:schemeClr val="bg1"/>
                </a:solidFill>
              </a:rPr>
              <a:t>БОП</a:t>
            </a:r>
          </a:p>
        </p:txBody>
      </p:sp>
      <p:sp>
        <p:nvSpPr>
          <p:cNvPr id="281630" name="Rectangle 30"/>
          <p:cNvSpPr>
            <a:spLocks noChangeArrowheads="1"/>
          </p:cNvSpPr>
          <p:nvPr/>
        </p:nvSpPr>
        <p:spPr bwMode="auto">
          <a:xfrm>
            <a:off x="457200" y="5105400"/>
            <a:ext cx="1830388" cy="984250"/>
          </a:xfrm>
          <a:prstGeom prst="rect">
            <a:avLst/>
          </a:prstGeom>
          <a:gradFill rotWithShape="1">
            <a:gsLst>
              <a:gs pos="0">
                <a:srgbClr val="990099">
                  <a:alpha val="50000"/>
                </a:srgbClr>
              </a:gs>
              <a:gs pos="100000">
                <a:srgbClr val="CC99FF">
                  <a:alpha val="35001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1800">
                <a:solidFill>
                  <a:schemeClr val="bg1"/>
                </a:solidFill>
              </a:rPr>
              <a:t>программы</a:t>
            </a:r>
          </a:p>
          <a:p>
            <a:pPr algn="ctr">
              <a:lnSpc>
                <a:spcPct val="90000"/>
              </a:lnSpc>
            </a:pPr>
            <a:r>
              <a:rPr lang="ru-RU" sz="1800" b="1">
                <a:solidFill>
                  <a:schemeClr val="bg1"/>
                </a:solidFill>
              </a:rPr>
              <a:t>развития</a:t>
            </a:r>
            <a:r>
              <a:rPr lang="ru-RU" sz="1800">
                <a:solidFill>
                  <a:schemeClr val="bg1"/>
                </a:solidFill>
              </a:rPr>
              <a:t>  </a:t>
            </a:r>
            <a:r>
              <a:rPr lang="ru-RU" sz="2000" b="1">
                <a:solidFill>
                  <a:schemeClr val="bg1"/>
                </a:solidFill>
              </a:rPr>
              <a:t>УУД</a:t>
            </a:r>
          </a:p>
        </p:txBody>
      </p:sp>
      <p:sp>
        <p:nvSpPr>
          <p:cNvPr id="281631" name="Rectangle 31"/>
          <p:cNvSpPr>
            <a:spLocks noChangeArrowheads="1"/>
          </p:cNvSpPr>
          <p:nvPr/>
        </p:nvSpPr>
        <p:spPr bwMode="auto">
          <a:xfrm>
            <a:off x="2514600" y="5334000"/>
            <a:ext cx="1676400" cy="688975"/>
          </a:xfrm>
          <a:prstGeom prst="rect">
            <a:avLst/>
          </a:prstGeom>
          <a:gradFill rotWithShape="1">
            <a:gsLst>
              <a:gs pos="0">
                <a:srgbClr val="CC99FF">
                  <a:alpha val="32999"/>
                </a:srgbClr>
              </a:gs>
              <a:gs pos="100000">
                <a:srgbClr val="990099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800">
                <a:solidFill>
                  <a:schemeClr val="bg1"/>
                </a:solidFill>
              </a:rPr>
              <a:t>примерные</a:t>
            </a:r>
          </a:p>
          <a:p>
            <a:pPr algn="ctr">
              <a:lnSpc>
                <a:spcPct val="70000"/>
              </a:lnSpc>
            </a:pPr>
            <a:r>
              <a:rPr lang="ru-RU" sz="2000" b="1">
                <a:solidFill>
                  <a:schemeClr val="bg1"/>
                </a:solidFill>
              </a:rPr>
              <a:t>учебные</a:t>
            </a:r>
          </a:p>
          <a:p>
            <a:pPr algn="ctr">
              <a:lnSpc>
                <a:spcPct val="70000"/>
              </a:lnSpc>
            </a:pPr>
            <a:r>
              <a:rPr lang="ru-RU" sz="1800">
                <a:solidFill>
                  <a:schemeClr val="bg1"/>
                </a:solidFill>
              </a:rPr>
              <a:t>программы</a:t>
            </a:r>
          </a:p>
        </p:txBody>
      </p:sp>
      <p:sp>
        <p:nvSpPr>
          <p:cNvPr id="281633" name="Rectangle 33"/>
          <p:cNvSpPr>
            <a:spLocks noChangeArrowheads="1"/>
          </p:cNvSpPr>
          <p:nvPr/>
        </p:nvSpPr>
        <p:spPr bwMode="auto">
          <a:xfrm>
            <a:off x="4267200" y="5410200"/>
            <a:ext cx="2133600" cy="886397"/>
          </a:xfrm>
          <a:prstGeom prst="rect">
            <a:avLst/>
          </a:prstGeom>
          <a:gradFill rotWithShape="1">
            <a:gsLst>
              <a:gs pos="0">
                <a:srgbClr val="CC99FF">
                  <a:alpha val="35001"/>
                </a:srgbClr>
              </a:gs>
              <a:gs pos="100000">
                <a:srgbClr val="990099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</a:rPr>
              <a:t>программы</a:t>
            </a:r>
          </a:p>
          <a:p>
            <a:pPr algn="ctr">
              <a:lnSpc>
                <a:spcPct val="60000"/>
              </a:lnSpc>
            </a:pPr>
            <a:r>
              <a:rPr lang="ru-RU" sz="2000" b="1" dirty="0">
                <a:solidFill>
                  <a:schemeClr val="bg1"/>
                </a:solidFill>
              </a:rPr>
              <a:t>воспитания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ru-RU" sz="1600" dirty="0">
                <a:solidFill>
                  <a:schemeClr val="bg1"/>
                </a:solidFill>
              </a:rPr>
              <a:t>и </a:t>
            </a:r>
          </a:p>
          <a:p>
            <a:pPr algn="ctr">
              <a:lnSpc>
                <a:spcPct val="60000"/>
              </a:lnSpc>
            </a:pPr>
            <a:r>
              <a:rPr lang="ru-RU" sz="2000" b="1" dirty="0">
                <a:solidFill>
                  <a:schemeClr val="bg1"/>
                </a:solidFill>
              </a:rPr>
              <a:t>социализации</a:t>
            </a:r>
          </a:p>
        </p:txBody>
      </p:sp>
      <p:sp>
        <p:nvSpPr>
          <p:cNvPr id="281634" name="Rectangle 34"/>
          <p:cNvSpPr>
            <a:spLocks noChangeArrowheads="1"/>
          </p:cNvSpPr>
          <p:nvPr/>
        </p:nvSpPr>
        <p:spPr bwMode="auto">
          <a:xfrm>
            <a:off x="5943600" y="3886200"/>
            <a:ext cx="1981200" cy="774700"/>
          </a:xfrm>
          <a:prstGeom prst="rect">
            <a:avLst/>
          </a:prstGeom>
          <a:gradFill rotWithShape="1">
            <a:gsLst>
              <a:gs pos="0">
                <a:srgbClr val="CC99FF">
                  <a:alpha val="32999"/>
                </a:srgbClr>
              </a:gs>
              <a:gs pos="100000">
                <a:srgbClr val="990099">
                  <a:alpha val="50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800">
                <a:solidFill>
                  <a:schemeClr val="bg1"/>
                </a:solidFill>
              </a:rPr>
              <a:t>программы</a:t>
            </a:r>
          </a:p>
          <a:p>
            <a:pPr algn="ctr">
              <a:lnSpc>
                <a:spcPct val="80000"/>
              </a:lnSpc>
            </a:pPr>
            <a:r>
              <a:rPr lang="ru-RU" sz="2000" b="1">
                <a:solidFill>
                  <a:schemeClr val="bg1"/>
                </a:solidFill>
              </a:rPr>
              <a:t>внеурочной</a:t>
            </a:r>
            <a:r>
              <a:rPr lang="ru-RU" sz="1800">
                <a:solidFill>
                  <a:schemeClr val="bg1"/>
                </a:solidFill>
              </a:rPr>
              <a:t> деятельности</a:t>
            </a:r>
          </a:p>
        </p:txBody>
      </p:sp>
      <p:sp>
        <p:nvSpPr>
          <p:cNvPr id="281635" name="Rectangle 35"/>
          <p:cNvSpPr>
            <a:spLocks noChangeArrowheads="1"/>
          </p:cNvSpPr>
          <p:nvPr/>
        </p:nvSpPr>
        <p:spPr bwMode="auto">
          <a:xfrm>
            <a:off x="6477000" y="5181600"/>
            <a:ext cx="2133600" cy="736600"/>
          </a:xfrm>
          <a:prstGeom prst="rect">
            <a:avLst/>
          </a:prstGeom>
          <a:gradFill rotWithShape="1">
            <a:gsLst>
              <a:gs pos="0">
                <a:srgbClr val="CC99FF">
                  <a:alpha val="34000"/>
                </a:srgbClr>
              </a:gs>
              <a:gs pos="100000">
                <a:srgbClr val="990099">
                  <a:alpha val="5000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428625" algn="ctr"/>
            <a:endParaRPr lang="ru-RU" sz="800">
              <a:solidFill>
                <a:schemeClr val="bg1"/>
              </a:solidFill>
            </a:endParaRPr>
          </a:p>
          <a:p>
            <a:pPr marL="609600" indent="-428625" algn="ctr">
              <a:lnSpc>
                <a:spcPct val="90000"/>
              </a:lnSpc>
            </a:pPr>
            <a:r>
              <a:rPr lang="ru-RU" sz="1800">
                <a:solidFill>
                  <a:schemeClr val="bg1"/>
                </a:solidFill>
              </a:rPr>
              <a:t>модели</a:t>
            </a:r>
          </a:p>
          <a:p>
            <a:pPr marL="609600" indent="-428625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</a:rPr>
              <a:t>оценивания</a:t>
            </a:r>
          </a:p>
        </p:txBody>
      </p:sp>
      <p:sp>
        <p:nvSpPr>
          <p:cNvPr id="281636" name="Rectangle 36"/>
          <p:cNvSpPr>
            <a:spLocks noChangeArrowheads="1"/>
          </p:cNvSpPr>
          <p:nvPr/>
        </p:nvSpPr>
        <p:spPr bwMode="auto">
          <a:xfrm>
            <a:off x="7162800" y="3124200"/>
            <a:ext cx="1600200" cy="641350"/>
          </a:xfrm>
          <a:prstGeom prst="rect">
            <a:avLst/>
          </a:prstGeom>
          <a:gradFill rotWithShape="1">
            <a:gsLst>
              <a:gs pos="0">
                <a:srgbClr val="CC99FF">
                  <a:alpha val="34000"/>
                </a:srgbClr>
              </a:gs>
              <a:gs pos="100000">
                <a:srgbClr val="990099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428625" algn="ctr"/>
            <a:r>
              <a:rPr lang="ru-RU" sz="1800">
                <a:solidFill>
                  <a:schemeClr val="bg1"/>
                </a:solidFill>
              </a:rPr>
              <a:t>другие </a:t>
            </a:r>
          </a:p>
          <a:p>
            <a:pPr marL="609600" indent="-428625" algn="ctr"/>
            <a:r>
              <a:rPr lang="ru-RU" sz="1800">
                <a:solidFill>
                  <a:schemeClr val="bg1"/>
                </a:solidFill>
              </a:rPr>
              <a:t>материалы</a:t>
            </a:r>
          </a:p>
        </p:txBody>
      </p:sp>
      <p:sp>
        <p:nvSpPr>
          <p:cNvPr id="281741" name="Line 141"/>
          <p:cNvSpPr>
            <a:spLocks noChangeShapeType="1"/>
          </p:cNvSpPr>
          <p:nvPr/>
        </p:nvSpPr>
        <p:spPr bwMode="auto">
          <a:xfrm>
            <a:off x="4648200" y="3124200"/>
            <a:ext cx="1447800" cy="9906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281742" name="Line 142"/>
          <p:cNvSpPr>
            <a:spLocks noChangeShapeType="1"/>
          </p:cNvSpPr>
          <p:nvPr/>
        </p:nvSpPr>
        <p:spPr bwMode="auto">
          <a:xfrm flipH="1">
            <a:off x="2438400" y="3124200"/>
            <a:ext cx="2209800" cy="14478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1743" name="Line 143"/>
          <p:cNvSpPr>
            <a:spLocks noChangeShapeType="1"/>
          </p:cNvSpPr>
          <p:nvPr/>
        </p:nvSpPr>
        <p:spPr bwMode="auto">
          <a:xfrm>
            <a:off x="4648200" y="3124200"/>
            <a:ext cx="3048000" cy="2286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1744" name="Line 144"/>
          <p:cNvSpPr>
            <a:spLocks noChangeShapeType="1"/>
          </p:cNvSpPr>
          <p:nvPr/>
        </p:nvSpPr>
        <p:spPr bwMode="auto">
          <a:xfrm flipH="1">
            <a:off x="1905000" y="3124200"/>
            <a:ext cx="2743200" cy="3810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281745" name="Line 145"/>
          <p:cNvSpPr>
            <a:spLocks noChangeShapeType="1"/>
          </p:cNvSpPr>
          <p:nvPr/>
        </p:nvSpPr>
        <p:spPr bwMode="auto">
          <a:xfrm>
            <a:off x="4648200" y="3124200"/>
            <a:ext cx="2286000" cy="25146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1746" name="Line 146"/>
          <p:cNvSpPr>
            <a:spLocks noChangeShapeType="1"/>
          </p:cNvSpPr>
          <p:nvPr/>
        </p:nvSpPr>
        <p:spPr bwMode="auto">
          <a:xfrm>
            <a:off x="4648200" y="3124200"/>
            <a:ext cx="533400" cy="23622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1747" name="Line 147"/>
          <p:cNvSpPr>
            <a:spLocks noChangeShapeType="1"/>
          </p:cNvSpPr>
          <p:nvPr/>
        </p:nvSpPr>
        <p:spPr bwMode="auto">
          <a:xfrm flipH="1">
            <a:off x="2133600" y="3124200"/>
            <a:ext cx="2514600" cy="22860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1748" name="Line 148"/>
          <p:cNvSpPr>
            <a:spLocks noChangeShapeType="1"/>
          </p:cNvSpPr>
          <p:nvPr/>
        </p:nvSpPr>
        <p:spPr bwMode="auto">
          <a:xfrm flipH="1">
            <a:off x="3505200" y="3124200"/>
            <a:ext cx="1143000" cy="220980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1749" name="Rectangle 149"/>
          <p:cNvSpPr>
            <a:spLocks noChangeArrowheads="1"/>
          </p:cNvSpPr>
          <p:nvPr/>
        </p:nvSpPr>
        <p:spPr bwMode="auto">
          <a:xfrm>
            <a:off x="1905000" y="0"/>
            <a:ext cx="685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13351" name="Oval 151"/>
          <p:cNvSpPr>
            <a:spLocks noChangeArrowheads="1"/>
          </p:cNvSpPr>
          <p:nvPr/>
        </p:nvSpPr>
        <p:spPr bwMode="auto">
          <a:xfrm>
            <a:off x="0" y="43434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>
          <a:xfrm>
            <a:off x="152400" y="6245225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81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817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7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8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8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281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281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600" decel="1000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600" decel="100000"/>
                                        <p:tgtEl>
                                          <p:spTgt spid="281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600" decel="100000"/>
                                        <p:tgtEl>
                                          <p:spTgt spid="281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600" decel="100000"/>
                                        <p:tgtEl>
                                          <p:spTgt spid="281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600" decel="1000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 decel="1000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00" decel="1000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600" decel="100000"/>
                                        <p:tgtEl>
                                          <p:spTgt spid="281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 decel="1000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600" decel="100000"/>
                                        <p:tgtEl>
                                          <p:spTgt spid="281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00" decel="1000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00" decel="1000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2816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2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2816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2816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8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8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28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28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8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8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8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8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2000"/>
                                        <p:tgtEl>
                                          <p:spTgt spid="28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2000"/>
                                        <p:tgtEl>
                                          <p:spTgt spid="28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2000"/>
                                        <p:tgtEl>
                                          <p:spTgt spid="28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2000"/>
                                        <p:tgtEl>
                                          <p:spTgt spid="28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2000"/>
                                        <p:tgtEl>
                                          <p:spTgt spid="28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28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2000"/>
                                        <p:tgtEl>
                                          <p:spTgt spid="28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2000"/>
                                        <p:tgtEl>
                                          <p:spTgt spid="28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/>
      <p:bldP spid="281608" grpId="0"/>
      <p:bldP spid="281615" grpId="0"/>
      <p:bldP spid="281616" grpId="0"/>
      <p:bldP spid="281616" grpId="1"/>
      <p:bldP spid="281618" grpId="0"/>
      <p:bldP spid="281628" grpId="0" animBg="1"/>
      <p:bldP spid="281629" grpId="0" animBg="1"/>
      <p:bldP spid="281630" grpId="0" animBg="1"/>
      <p:bldP spid="281631" grpId="0" animBg="1"/>
      <p:bldP spid="281633" grpId="0" animBg="1"/>
      <p:bldP spid="281634" grpId="0" animBg="1"/>
      <p:bldP spid="281635" grpId="0" animBg="1"/>
      <p:bldP spid="281636" grpId="0" animBg="1"/>
      <p:bldP spid="281741" grpId="0" animBg="1"/>
      <p:bldP spid="281742" grpId="0" animBg="1"/>
      <p:bldP spid="281743" grpId="0" animBg="1"/>
      <p:bldP spid="281744" grpId="0" animBg="1"/>
      <p:bldP spid="281745" grpId="0" animBg="1"/>
      <p:bldP spid="281746" grpId="0" animBg="1"/>
      <p:bldP spid="281747" grpId="0" animBg="1"/>
      <p:bldP spid="281748" grpId="0" animBg="1"/>
      <p:bldP spid="2817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3058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5181600" y="1447800"/>
            <a:ext cx="3581400" cy="1752600"/>
          </a:xfrm>
          <a:prstGeom prst="ellipse">
            <a:avLst/>
          </a:prstGeom>
          <a:gradFill rotWithShape="1">
            <a:gsLst>
              <a:gs pos="0">
                <a:srgbClr val="9900CC">
                  <a:alpha val="24001"/>
                </a:srgbClr>
              </a:gs>
              <a:gs pos="100000">
                <a:srgbClr val="CCCCFF">
                  <a:alpha val="32001"/>
                </a:srgbClr>
              </a:gs>
            </a:gsLst>
            <a:lin ang="0" scaled="1"/>
          </a:gradFill>
          <a:ln w="190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3366"/>
                </a:solidFill>
              </a:rPr>
              <a:t>ОСНОВОПОЛАГАЮЩИЕ</a:t>
            </a:r>
          </a:p>
          <a:p>
            <a:pPr algn="ctr"/>
            <a:r>
              <a:rPr lang="ru-RU" sz="1600" b="1">
                <a:solidFill>
                  <a:srgbClr val="003366"/>
                </a:solidFill>
              </a:rPr>
              <a:t>ЭЛЕМЕНТЫ </a:t>
            </a:r>
          </a:p>
          <a:p>
            <a:pPr algn="ctr"/>
            <a:r>
              <a:rPr lang="ru-RU" sz="1600" b="1">
                <a:solidFill>
                  <a:srgbClr val="003366"/>
                </a:solidFill>
              </a:rPr>
              <a:t>НАУЧНЫХ ЗНАНИЙ</a:t>
            </a:r>
          </a:p>
          <a:p>
            <a:pPr algn="ctr"/>
            <a:endParaRPr lang="ru-RU" sz="800" b="1">
              <a:solidFill>
                <a:srgbClr val="003366"/>
              </a:solidFill>
            </a:endParaRPr>
          </a:p>
          <a:p>
            <a:pPr algn="ctr"/>
            <a:endParaRPr lang="ru-RU" sz="800" b="1">
              <a:solidFill>
                <a:srgbClr val="003366"/>
              </a:solidFill>
            </a:endParaRPr>
          </a:p>
          <a:p>
            <a:pPr algn="ctr"/>
            <a:endParaRPr lang="ru-RU" sz="800" b="1">
              <a:solidFill>
                <a:srgbClr val="003366"/>
              </a:solidFill>
            </a:endParaRPr>
          </a:p>
          <a:p>
            <a:pPr algn="ctr"/>
            <a:endParaRPr lang="ru-RU" sz="800" b="1">
              <a:solidFill>
                <a:srgbClr val="003366"/>
              </a:solidFill>
            </a:endParaRP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effectLst/>
              </a:rPr>
              <a:t>Фундаментальное ядро</a:t>
            </a:r>
            <a:r>
              <a:rPr lang="ru-RU" sz="3600" b="1" smtClean="0">
                <a:solidFill>
                  <a:srgbClr val="000099"/>
                </a:solidFill>
                <a:effectLst/>
              </a:rPr>
              <a:t> </a:t>
            </a:r>
            <a:br>
              <a:rPr lang="ru-RU" sz="3600" b="1" smtClean="0">
                <a:solidFill>
                  <a:srgbClr val="000099"/>
                </a:solidFill>
                <a:effectLst/>
              </a:rPr>
            </a:br>
            <a:r>
              <a:rPr lang="ru-RU" sz="2800" b="1" i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ФИКСИРУЕТ</a:t>
            </a:r>
            <a:endParaRPr lang="ru-RU" sz="2800" b="1" u="sng" smtClean="0">
              <a:solidFill>
                <a:srgbClr val="000099"/>
              </a:solidFill>
              <a:effectLst/>
            </a:endParaRPr>
          </a:p>
        </p:txBody>
      </p:sp>
      <p:graphicFrame>
        <p:nvGraphicFramePr>
          <p:cNvPr id="211101" name="Group 157"/>
          <p:cNvGraphicFramePr>
            <a:graphicFrameLocks noGrp="1"/>
          </p:cNvGraphicFramePr>
          <p:nvPr>
            <p:ph sz="half" idx="2"/>
          </p:nvPr>
        </p:nvGraphicFramePr>
        <p:xfrm>
          <a:off x="5486400" y="2438400"/>
          <a:ext cx="1905000" cy="3048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КЛЮЧЕВЫЕ ТЕОРИИ,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49" name="Oval 5"/>
          <p:cNvSpPr>
            <a:spLocks noChangeArrowheads="1"/>
          </p:cNvSpPr>
          <p:nvPr/>
        </p:nvSpPr>
        <p:spPr bwMode="auto">
          <a:xfrm>
            <a:off x="1371600" y="3200400"/>
            <a:ext cx="6324600" cy="2209800"/>
          </a:xfrm>
          <a:prstGeom prst="ellipse">
            <a:avLst/>
          </a:prstGeom>
          <a:gradFill rotWithShape="1">
            <a:gsLst>
              <a:gs pos="0">
                <a:srgbClr val="9900CC">
                  <a:alpha val="28998"/>
                </a:srgbClr>
              </a:gs>
              <a:gs pos="100000">
                <a:srgbClr val="CCCCFF">
                  <a:alpha val="31000"/>
                </a:srgbClr>
              </a:gs>
            </a:gsLst>
            <a:lin ang="5400000" scaled="1"/>
          </a:gradFill>
          <a:ln w="190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3366"/>
                </a:solidFill>
              </a:rPr>
              <a:t>БАЗОВЫЕ </a:t>
            </a:r>
          </a:p>
          <a:p>
            <a:pPr algn="ctr"/>
            <a:r>
              <a:rPr lang="ru-RU" sz="1600" b="1">
                <a:solidFill>
                  <a:srgbClr val="003366"/>
                </a:solidFill>
              </a:rPr>
              <a:t>НАЦИОНАЛЬНЫЕ ЦЕННОСТИ,</a:t>
            </a:r>
          </a:p>
          <a:p>
            <a:pPr algn="ctr"/>
            <a:endParaRPr lang="ru-RU" sz="800" b="1">
              <a:solidFill>
                <a:srgbClr val="003366"/>
              </a:solidFill>
            </a:endParaRPr>
          </a:p>
          <a:p>
            <a:pPr algn="ctr"/>
            <a:r>
              <a:rPr lang="ru-RU" sz="1000" b="1">
                <a:solidFill>
                  <a:srgbClr val="0033CC"/>
                </a:solidFill>
              </a:rPr>
              <a:t>ОПРЕДЕЛЯЮЩИЕ</a:t>
            </a:r>
          </a:p>
          <a:p>
            <a:pPr algn="ctr"/>
            <a:endParaRPr lang="ru-RU" sz="800" b="1">
              <a:solidFill>
                <a:srgbClr val="0033CC"/>
              </a:solidFill>
            </a:endParaRPr>
          </a:p>
          <a:p>
            <a:pPr algn="ctr"/>
            <a:r>
              <a:rPr lang="ru-RU" sz="1200" b="1"/>
              <a:t>САМОСОЗНАНИЕ РОССИЙСКОГО НАРОДА;</a:t>
            </a:r>
          </a:p>
          <a:p>
            <a:pPr algn="ctr"/>
            <a:r>
              <a:rPr lang="ru-RU" sz="1200" b="1"/>
              <a:t>ПРИОРИТЕТЫ ОБЩЕСТВЕННОГО И ЛИЧНОСТНОГО РАЗВИТИЯ; </a:t>
            </a:r>
          </a:p>
          <a:p>
            <a:pPr algn="ctr"/>
            <a:r>
              <a:rPr lang="ru-RU" sz="1200" b="1"/>
              <a:t>ХАРАКТЕР ОТНОШЕНИЯ К СЕМЬЕ, ОБЩЕСТВУ, ГОСУДАРСТВУ;</a:t>
            </a:r>
          </a:p>
          <a:p>
            <a:pPr algn="ctr"/>
            <a:r>
              <a:rPr lang="ru-RU" sz="1200" b="1"/>
              <a:t> ТРУДУ;</a:t>
            </a:r>
          </a:p>
          <a:p>
            <a:pPr algn="ctr"/>
            <a:r>
              <a:rPr lang="ru-RU" sz="1200" b="1"/>
              <a:t> СМЫСЛ ЧЕЛОВЕЧЕСКОЙ ЖИЗНИ.</a:t>
            </a:r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381000" y="1371600"/>
            <a:ext cx="3581400" cy="1905000"/>
          </a:xfrm>
          <a:prstGeom prst="ellipse">
            <a:avLst/>
          </a:prstGeom>
          <a:gradFill rotWithShape="1">
            <a:gsLst>
              <a:gs pos="0">
                <a:srgbClr val="CCCCFF">
                  <a:alpha val="32001"/>
                </a:srgbClr>
              </a:gs>
              <a:gs pos="100000">
                <a:srgbClr val="9900CC">
                  <a:alpha val="24001"/>
                </a:srgbClr>
              </a:gs>
            </a:gsLst>
            <a:lin ang="0" scaled="1"/>
          </a:gradFill>
          <a:ln w="19050" cap="rnd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3366"/>
                </a:solidFill>
              </a:rPr>
              <a:t>УНИВЕРСАЛЬНЫЕ </a:t>
            </a:r>
          </a:p>
          <a:p>
            <a:pPr algn="ctr"/>
            <a:r>
              <a:rPr lang="ru-RU" sz="1600" b="1">
                <a:solidFill>
                  <a:srgbClr val="003366"/>
                </a:solidFill>
              </a:rPr>
              <a:t>УЧЕБНЫЕ ДЕЙСТВИЯ</a:t>
            </a:r>
          </a:p>
          <a:p>
            <a:pPr algn="ctr"/>
            <a:endParaRPr lang="ru-RU" sz="800" b="1">
              <a:solidFill>
                <a:srgbClr val="003366"/>
              </a:solidFill>
            </a:endParaRPr>
          </a:p>
          <a:p>
            <a:pPr algn="ctr"/>
            <a:endParaRPr lang="ru-RU" sz="1200" b="1"/>
          </a:p>
          <a:p>
            <a:pPr algn="ctr"/>
            <a:r>
              <a:rPr lang="ru-RU" sz="1200" b="1"/>
              <a:t>КОММУНИКАТИВНЫЕ; </a:t>
            </a:r>
          </a:p>
          <a:p>
            <a:pPr algn="ctr"/>
            <a:r>
              <a:rPr lang="ru-RU" sz="1200" b="1"/>
              <a:t>КОНКРЕТНЫЕ </a:t>
            </a:r>
          </a:p>
          <a:p>
            <a:pPr algn="ctr"/>
            <a:r>
              <a:rPr lang="ru-RU" sz="1200" b="1"/>
              <a:t>СПОСОБЫ ПРЕОБРАЗОВАНИЯ </a:t>
            </a:r>
          </a:p>
          <a:p>
            <a:pPr algn="ctr"/>
            <a:r>
              <a:rPr lang="ru-RU" sz="1000" b="1"/>
              <a:t>УЧЕБНОГО МАТЕРИАЛА</a:t>
            </a:r>
            <a:r>
              <a:rPr lang="ru-RU" sz="1200" b="1"/>
              <a:t>.</a:t>
            </a:r>
            <a:r>
              <a:rPr lang="ru-RU" sz="1400"/>
              <a:t> </a:t>
            </a:r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 flipH="1">
            <a:off x="3276600" y="1066800"/>
            <a:ext cx="1219200" cy="5334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>
            <a:off x="4495800" y="1066800"/>
            <a:ext cx="1371600" cy="6096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 flipH="1">
            <a:off x="4495800" y="1066800"/>
            <a:ext cx="0" cy="21336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0955" name="AutoShape 11"/>
          <p:cNvSpPr>
            <a:spLocks/>
          </p:cNvSpPr>
          <p:nvPr/>
        </p:nvSpPr>
        <p:spPr bwMode="auto">
          <a:xfrm rot="5400000">
            <a:off x="3962400" y="1219200"/>
            <a:ext cx="1295400" cy="8610600"/>
          </a:xfrm>
          <a:prstGeom prst="rightBrace">
            <a:avLst>
              <a:gd name="adj1" fmla="val 55392"/>
              <a:gd name="adj2" fmla="val 51014"/>
            </a:avLst>
          </a:prstGeom>
          <a:noFill/>
          <a:ln w="19050">
            <a:solidFill>
              <a:srgbClr val="66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 rot="5400000">
            <a:off x="4267200" y="5715000"/>
            <a:ext cx="533400" cy="1295400"/>
          </a:xfrm>
          <a:custGeom>
            <a:avLst/>
            <a:gdLst>
              <a:gd name="T0" fmla="*/ 400050 w 21600"/>
              <a:gd name="T1" fmla="*/ 0 h 21600"/>
              <a:gd name="T2" fmla="*/ 0 w 21600"/>
              <a:gd name="T3" fmla="*/ 647700 h 21600"/>
              <a:gd name="T4" fmla="*/ 400050 w 21600"/>
              <a:gd name="T5" fmla="*/ 1295400 h 21600"/>
              <a:gd name="T6" fmla="*/ 533400 w 21600"/>
              <a:gd name="T7" fmla="*/ 647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50000">
                <a:srgbClr val="DFEACA"/>
              </a:gs>
              <a:gs pos="100000">
                <a:srgbClr val="669900"/>
              </a:gs>
            </a:gsLst>
            <a:lin ang="5400000" scaled="1"/>
          </a:gradFill>
          <a:ln w="9525" algn="ctr">
            <a:solidFill>
              <a:srgbClr val="6699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graphicFrame>
        <p:nvGraphicFramePr>
          <p:cNvPr id="211012" name="Group 68"/>
          <p:cNvGraphicFramePr>
            <a:graphicFrameLocks noGrp="1"/>
          </p:cNvGraphicFramePr>
          <p:nvPr/>
        </p:nvGraphicFramePr>
        <p:xfrm>
          <a:off x="685800" y="2057400"/>
          <a:ext cx="1524000" cy="304800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ЛИЧНОСТНЫЕ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011" name="Group 67"/>
          <p:cNvGraphicFramePr>
            <a:graphicFrameLocks noGrp="1"/>
          </p:cNvGraphicFramePr>
          <p:nvPr/>
        </p:nvGraphicFramePr>
        <p:xfrm>
          <a:off x="1981200" y="2057400"/>
          <a:ext cx="1905000" cy="27432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ОРИЕНТИРОВОЧНЫЕ;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103" name="Group 159"/>
          <p:cNvGraphicFramePr>
            <a:graphicFrameLocks noGrp="1"/>
          </p:cNvGraphicFramePr>
          <p:nvPr>
            <p:ph sz="half" idx="1"/>
          </p:nvPr>
        </p:nvGraphicFramePr>
        <p:xfrm>
          <a:off x="5943600" y="2743200"/>
          <a:ext cx="838200" cy="304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ИДЕИ,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105" name="Group 161"/>
          <p:cNvGraphicFramePr>
            <a:graphicFrameLocks noGrp="1"/>
          </p:cNvGraphicFramePr>
          <p:nvPr/>
        </p:nvGraphicFramePr>
        <p:xfrm>
          <a:off x="7239000" y="2743200"/>
          <a:ext cx="914400" cy="3048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МЕТОДЫ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102" name="Group 158"/>
          <p:cNvGraphicFramePr>
            <a:graphicFrameLocks noGrp="1"/>
          </p:cNvGraphicFramePr>
          <p:nvPr/>
        </p:nvGraphicFramePr>
        <p:xfrm>
          <a:off x="7391400" y="2438400"/>
          <a:ext cx="1066800" cy="381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ПОНЯТИЯ,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104" name="Group 160"/>
          <p:cNvGraphicFramePr>
            <a:graphicFrameLocks noGrp="1"/>
          </p:cNvGraphicFramePr>
          <p:nvPr/>
        </p:nvGraphicFramePr>
        <p:xfrm>
          <a:off x="6553200" y="2743200"/>
          <a:ext cx="838200" cy="304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ФАКТЫ,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37C4-7242-431D-8736-85614ACC9F0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109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1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1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10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1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1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0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0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0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10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0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0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0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0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09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10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10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09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2109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10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210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10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10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1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1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1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1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1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1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1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0"/>
                                        <p:tgtEl>
                                          <p:spTgt spid="21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2109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70" decel="100000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770" decel="100000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10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10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210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10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10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10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000"/>
                            </p:stCondLst>
                            <p:childTnLst>
                              <p:par>
                                <p:cTn id="1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10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210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10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0" grpId="0" build="allAtOnce" animBg="1"/>
      <p:bldP spid="210948" grpId="0"/>
      <p:bldP spid="210949" grpId="0" build="allAtOnce" animBg="1"/>
      <p:bldP spid="210951" grpId="0" build="allAtOnce" animBg="1"/>
      <p:bldP spid="210952" grpId="0" animBg="1"/>
      <p:bldP spid="210953" grpId="0" animBg="1"/>
      <p:bldP spid="210954" grpId="0" animBg="1"/>
      <p:bldP spid="210955" grpId="0" animBg="1"/>
      <p:bldP spid="2109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304800" y="6245225"/>
            <a:ext cx="80772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08230" name="AutoShape 6"/>
          <p:cNvSpPr>
            <a:spLocks noChangeArrowheads="1"/>
          </p:cNvSpPr>
          <p:nvPr/>
        </p:nvSpPr>
        <p:spPr bwMode="auto">
          <a:xfrm rot="5400000">
            <a:off x="4457700" y="-190500"/>
            <a:ext cx="457200" cy="1447800"/>
          </a:xfrm>
          <a:custGeom>
            <a:avLst/>
            <a:gdLst>
              <a:gd name="T0" fmla="*/ 342900 w 21600"/>
              <a:gd name="T1" fmla="*/ 0 h 21600"/>
              <a:gd name="T2" fmla="*/ 0 w 21600"/>
              <a:gd name="T3" fmla="*/ 723900 h 21600"/>
              <a:gd name="T4" fmla="*/ 342900 w 21600"/>
              <a:gd name="T5" fmla="*/ 1447800 h 21600"/>
              <a:gd name="T6" fmla="*/ 457200 w 21600"/>
              <a:gd name="T7" fmla="*/ 723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50000">
                <a:srgbClr val="DFEACA"/>
              </a:gs>
              <a:gs pos="100000">
                <a:srgbClr val="669900"/>
              </a:gs>
            </a:gsLst>
            <a:lin ang="5400000" scaled="1"/>
          </a:gradFill>
          <a:ln w="9525" algn="ctr">
            <a:solidFill>
              <a:srgbClr val="6699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5562600" y="381000"/>
            <a:ext cx="3048000" cy="932563"/>
          </a:xfrm>
          <a:prstGeom prst="rect">
            <a:avLst/>
          </a:prstGeom>
          <a:gradFill rotWithShape="1">
            <a:gsLst>
              <a:gs pos="0">
                <a:srgbClr val="96AB94">
                  <a:alpha val="64000"/>
                </a:srgbClr>
              </a:gs>
              <a:gs pos="17000">
                <a:srgbClr val="D4DEFF">
                  <a:alpha val="57540"/>
                </a:srgbClr>
              </a:gs>
              <a:gs pos="47000">
                <a:srgbClr val="D4DEFF">
                  <a:alpha val="46140"/>
                </a:srgbClr>
              </a:gs>
              <a:gs pos="100000">
                <a:srgbClr val="8488C4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28625" indent="-428625" algn="ctr">
              <a:lnSpc>
                <a:spcPct val="70000"/>
              </a:lnSpc>
              <a:defRPr/>
            </a:pPr>
            <a:r>
              <a:rPr lang="ru-RU" sz="2000" b="1" dirty="0">
                <a:solidFill>
                  <a:srgbClr val="000066"/>
                </a:solidFill>
              </a:rPr>
              <a:t>основа</a:t>
            </a:r>
            <a:r>
              <a:rPr lang="ru-RU" sz="2400" i="1" dirty="0">
                <a:solidFill>
                  <a:srgbClr val="000066"/>
                </a:solidFill>
              </a:rPr>
              <a:t> </a:t>
            </a:r>
          </a:p>
          <a:p>
            <a:pPr marL="428625" indent="-428625" algn="ctr">
              <a:lnSpc>
                <a:spcPct val="70000"/>
              </a:lnSpc>
              <a:defRPr/>
            </a:pPr>
            <a:r>
              <a:rPr lang="ru-RU" sz="1400" i="1" dirty="0">
                <a:solidFill>
                  <a:srgbClr val="000066"/>
                </a:solidFill>
              </a:rPr>
              <a:t>образовательного процесса</a:t>
            </a:r>
            <a:r>
              <a:rPr lang="ru-RU" sz="1400" dirty="0"/>
              <a:t>-</a:t>
            </a:r>
            <a:endParaRPr lang="ru-RU" sz="1400" dirty="0">
              <a:solidFill>
                <a:srgbClr val="000066"/>
              </a:solidFill>
            </a:endParaRPr>
          </a:p>
          <a:p>
            <a:pPr marL="428625" indent="-428625" algn="ctr">
              <a:defRPr/>
            </a:pPr>
            <a:r>
              <a:rPr lang="ru-RU" sz="1400" b="1" dirty="0"/>
              <a:t>системно – </a:t>
            </a:r>
            <a:r>
              <a:rPr lang="ru-RU" sz="1400" b="1" dirty="0" err="1"/>
              <a:t>деятельностный</a:t>
            </a:r>
            <a:r>
              <a:rPr lang="ru-RU" sz="1400" dirty="0"/>
              <a:t> </a:t>
            </a:r>
          </a:p>
          <a:p>
            <a:pPr marL="428625" indent="-428625" algn="ctr">
              <a:defRPr/>
            </a:pPr>
            <a:r>
              <a:rPr lang="ru-RU" sz="1400" dirty="0"/>
              <a:t>подход  </a:t>
            </a:r>
            <a:r>
              <a:rPr lang="ru-RU" sz="1200" dirty="0"/>
              <a:t>(формирование УУД</a:t>
            </a:r>
            <a:r>
              <a:rPr lang="ru-RU" sz="1400" dirty="0" smtClean="0"/>
              <a:t>)</a:t>
            </a:r>
            <a:endParaRPr lang="ru-RU" sz="1800" dirty="0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52400" y="2819400"/>
            <a:ext cx="4648200" cy="1622425"/>
          </a:xfrm>
          <a:prstGeom prst="rect">
            <a:avLst/>
          </a:prstGeom>
          <a:gradFill rotWithShape="1">
            <a:gsLst>
              <a:gs pos="0">
                <a:srgbClr val="96AB94">
                  <a:alpha val="64000"/>
                </a:srgbClr>
              </a:gs>
              <a:gs pos="17000">
                <a:srgbClr val="D4DEFF">
                  <a:alpha val="57540"/>
                </a:srgbClr>
              </a:gs>
              <a:gs pos="47000">
                <a:srgbClr val="D4DEFF">
                  <a:alpha val="46140"/>
                </a:srgbClr>
              </a:gs>
              <a:gs pos="100000">
                <a:srgbClr val="8488C4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000066"/>
                </a:solidFill>
              </a:rPr>
              <a:t>ученик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400" b="1" dirty="0"/>
              <a:t>субъект</a:t>
            </a:r>
            <a:r>
              <a:rPr lang="ru-RU" sz="1600" dirty="0"/>
              <a:t> </a:t>
            </a:r>
            <a:r>
              <a:rPr lang="ru-RU" sz="1200" dirty="0"/>
              <a:t>учебного процесса, т.е.</a:t>
            </a:r>
            <a:r>
              <a:rPr lang="ru-RU" sz="1600" dirty="0"/>
              <a:t> </a:t>
            </a:r>
            <a:r>
              <a:rPr lang="ru-RU" sz="1400" b="1" i="1" u="sng" dirty="0"/>
              <a:t>самостоятельно</a:t>
            </a:r>
            <a:r>
              <a:rPr lang="ru-RU" sz="1600" dirty="0"/>
              <a:t> …</a:t>
            </a:r>
          </a:p>
          <a:p>
            <a:pPr>
              <a:defRPr/>
            </a:pPr>
            <a:r>
              <a:rPr lang="ru-RU" sz="1200" dirty="0"/>
              <a:t>- … ставит перед собой цели, осознает их; </a:t>
            </a:r>
          </a:p>
          <a:p>
            <a:pPr>
              <a:defRPr/>
            </a:pPr>
            <a:r>
              <a:rPr lang="ru-RU" sz="1200" dirty="0"/>
              <a:t>- … предполагает возможные пути решения учебной задачи;</a:t>
            </a:r>
          </a:p>
          <a:p>
            <a:pPr>
              <a:defRPr/>
            </a:pPr>
            <a:r>
              <a:rPr lang="ru-RU" sz="1200" dirty="0"/>
              <a:t>- … владеет приемами решения нестандартных задач; </a:t>
            </a:r>
          </a:p>
          <a:p>
            <a:pPr>
              <a:defRPr/>
            </a:pPr>
            <a:r>
              <a:rPr lang="ru-RU" sz="1200" dirty="0"/>
              <a:t>- … любую задачу может решить творчески;</a:t>
            </a:r>
          </a:p>
          <a:p>
            <a:pPr>
              <a:buFontTx/>
              <a:buChar char="-"/>
              <a:defRPr/>
            </a:pPr>
            <a:r>
              <a:rPr lang="ru-RU" sz="1200" dirty="0"/>
              <a:t>… осуществляет самоконтроль и самооценку.  </a:t>
            </a:r>
          </a:p>
          <a:p>
            <a:pPr>
              <a:defRPr/>
            </a:pPr>
            <a:endParaRPr lang="ru-RU" sz="800" dirty="0"/>
          </a:p>
        </p:txBody>
      </p:sp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304800" y="4724400"/>
            <a:ext cx="8610600" cy="1876425"/>
          </a:xfrm>
          <a:prstGeom prst="rect">
            <a:avLst/>
          </a:prstGeom>
          <a:gradFill rotWithShape="1">
            <a:gsLst>
              <a:gs pos="0">
                <a:srgbClr val="FFEBFA">
                  <a:alpha val="63000"/>
                </a:srgbClr>
              </a:gs>
              <a:gs pos="30000">
                <a:srgbClr val="C4D6EB">
                  <a:alpha val="51301"/>
                </a:srgbClr>
              </a:gs>
              <a:gs pos="60001">
                <a:srgbClr val="85C2FF">
                  <a:alpha val="39600"/>
                </a:srgbClr>
              </a:gs>
              <a:gs pos="100000">
                <a:srgbClr val="5E9EFF">
                  <a:alpha val="24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28625" indent="-428625" algn="ctr">
              <a:lnSpc>
                <a:spcPct val="90000"/>
              </a:lnSpc>
              <a:defRPr/>
            </a:pPr>
            <a:r>
              <a:rPr lang="ru-RU" sz="2000" b="1">
                <a:solidFill>
                  <a:srgbClr val="000066"/>
                </a:solidFill>
              </a:rPr>
              <a:t>учитель</a:t>
            </a:r>
            <a:r>
              <a:rPr lang="ru-RU"/>
              <a:t> </a:t>
            </a:r>
          </a:p>
          <a:p>
            <a:pPr marL="428625" indent="-428625">
              <a:defRPr/>
            </a:pPr>
            <a:r>
              <a:rPr lang="ru-RU" sz="1200"/>
              <a:t>1) </a:t>
            </a:r>
            <a:r>
              <a:rPr lang="ru-RU" sz="1400" b="1" i="1"/>
              <a:t>«Косвенный» руководитель</a:t>
            </a:r>
            <a:r>
              <a:rPr lang="ru-RU" sz="1200"/>
              <a:t> процесса обучения: </a:t>
            </a:r>
          </a:p>
          <a:p>
            <a:pPr marL="428625" indent="-428625">
              <a:defRPr/>
            </a:pPr>
            <a:r>
              <a:rPr lang="ru-RU" sz="1200"/>
              <a:t>   - предоставляет ученику свободу в выборе способа, средства и даже вида деятельности; </a:t>
            </a:r>
          </a:p>
          <a:p>
            <a:pPr marL="428625" indent="-428625">
              <a:defRPr/>
            </a:pPr>
            <a:r>
              <a:rPr lang="ru-RU" sz="1200"/>
              <a:t>   - предоставляет учащемуся  возможность строить предположения, гипотезы, обсуждать различные точки зрения; </a:t>
            </a:r>
          </a:p>
          <a:p>
            <a:pPr marL="428625" indent="-428625">
              <a:defRPr/>
            </a:pPr>
            <a:r>
              <a:rPr lang="ru-RU" sz="1200"/>
              <a:t>   - охраняет право учащегося на ошибку, особое мнение, на инициативу и самостоятельность; </a:t>
            </a:r>
          </a:p>
          <a:p>
            <a:pPr marL="428625" indent="-428625">
              <a:defRPr/>
            </a:pPr>
            <a:r>
              <a:rPr lang="ru-RU" sz="1200"/>
              <a:t>   - побуждает к самоконтролю и оценке не только результата, но, главное, - процесса своей деятельности. </a:t>
            </a:r>
          </a:p>
          <a:p>
            <a:pPr marL="428625" indent="-428625">
              <a:buFontTx/>
              <a:buChar char="-"/>
              <a:defRPr/>
            </a:pPr>
            <a:endParaRPr lang="ru-RU" sz="800"/>
          </a:p>
          <a:p>
            <a:pPr marL="428625" indent="-428625">
              <a:defRPr/>
            </a:pPr>
            <a:r>
              <a:rPr lang="ru-RU" sz="1200"/>
              <a:t>2) </a:t>
            </a:r>
            <a:r>
              <a:rPr lang="ru-RU" sz="1400"/>
              <a:t>«</a:t>
            </a:r>
            <a:r>
              <a:rPr lang="ru-RU" sz="1400" b="1" i="1"/>
              <a:t>Ведущий</a:t>
            </a:r>
            <a:r>
              <a:rPr lang="ru-RU" sz="1400"/>
              <a:t>»</a:t>
            </a:r>
            <a:r>
              <a:rPr lang="ru-RU" sz="1200"/>
              <a:t> дидактического процесса.</a:t>
            </a:r>
            <a:r>
              <a:rPr lang="ru-RU" sz="1400"/>
              <a:t> </a:t>
            </a:r>
          </a:p>
          <a:p>
            <a:pPr marL="428625" indent="-428625">
              <a:defRPr/>
            </a:pPr>
            <a:endParaRPr lang="ru-RU" sz="800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5872902" y="1752600"/>
            <a:ext cx="3097323" cy="1077218"/>
          </a:xfrm>
          <a:prstGeom prst="rect">
            <a:avLst/>
          </a:prstGeom>
          <a:gradFill rotWithShape="1">
            <a:gsLst>
              <a:gs pos="0">
                <a:srgbClr val="FFEBFA">
                  <a:alpha val="64000"/>
                </a:srgbClr>
              </a:gs>
              <a:gs pos="30000">
                <a:srgbClr val="C4D6EB">
                  <a:alpha val="52600"/>
                </a:srgbClr>
              </a:gs>
              <a:gs pos="60001">
                <a:srgbClr val="85C2FF">
                  <a:alpha val="41199"/>
                </a:srgbClr>
              </a:gs>
              <a:gs pos="100000">
                <a:srgbClr val="5E9EFF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28625" indent="-428625" algn="ctr">
              <a:defRPr/>
            </a:pPr>
            <a:r>
              <a:rPr lang="ru-RU" sz="2000" b="1" dirty="0">
                <a:solidFill>
                  <a:srgbClr val="000066"/>
                </a:solidFill>
              </a:rPr>
              <a:t>характер</a:t>
            </a:r>
            <a:endParaRPr lang="ru-RU" sz="2400" b="1" dirty="0">
              <a:solidFill>
                <a:srgbClr val="000066"/>
              </a:solidFill>
            </a:endParaRPr>
          </a:p>
          <a:p>
            <a:pPr marL="428625" indent="-428625" algn="ctr">
              <a:defRPr/>
            </a:pPr>
            <a:r>
              <a:rPr lang="ru-RU" sz="1400" i="1" dirty="0">
                <a:solidFill>
                  <a:srgbClr val="000066"/>
                </a:solidFill>
              </a:rPr>
              <a:t>обучения</a:t>
            </a:r>
          </a:p>
          <a:p>
            <a:pPr marL="428625" indent="-428625" algn="ctr">
              <a:defRPr/>
            </a:pPr>
            <a:r>
              <a:rPr lang="ru-RU" sz="1400" b="1" dirty="0"/>
              <a:t>демократический, </a:t>
            </a:r>
          </a:p>
          <a:p>
            <a:pPr marL="428625" indent="-428625" algn="ctr">
              <a:defRPr/>
            </a:pPr>
            <a:r>
              <a:rPr lang="ru-RU" sz="1400" b="1" dirty="0" smtClean="0"/>
              <a:t>поисково-исследовательский</a:t>
            </a:r>
            <a:r>
              <a:rPr lang="ru-RU" sz="1600" dirty="0" smtClean="0"/>
              <a:t>  </a:t>
            </a:r>
            <a:endParaRPr lang="ru-RU" sz="1600" dirty="0"/>
          </a:p>
        </p:txBody>
      </p:sp>
      <p:sp>
        <p:nvSpPr>
          <p:cNvPr id="308236" name="Text Box 12"/>
          <p:cNvSpPr txBox="1">
            <a:spLocks noChangeArrowheads="1"/>
          </p:cNvSpPr>
          <p:nvPr/>
        </p:nvSpPr>
        <p:spPr bwMode="auto">
          <a:xfrm>
            <a:off x="4876800" y="3048000"/>
            <a:ext cx="3886200" cy="1661993"/>
          </a:xfrm>
          <a:prstGeom prst="rect">
            <a:avLst/>
          </a:prstGeom>
          <a:gradFill rotWithShape="1">
            <a:gsLst>
              <a:gs pos="0">
                <a:srgbClr val="96AB94">
                  <a:alpha val="64000"/>
                </a:srgbClr>
              </a:gs>
              <a:gs pos="17000">
                <a:srgbClr val="D4DEFF">
                  <a:alpha val="57540"/>
                </a:srgbClr>
              </a:gs>
              <a:gs pos="47000">
                <a:srgbClr val="D4DEFF">
                  <a:alpha val="46140"/>
                </a:srgbClr>
              </a:gs>
              <a:gs pos="100000">
                <a:srgbClr val="8488C4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defRPr/>
            </a:pPr>
            <a:r>
              <a:rPr lang="ru-RU" sz="800" b="1" dirty="0">
                <a:solidFill>
                  <a:srgbClr val="000066"/>
                </a:solidFill>
              </a:rPr>
              <a:t>        </a:t>
            </a:r>
          </a:p>
          <a:p>
            <a:pPr algn="ctr">
              <a:lnSpc>
                <a:spcPct val="60000"/>
              </a:lnSpc>
              <a:defRPr/>
            </a:pPr>
            <a:r>
              <a:rPr lang="ru-RU" sz="2000" b="1" dirty="0">
                <a:solidFill>
                  <a:srgbClr val="000066"/>
                </a:solidFill>
              </a:rPr>
              <a:t>отбор </a:t>
            </a:r>
            <a:r>
              <a:rPr lang="ru-RU" sz="1600" b="1" dirty="0">
                <a:solidFill>
                  <a:srgbClr val="000066"/>
                </a:solidFill>
              </a:rPr>
              <a:t>и</a:t>
            </a:r>
            <a:r>
              <a:rPr lang="ru-RU" sz="2000" b="1" dirty="0">
                <a:solidFill>
                  <a:srgbClr val="000066"/>
                </a:solidFill>
              </a:rPr>
              <a:t> построение</a:t>
            </a:r>
          </a:p>
          <a:p>
            <a:pPr>
              <a:lnSpc>
                <a:spcPct val="60000"/>
              </a:lnSpc>
              <a:defRPr/>
            </a:pPr>
            <a:r>
              <a:rPr lang="ru-RU" sz="2000" b="1" dirty="0">
                <a:solidFill>
                  <a:srgbClr val="000066"/>
                </a:solidFill>
              </a:rPr>
              <a:t>                                   </a:t>
            </a:r>
            <a:r>
              <a:rPr lang="ru-RU" sz="1400" i="1" dirty="0">
                <a:solidFill>
                  <a:srgbClr val="000066"/>
                </a:solidFill>
              </a:rPr>
              <a:t>содержания</a:t>
            </a:r>
            <a:r>
              <a:rPr lang="ru-RU" dirty="0"/>
              <a:t> </a:t>
            </a:r>
          </a:p>
          <a:p>
            <a:pPr>
              <a:lnSpc>
                <a:spcPct val="60000"/>
              </a:lnSpc>
              <a:defRPr/>
            </a:pPr>
            <a:r>
              <a:rPr lang="ru-RU" sz="1400" b="1" dirty="0"/>
              <a:t>          НЕ</a:t>
            </a:r>
            <a:r>
              <a:rPr lang="ru-RU" sz="1400" dirty="0"/>
              <a:t> </a:t>
            </a:r>
            <a:r>
              <a:rPr lang="ru-RU" sz="1400" b="1" i="1" dirty="0"/>
              <a:t>должно быть:</a:t>
            </a:r>
            <a:endParaRPr lang="ru-RU" sz="1400" dirty="0"/>
          </a:p>
          <a:p>
            <a:pPr>
              <a:defRPr/>
            </a:pPr>
            <a:r>
              <a:rPr lang="ru-RU" sz="1200" dirty="0"/>
              <a:t>- архаичного</a:t>
            </a:r>
          </a:p>
          <a:p>
            <a:pPr>
              <a:defRPr/>
            </a:pPr>
            <a:r>
              <a:rPr lang="ru-RU" sz="1200" dirty="0"/>
              <a:t>- малозначительного</a:t>
            </a:r>
          </a:p>
          <a:p>
            <a:pPr>
              <a:defRPr/>
            </a:pPr>
            <a:r>
              <a:rPr lang="ru-RU" sz="1200" dirty="0"/>
              <a:t>- чрезмерно детализированного материала;</a:t>
            </a:r>
          </a:p>
          <a:p>
            <a:pPr>
              <a:defRPr/>
            </a:pPr>
            <a:r>
              <a:rPr lang="ru-RU" sz="1200" dirty="0"/>
              <a:t>- понятий и идей, смысл которых не может быть </a:t>
            </a:r>
          </a:p>
          <a:p>
            <a:pPr>
              <a:defRPr/>
            </a:pPr>
            <a:r>
              <a:rPr lang="ru-RU" sz="1200" dirty="0"/>
              <a:t>достаточно популярно и полно раскрыт школьнику. </a:t>
            </a: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152400" y="1219200"/>
            <a:ext cx="3200400" cy="1323439"/>
          </a:xfrm>
          <a:prstGeom prst="rect">
            <a:avLst/>
          </a:prstGeom>
          <a:gradFill rotWithShape="1">
            <a:gsLst>
              <a:gs pos="0">
                <a:srgbClr val="FFEBFA">
                  <a:alpha val="64000"/>
                </a:srgbClr>
              </a:gs>
              <a:gs pos="30000">
                <a:srgbClr val="C4D6EB">
                  <a:alpha val="52600"/>
                </a:srgbClr>
              </a:gs>
              <a:gs pos="60001">
                <a:srgbClr val="85C2FF">
                  <a:alpha val="41199"/>
                </a:srgbClr>
              </a:gs>
              <a:gs pos="100000">
                <a:srgbClr val="5E9EFF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66"/>
                </a:solidFill>
              </a:rPr>
              <a:t>   </a:t>
            </a:r>
            <a:r>
              <a:rPr lang="ru-RU" sz="2000" b="1" dirty="0">
                <a:solidFill>
                  <a:srgbClr val="000066"/>
                </a:solidFill>
              </a:rPr>
              <a:t>методы</a:t>
            </a:r>
            <a:r>
              <a:rPr lang="ru-RU" sz="2400" b="1" dirty="0">
                <a:solidFill>
                  <a:srgbClr val="000066"/>
                </a:solidFill>
              </a:rPr>
              <a:t> </a:t>
            </a:r>
            <a:r>
              <a:rPr lang="ru-RU" sz="1400" i="1" dirty="0">
                <a:solidFill>
                  <a:srgbClr val="000066"/>
                </a:solidFill>
              </a:rPr>
              <a:t>образования</a:t>
            </a:r>
            <a:endParaRPr lang="ru-RU" sz="1400" i="1" dirty="0"/>
          </a:p>
          <a:p>
            <a:pPr>
              <a:defRPr/>
            </a:pPr>
            <a:r>
              <a:rPr lang="ru-RU" sz="1400" dirty="0"/>
              <a:t>- </a:t>
            </a:r>
            <a:r>
              <a:rPr lang="ru-RU" sz="1400" b="1" dirty="0"/>
              <a:t>проблемный</a:t>
            </a:r>
            <a:r>
              <a:rPr lang="ru-RU" sz="1400" dirty="0"/>
              <a:t>; </a:t>
            </a:r>
          </a:p>
          <a:p>
            <a:pPr>
              <a:defRPr/>
            </a:pPr>
            <a:r>
              <a:rPr lang="ru-RU" sz="1400" dirty="0"/>
              <a:t>- </a:t>
            </a:r>
            <a:r>
              <a:rPr lang="ru-RU" sz="1400" b="1" dirty="0"/>
              <a:t>поисково-исследовательский</a:t>
            </a:r>
            <a:r>
              <a:rPr lang="ru-RU" sz="1400" dirty="0"/>
              <a:t>; </a:t>
            </a:r>
          </a:p>
          <a:p>
            <a:pPr>
              <a:defRPr/>
            </a:pPr>
            <a:r>
              <a:rPr lang="ru-RU" sz="1400" dirty="0"/>
              <a:t>- метод </a:t>
            </a:r>
            <a:r>
              <a:rPr lang="ru-RU" sz="1400" b="1" dirty="0"/>
              <a:t>проектов</a:t>
            </a:r>
            <a:r>
              <a:rPr lang="ru-RU" sz="1400" dirty="0"/>
              <a:t>; </a:t>
            </a:r>
          </a:p>
          <a:p>
            <a:pPr>
              <a:defRPr/>
            </a:pPr>
            <a:r>
              <a:rPr lang="ru-RU" sz="1400" dirty="0"/>
              <a:t>- </a:t>
            </a:r>
            <a:r>
              <a:rPr lang="ru-RU" sz="1400" b="1" dirty="0" smtClean="0"/>
              <a:t>эксперимент</a:t>
            </a:r>
            <a:endParaRPr lang="ru-RU" sz="1400" dirty="0"/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914400" y="381000"/>
            <a:ext cx="3048000" cy="609398"/>
          </a:xfrm>
          <a:prstGeom prst="rect">
            <a:avLst/>
          </a:prstGeom>
          <a:gradFill rotWithShape="1">
            <a:gsLst>
              <a:gs pos="0">
                <a:srgbClr val="96AB94">
                  <a:alpha val="64000"/>
                </a:srgbClr>
              </a:gs>
              <a:gs pos="17000">
                <a:srgbClr val="D4DEFF">
                  <a:alpha val="57540"/>
                </a:srgbClr>
              </a:gs>
              <a:gs pos="47000">
                <a:srgbClr val="D4DEFF">
                  <a:alpha val="46140"/>
                </a:srgbClr>
              </a:gs>
              <a:gs pos="100000">
                <a:srgbClr val="8488C4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28625" indent="-428625" algn="ctr">
              <a:lnSpc>
                <a:spcPct val="60000"/>
              </a:lnSpc>
              <a:defRPr/>
            </a:pPr>
            <a:endParaRPr lang="ru-RU" sz="800" b="1" dirty="0">
              <a:solidFill>
                <a:srgbClr val="000066"/>
              </a:solidFill>
            </a:endParaRPr>
          </a:p>
          <a:p>
            <a:pPr marL="428625" indent="-428625" algn="ctr">
              <a:lnSpc>
                <a:spcPct val="60000"/>
              </a:lnSpc>
              <a:defRPr/>
            </a:pPr>
            <a:r>
              <a:rPr lang="ru-RU" sz="2000" b="1" dirty="0">
                <a:solidFill>
                  <a:srgbClr val="000066"/>
                </a:solidFill>
              </a:rPr>
              <a:t>Школа</a:t>
            </a:r>
          </a:p>
          <a:p>
            <a:pPr marL="428625" indent="-428625">
              <a:lnSpc>
                <a:spcPct val="60000"/>
              </a:lnSpc>
              <a:defRPr/>
            </a:pPr>
            <a:r>
              <a:rPr lang="ru-RU" sz="1600" b="1" dirty="0"/>
              <a:t>личностно</a:t>
            </a:r>
            <a:r>
              <a:rPr lang="ru-RU" sz="1600" dirty="0"/>
              <a:t> - О</a:t>
            </a:r>
            <a:r>
              <a:rPr lang="ru-RU" sz="1400" dirty="0"/>
              <a:t>риентированная</a:t>
            </a:r>
            <a:r>
              <a:rPr lang="ru-RU" dirty="0"/>
              <a:t> </a:t>
            </a:r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3429000" y="1524000"/>
            <a:ext cx="2286000" cy="1120307"/>
          </a:xfrm>
          <a:prstGeom prst="rect">
            <a:avLst/>
          </a:prstGeom>
          <a:gradFill rotWithShape="1">
            <a:gsLst>
              <a:gs pos="0">
                <a:srgbClr val="96AB94">
                  <a:alpha val="64000"/>
                </a:srgbClr>
              </a:gs>
              <a:gs pos="17000">
                <a:srgbClr val="D4DEFF">
                  <a:alpha val="57540"/>
                </a:srgbClr>
              </a:gs>
              <a:gs pos="47000">
                <a:srgbClr val="D4DEFF">
                  <a:alpha val="46140"/>
                </a:srgbClr>
              </a:gs>
              <a:gs pos="100000">
                <a:srgbClr val="8488C4">
                  <a:alpha val="25999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2075" algn="ctr">
              <a:lnSpc>
                <a:spcPct val="70000"/>
              </a:lnSpc>
              <a:defRPr/>
            </a:pPr>
            <a:r>
              <a:rPr lang="ru-RU" sz="2000" b="1" dirty="0">
                <a:solidFill>
                  <a:srgbClr val="000066"/>
                </a:solidFill>
              </a:rPr>
              <a:t>результат</a:t>
            </a:r>
            <a:r>
              <a:rPr lang="ru-RU" sz="2000" b="1" dirty="0">
                <a:solidFill>
                  <a:srgbClr val="CC0000"/>
                </a:solidFill>
              </a:rPr>
              <a:t> </a:t>
            </a:r>
            <a:r>
              <a:rPr lang="ru-RU" sz="1400" b="1" dirty="0">
                <a:solidFill>
                  <a:srgbClr val="003399"/>
                </a:solidFill>
              </a:rPr>
              <a:t>= </a:t>
            </a:r>
          </a:p>
          <a:p>
            <a:pPr marL="92075" algn="ctr">
              <a:lnSpc>
                <a:spcPct val="50000"/>
              </a:lnSpc>
              <a:defRPr/>
            </a:pPr>
            <a:r>
              <a:rPr lang="ru-RU" sz="1800" b="1" dirty="0">
                <a:solidFill>
                  <a:srgbClr val="6600CC"/>
                </a:solidFill>
              </a:rPr>
              <a:t>знания</a:t>
            </a:r>
            <a:r>
              <a:rPr lang="ru-RU" b="1" dirty="0">
                <a:solidFill>
                  <a:srgbClr val="003399"/>
                </a:solidFill>
              </a:rPr>
              <a:t> </a:t>
            </a:r>
            <a:r>
              <a:rPr lang="ru-RU" sz="1400" b="1" dirty="0">
                <a:solidFill>
                  <a:srgbClr val="003399"/>
                </a:solidFill>
              </a:rPr>
              <a:t>+</a:t>
            </a:r>
            <a:r>
              <a:rPr lang="ru-RU" b="1" dirty="0">
                <a:solidFill>
                  <a:srgbClr val="003399"/>
                </a:solidFill>
              </a:rPr>
              <a:t> </a:t>
            </a:r>
            <a:r>
              <a:rPr lang="ru-RU" sz="1800" b="1" dirty="0">
                <a:solidFill>
                  <a:srgbClr val="6600CC"/>
                </a:solidFill>
              </a:rPr>
              <a:t>умение</a:t>
            </a:r>
            <a:r>
              <a:rPr lang="ru-RU" b="1" dirty="0">
                <a:solidFill>
                  <a:srgbClr val="CC0000"/>
                </a:solidFill>
              </a:rPr>
              <a:t> </a:t>
            </a:r>
          </a:p>
          <a:p>
            <a:pPr marL="92075" algn="ctr">
              <a:lnSpc>
                <a:spcPct val="50000"/>
              </a:lnSpc>
              <a:defRPr/>
            </a:pPr>
            <a:r>
              <a:rPr lang="ru-RU" sz="1600" b="1" dirty="0"/>
              <a:t>применять</a:t>
            </a:r>
            <a:r>
              <a:rPr lang="ru-RU" b="1" dirty="0"/>
              <a:t> </a:t>
            </a:r>
          </a:p>
          <a:p>
            <a:pPr marL="92075" algn="ctr">
              <a:lnSpc>
                <a:spcPct val="90000"/>
              </a:lnSpc>
              <a:defRPr/>
            </a:pPr>
            <a:r>
              <a:rPr lang="ru-RU" sz="1200" dirty="0"/>
              <a:t>их в повседневной жизни</a:t>
            </a:r>
            <a:endParaRPr lang="ru-RU" sz="1200" dirty="0">
              <a:solidFill>
                <a:srgbClr val="003399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082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308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308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3082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0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30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0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8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1000"/>
                                        <p:tgtEl>
                                          <p:spTgt spid="308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1000"/>
                                        <p:tgtEl>
                                          <p:spTgt spid="30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1000"/>
                                        <p:tgtEl>
                                          <p:spTgt spid="308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08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08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308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0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308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308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08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08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308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308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08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1000"/>
                                        <p:tgtEl>
                                          <p:spTgt spid="3082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1000"/>
                                        <p:tgtEl>
                                          <p:spTgt spid="30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08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308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08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308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4" dur="1000"/>
                                        <p:tgtEl>
                                          <p:spTgt spid="3082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7" dur="1000"/>
                                        <p:tgtEl>
                                          <p:spTgt spid="30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0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0"/>
                                        <p:tgtEl>
                                          <p:spTgt spid="308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308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308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0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308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95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2000"/>
                                        <p:tgtEl>
                                          <p:spTgt spid="308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0" dur="1000"/>
                                        <p:tgtEl>
                                          <p:spTgt spid="3082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3" dur="1000"/>
                                        <p:tgtEl>
                                          <p:spTgt spid="30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600" decel="100000"/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600" decel="100000" fill="hold"/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00" decel="100000" fill="hold"/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00" decel="100000" fill="hold"/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30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308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5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308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0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308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600" decel="100000"/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600" decel="100000" fill="hold"/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00" decel="100000" fill="hold"/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00" decel="100000" fill="hold"/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8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5" dur="1000"/>
                                        <p:tgtEl>
                                          <p:spTgt spid="3082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8" dur="1000"/>
                                        <p:tgtEl>
                                          <p:spTgt spid="30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308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308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308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308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308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308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308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308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308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0" grpId="0" animBg="1"/>
      <p:bldP spid="308232" grpId="0" build="allAtOnce" animBg="1"/>
      <p:bldP spid="308233" grpId="0" uiExpand="1" build="allAtOnce" animBg="1"/>
      <p:bldP spid="308234" grpId="0" uiExpand="1" build="allAtOnce" animBg="1"/>
      <p:bldP spid="308235" grpId="0" build="allAtOnce" animBg="1"/>
      <p:bldP spid="308236" grpId="0" build="allAtOnce" animBg="1"/>
      <p:bldP spid="308237" grpId="0" uiExpand="1" build="allAtOnce" animBg="1"/>
      <p:bldP spid="308231" grpId="0" build="allAtOnce" animBg="1"/>
      <p:bldP spid="308238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0" name="Oval 80"/>
          <p:cNvSpPr>
            <a:spLocks noChangeArrowheads="1"/>
          </p:cNvSpPr>
          <p:nvPr/>
        </p:nvSpPr>
        <p:spPr bwMode="auto">
          <a:xfrm>
            <a:off x="381000" y="1676400"/>
            <a:ext cx="3657600" cy="2057400"/>
          </a:xfrm>
          <a:prstGeom prst="ellipse">
            <a:avLst/>
          </a:prstGeom>
          <a:gradFill rotWithShape="1">
            <a:gsLst>
              <a:gs pos="0">
                <a:srgbClr val="B2B2B2">
                  <a:alpha val="28000"/>
                </a:srgbClr>
              </a:gs>
              <a:gs pos="100000">
                <a:srgbClr val="DDDDDD">
                  <a:alpha val="17000"/>
                </a:srgbClr>
              </a:gs>
            </a:gsLst>
            <a:lin ang="2700000" scaled="1"/>
          </a:gradFill>
          <a:ln w="19050" cap="rnd" algn="ctr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86797" name="Rectangle 77"/>
          <p:cNvSpPr>
            <a:spLocks noChangeArrowheads="1"/>
          </p:cNvSpPr>
          <p:nvPr/>
        </p:nvSpPr>
        <p:spPr bwMode="auto">
          <a:xfrm>
            <a:off x="0" y="228600"/>
            <a:ext cx="8882063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428625" algn="ctr">
              <a:defRPr/>
            </a:pPr>
            <a:r>
              <a:rPr lang="ru-RU" sz="5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ребования к </a:t>
            </a: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условиям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реализации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ООП</a:t>
            </a:r>
          </a:p>
        </p:txBody>
      </p:sp>
      <p:sp>
        <p:nvSpPr>
          <p:cNvPr id="286798" name="Rectangle 78"/>
          <p:cNvSpPr>
            <a:spLocks noChangeArrowheads="1"/>
          </p:cNvSpPr>
          <p:nvPr/>
        </p:nvSpPr>
        <p:spPr bwMode="auto">
          <a:xfrm>
            <a:off x="228600" y="1600200"/>
            <a:ext cx="3581400" cy="195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lvl="2" algn="ctr"/>
            <a:endParaRPr lang="ru-RU" sz="800" b="1">
              <a:solidFill>
                <a:srgbClr val="000066"/>
              </a:solidFill>
            </a:endParaRPr>
          </a:p>
          <a:p>
            <a:pPr marL="358775" lvl="2" algn="ctr"/>
            <a:r>
              <a:rPr lang="ru-RU" sz="2400" b="1">
                <a:solidFill>
                  <a:srgbClr val="000066"/>
                </a:solidFill>
              </a:rPr>
              <a:t>кадровые</a:t>
            </a:r>
            <a:endParaRPr lang="ru-RU" sz="800" b="1">
              <a:solidFill>
                <a:srgbClr val="000066"/>
              </a:solidFill>
            </a:endParaRPr>
          </a:p>
          <a:p>
            <a:pPr marL="358775" lvl="2">
              <a:buClr>
                <a:srgbClr val="660033"/>
              </a:buClr>
              <a:buFont typeface="Wingdings" pitchFamily="2" charset="2"/>
              <a:buChar char="ü"/>
            </a:pPr>
            <a:r>
              <a:rPr lang="ru-RU" sz="1800"/>
              <a:t>укомплектованность, </a:t>
            </a:r>
          </a:p>
          <a:p>
            <a:pPr marL="358775" lvl="2">
              <a:buClr>
                <a:srgbClr val="660033"/>
              </a:buClr>
              <a:buFont typeface="Wingdings" pitchFamily="2" charset="2"/>
              <a:buChar char="ü"/>
            </a:pPr>
            <a:r>
              <a:rPr lang="ru-RU" sz="1800"/>
              <a:t>уровень квалификации, </a:t>
            </a:r>
          </a:p>
          <a:p>
            <a:pPr marL="358775" lvl="2">
              <a:buClr>
                <a:srgbClr val="660033"/>
              </a:buClr>
              <a:buFont typeface="Wingdings" pitchFamily="2" charset="2"/>
              <a:buChar char="ü"/>
            </a:pPr>
            <a:r>
              <a:rPr lang="ru-RU" sz="1800"/>
              <a:t>аттестация, </a:t>
            </a:r>
          </a:p>
          <a:p>
            <a:pPr marL="358775" lvl="2">
              <a:buClr>
                <a:srgbClr val="660033"/>
              </a:buClr>
              <a:buFont typeface="Wingdings" pitchFamily="2" charset="2"/>
              <a:buChar char="ü"/>
            </a:pPr>
            <a:r>
              <a:rPr lang="ru-RU" sz="1800"/>
              <a:t>повышение квалификации </a:t>
            </a:r>
          </a:p>
          <a:p>
            <a:pPr marL="358775" lvl="2">
              <a:buClr>
                <a:srgbClr val="660033"/>
              </a:buClr>
              <a:buFont typeface="Wingdings" pitchFamily="2" charset="2"/>
              <a:buNone/>
            </a:pPr>
            <a:r>
              <a:rPr lang="ru-RU" sz="1800"/>
              <a:t>     и переподготовка</a:t>
            </a:r>
          </a:p>
        </p:txBody>
      </p:sp>
      <p:sp>
        <p:nvSpPr>
          <p:cNvPr id="286799" name="Oval 79"/>
          <p:cNvSpPr>
            <a:spLocks noChangeArrowheads="1"/>
          </p:cNvSpPr>
          <p:nvPr/>
        </p:nvSpPr>
        <p:spPr bwMode="auto">
          <a:xfrm>
            <a:off x="4953000" y="4114800"/>
            <a:ext cx="3886200" cy="2286000"/>
          </a:xfrm>
          <a:prstGeom prst="ellipse">
            <a:avLst/>
          </a:prstGeom>
          <a:gradFill rotWithShape="1">
            <a:gsLst>
              <a:gs pos="0">
                <a:srgbClr val="DDDDDD">
                  <a:alpha val="26999"/>
                </a:srgbClr>
              </a:gs>
              <a:gs pos="100000">
                <a:srgbClr val="B2B2B2">
                  <a:alpha val="39998"/>
                </a:srgbClr>
              </a:gs>
            </a:gsLst>
            <a:lin ang="2700000" scaled="1"/>
          </a:gradFill>
          <a:ln w="19050" cap="rnd" algn="ctr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86801" name="Oval 81"/>
          <p:cNvSpPr>
            <a:spLocks noChangeArrowheads="1"/>
          </p:cNvSpPr>
          <p:nvPr/>
        </p:nvSpPr>
        <p:spPr bwMode="auto">
          <a:xfrm>
            <a:off x="685800" y="4038600"/>
            <a:ext cx="3962400" cy="2438400"/>
          </a:xfrm>
          <a:prstGeom prst="ellipse">
            <a:avLst/>
          </a:prstGeom>
          <a:gradFill rotWithShape="1">
            <a:gsLst>
              <a:gs pos="0">
                <a:srgbClr val="B2B2B2">
                  <a:alpha val="37000"/>
                </a:srgbClr>
              </a:gs>
              <a:gs pos="100000">
                <a:srgbClr val="DDDDDD">
                  <a:alpha val="23000"/>
                </a:srgbClr>
              </a:gs>
            </a:gsLst>
            <a:lin ang="18900000" scaled="1"/>
          </a:gradFill>
          <a:ln w="19050" cap="rnd" algn="ctr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86802" name="Oval 82"/>
          <p:cNvSpPr>
            <a:spLocks noChangeArrowheads="1"/>
          </p:cNvSpPr>
          <p:nvPr/>
        </p:nvSpPr>
        <p:spPr bwMode="auto">
          <a:xfrm>
            <a:off x="5257800" y="1676400"/>
            <a:ext cx="3581400" cy="1828800"/>
          </a:xfrm>
          <a:prstGeom prst="ellipse">
            <a:avLst/>
          </a:prstGeom>
          <a:gradFill rotWithShape="1">
            <a:gsLst>
              <a:gs pos="0">
                <a:srgbClr val="DDDDDD">
                  <a:alpha val="39998"/>
                </a:srgbClr>
              </a:gs>
              <a:gs pos="100000">
                <a:srgbClr val="B2B2B2">
                  <a:alpha val="28000"/>
                </a:srgbClr>
              </a:gs>
            </a:gsLst>
            <a:lin ang="18900000" scaled="1"/>
          </a:gradFill>
          <a:ln w="19050" cap="rnd" algn="ctr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86803" name="Rectangle 83"/>
          <p:cNvSpPr>
            <a:spLocks noChangeArrowheads="1"/>
          </p:cNvSpPr>
          <p:nvPr/>
        </p:nvSpPr>
        <p:spPr bwMode="auto">
          <a:xfrm>
            <a:off x="4876800" y="4191000"/>
            <a:ext cx="4035425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</a:rPr>
              <a:t>материально-технические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1800"/>
              <a:t>требования к информационной среде </a:t>
            </a:r>
          </a:p>
          <a:p>
            <a:pPr algn="ctr"/>
            <a:r>
              <a:rPr lang="ru-RU" sz="1800"/>
              <a:t>образовательного учреждения</a:t>
            </a:r>
          </a:p>
        </p:txBody>
      </p:sp>
      <p:sp>
        <p:nvSpPr>
          <p:cNvPr id="286804" name="Rectangle 84"/>
          <p:cNvSpPr>
            <a:spLocks noChangeArrowheads="1"/>
          </p:cNvSpPr>
          <p:nvPr/>
        </p:nvSpPr>
        <p:spPr bwMode="auto">
          <a:xfrm>
            <a:off x="228600" y="4419600"/>
            <a:ext cx="4495800" cy="2085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lvl="2" algn="ctr">
              <a:lnSpc>
                <a:spcPct val="60000"/>
              </a:lnSpc>
            </a:pPr>
            <a:r>
              <a:rPr lang="ru-RU" sz="2400" b="1">
                <a:solidFill>
                  <a:srgbClr val="000066"/>
                </a:solidFill>
              </a:rPr>
              <a:t>информационные </a:t>
            </a:r>
          </a:p>
          <a:p>
            <a:pPr marL="358775" lvl="2" algn="ctr">
              <a:lnSpc>
                <a:spcPct val="60000"/>
              </a:lnSpc>
            </a:pPr>
            <a:r>
              <a:rPr lang="ru-RU" sz="2000">
                <a:solidFill>
                  <a:srgbClr val="000066"/>
                </a:solidFill>
              </a:rPr>
              <a:t>и</a:t>
            </a:r>
          </a:p>
          <a:p>
            <a:pPr marL="358775" lvl="2" algn="ctr">
              <a:lnSpc>
                <a:spcPct val="60000"/>
              </a:lnSpc>
            </a:pPr>
            <a:r>
              <a:rPr lang="ru-RU" sz="2400" b="1">
                <a:solidFill>
                  <a:srgbClr val="000066"/>
                </a:solidFill>
              </a:rPr>
              <a:t>учебно-методические</a:t>
            </a:r>
            <a:r>
              <a:rPr lang="ru-RU" sz="2400" b="1">
                <a:solidFill>
                  <a:srgbClr val="CC0000"/>
                </a:solidFill>
              </a:rPr>
              <a:t> </a:t>
            </a:r>
            <a:endParaRPr lang="ru-RU" sz="2400" b="1">
              <a:solidFill>
                <a:schemeClr val="accent2"/>
              </a:solidFill>
            </a:endParaRPr>
          </a:p>
          <a:p>
            <a:pPr marL="358775" lvl="2" algn="ctr">
              <a:buFont typeface="Wingdings" pitchFamily="2" charset="2"/>
              <a:buChar char="ü"/>
            </a:pPr>
            <a:r>
              <a:rPr lang="ru-RU" sz="1800"/>
              <a:t>учебники, </a:t>
            </a:r>
          </a:p>
          <a:p>
            <a:pPr marL="358775" lvl="2" algn="ctr">
              <a:buFont typeface="Wingdings" pitchFamily="2" charset="2"/>
              <a:buChar char="ü"/>
            </a:pPr>
            <a:r>
              <a:rPr lang="ru-RU" sz="1800"/>
              <a:t>электронные образовательные ресурсы, </a:t>
            </a:r>
          </a:p>
          <a:p>
            <a:pPr marL="358775" lvl="2" algn="ctr">
              <a:buFont typeface="Wingdings" pitchFamily="2" charset="2"/>
              <a:buChar char="ü"/>
            </a:pPr>
            <a:r>
              <a:rPr lang="ru-RU" sz="1800"/>
              <a:t>учебные пособия</a:t>
            </a:r>
          </a:p>
          <a:p>
            <a:pPr marL="358775" lvl="2" algn="ctr">
              <a:buFont typeface="Wingdings" pitchFamily="2" charset="2"/>
              <a:buNone/>
            </a:pPr>
            <a:endParaRPr lang="ru-RU" sz="1800"/>
          </a:p>
        </p:txBody>
      </p:sp>
      <p:sp>
        <p:nvSpPr>
          <p:cNvPr id="286805" name="Rectangle 85"/>
          <p:cNvSpPr>
            <a:spLocks noChangeArrowheads="1"/>
          </p:cNvSpPr>
          <p:nvPr/>
        </p:nvSpPr>
        <p:spPr bwMode="auto">
          <a:xfrm>
            <a:off x="5257800" y="1752600"/>
            <a:ext cx="3352800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lvl="2" algn="ctr"/>
            <a:r>
              <a:rPr lang="ru-RU" sz="2400" b="1">
                <a:solidFill>
                  <a:srgbClr val="000066"/>
                </a:solidFill>
              </a:rPr>
              <a:t>финансовые</a:t>
            </a:r>
            <a:r>
              <a:rPr lang="ru-RU" sz="2400">
                <a:solidFill>
                  <a:schemeClr val="accent2"/>
                </a:solidFill>
              </a:rPr>
              <a:t> </a:t>
            </a:r>
          </a:p>
          <a:p>
            <a:pPr marL="358775" lvl="2" algn="ctr">
              <a:buFont typeface="Wingdings" pitchFamily="2" charset="2"/>
              <a:buChar char="ü"/>
            </a:pPr>
            <a:r>
              <a:rPr lang="ru-RU" sz="1800"/>
              <a:t>нормативно- подушевое финансирование; </a:t>
            </a:r>
          </a:p>
          <a:p>
            <a:pPr marL="358775" lvl="2" algn="ctr">
              <a:buFont typeface="Wingdings" pitchFamily="2" charset="2"/>
              <a:buChar char="ü"/>
            </a:pPr>
            <a:r>
              <a:rPr lang="ru-RU" sz="1800"/>
              <a:t>новая система оплаты труда</a:t>
            </a:r>
          </a:p>
        </p:txBody>
      </p:sp>
      <p:sp>
        <p:nvSpPr>
          <p:cNvPr id="286806" name="Line 86"/>
          <p:cNvSpPr>
            <a:spLocks noChangeShapeType="1"/>
          </p:cNvSpPr>
          <p:nvPr/>
        </p:nvSpPr>
        <p:spPr bwMode="auto">
          <a:xfrm flipH="1">
            <a:off x="3352800" y="990600"/>
            <a:ext cx="990600" cy="9144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807" name="Line 87"/>
          <p:cNvSpPr>
            <a:spLocks noChangeShapeType="1"/>
          </p:cNvSpPr>
          <p:nvPr/>
        </p:nvSpPr>
        <p:spPr bwMode="auto">
          <a:xfrm flipH="1">
            <a:off x="4038600" y="990600"/>
            <a:ext cx="304800" cy="33528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808" name="Line 88"/>
          <p:cNvSpPr>
            <a:spLocks noChangeShapeType="1"/>
          </p:cNvSpPr>
          <p:nvPr/>
        </p:nvSpPr>
        <p:spPr bwMode="auto">
          <a:xfrm>
            <a:off x="4343400" y="990600"/>
            <a:ext cx="2057400" cy="6858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809" name="Line 89"/>
          <p:cNvSpPr>
            <a:spLocks noChangeShapeType="1"/>
          </p:cNvSpPr>
          <p:nvPr/>
        </p:nvSpPr>
        <p:spPr bwMode="auto">
          <a:xfrm>
            <a:off x="4343400" y="990600"/>
            <a:ext cx="1295400" cy="33528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810" name="Rectangle 90"/>
          <p:cNvSpPr>
            <a:spLocks noChangeArrowheads="1"/>
          </p:cNvSpPr>
          <p:nvPr/>
        </p:nvSpPr>
        <p:spPr bwMode="auto">
          <a:xfrm>
            <a:off x="838200" y="212725"/>
            <a:ext cx="5921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52400" y="6245225"/>
            <a:ext cx="81534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8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8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8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8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8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86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86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8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86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86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8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8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86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86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8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8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1000"/>
                                        <p:tgtEl>
                                          <p:spTgt spid="28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86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286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86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86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86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1000"/>
                                        <p:tgtEl>
                                          <p:spTgt spid="28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28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28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28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7" dur="1000"/>
                                        <p:tgtEl>
                                          <p:spTgt spid="28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2000"/>
                                        <p:tgtEl>
                                          <p:spTgt spid="28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0"/>
                                        <p:tgtEl>
                                          <p:spTgt spid="28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9" dur="1000"/>
                                        <p:tgtEl>
                                          <p:spTgt spid="28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770" decel="100000"/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770" decel="100000"/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28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28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0" grpId="0" animBg="1"/>
      <p:bldP spid="286797" grpId="0"/>
      <p:bldP spid="286799" grpId="0" animBg="1"/>
      <p:bldP spid="286801" grpId="0" animBg="1"/>
      <p:bldP spid="286802" grpId="0" animBg="1"/>
      <p:bldP spid="286806" grpId="0" animBg="1"/>
      <p:bldP spid="286807" grpId="0" animBg="1"/>
      <p:bldP spid="286808" grpId="0" animBg="1"/>
      <p:bldP spid="2868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портрет</a:t>
            </a:r>
            <a:r>
              <a:rPr lang="ru-RU" sz="36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ВЫПУСКНИКА</a:t>
            </a:r>
            <a:r>
              <a:rPr 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начальной школы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152400" y="744538"/>
            <a:ext cx="8991600" cy="620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 typeface="Wingdings 2" pitchFamily="18" charset="2"/>
              <a:buNone/>
              <a:defRPr/>
            </a:pPr>
            <a:endParaRPr lang="ru-RU" sz="9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Любознательный,  интересующийся, активно  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познающий мир.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Владеющий основами умения учиться.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Любящий родной край и свою страну.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Уважающий и принимающий ценности семьи и  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общества.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Готовый самостоятельно действовать и отвечать 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за свои поступки перед семьей и школой.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Доброжелательный, умеющий слушать и 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слышать партнера. 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Умеющий высказать свое мнение.</a:t>
            </a:r>
          </a:p>
          <a:p>
            <a:pPr marL="342900" indent="-342900">
              <a:buFont typeface="Wingdings 2" pitchFamily="18" charset="2"/>
              <a:buChar char="&quot;"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Выполняющий правила здорового и безопасного 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образа жизни для себя и окружающих.</a:t>
            </a:r>
          </a:p>
          <a:p>
            <a:pPr marL="342900" indent="-342900" eaLnBrk="0" hangingPunct="0">
              <a:defRPr/>
            </a:pPr>
            <a:endParaRPr lang="ru-RU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28600" y="6245225"/>
            <a:ext cx="80772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1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1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1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1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21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1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150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2150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15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215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150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2150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150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150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150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150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2150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150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-228600" y="6096000"/>
            <a:ext cx="89154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г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C75903B-69D8-4A76-A3A7-743C69FCF60F}" type="slidenum">
              <a:rPr lang="ru-RU" sz="1400">
                <a:solidFill>
                  <a:schemeClr val="tx1"/>
                </a:solidFill>
                <a:latin typeface="+mn-lt"/>
                <a:cs typeface="+mn-cs"/>
              </a:rPr>
              <a:pPr algn="r">
                <a:defRPr/>
              </a:pPr>
              <a:t>2</a:t>
            </a:fld>
            <a:endParaRPr lang="ru-RU" sz="14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4660073-A2F4-4956-9578-68D3754A27A8}" type="slidenum">
              <a:rPr lang="ru-RU" sz="1400">
                <a:solidFill>
                  <a:schemeClr val="tx1"/>
                </a:solidFill>
                <a:latin typeface="+mn-lt"/>
                <a:cs typeface="+mn-cs"/>
              </a:rPr>
              <a:pPr algn="r">
                <a:defRPr/>
              </a:pPr>
              <a:t>2</a:t>
            </a:fld>
            <a:endParaRPr lang="ru-RU" sz="14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3F8D91A-3E97-4836-894C-3E5E5F9EE8CB}" type="slidenum">
              <a:rPr lang="ru-RU" sz="1400">
                <a:solidFill>
                  <a:schemeClr val="tx1"/>
                </a:solidFill>
                <a:latin typeface="+mn-lt"/>
                <a:cs typeface="+mn-cs"/>
              </a:rPr>
              <a:pPr algn="r">
                <a:defRPr/>
              </a:pPr>
              <a:t>2</a:t>
            </a:fld>
            <a:endParaRPr lang="ru-RU" sz="14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529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229600" cy="9906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Человек ХХ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века</a:t>
            </a:r>
            <a:endParaRPr lang="ru-RU" sz="3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29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915400" cy="5334000"/>
          </a:xfrm>
        </p:spPr>
        <p:txBody>
          <a:bodyPr/>
          <a:lstStyle/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endParaRPr lang="ru-RU" sz="800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C"/>
              <a:defRPr/>
            </a:pP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Ориентированность на знания и использование       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новых технологий.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C"/>
              <a:defRPr/>
            </a:pP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Активное стремление расширить жизненный  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горизонт.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C"/>
              <a:defRPr/>
            </a:pP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Установка на рациональное использование </a:t>
            </a:r>
            <a:r>
              <a:rPr lang="ru-RU" sz="2800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сво-его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времени и проектирование своего будущего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C"/>
              <a:defRPr/>
            </a:pP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Активное финансовое поведение.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C"/>
              <a:defRPr/>
            </a:pP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Здоровый и безопасный образ жизни.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Char char="C"/>
              <a:defRPr/>
            </a:pP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социальное сотрудничество в  </a:t>
            </a:r>
          </a:p>
          <a:p>
            <a:pPr marL="609600" indent="-428625" eaLnBrk="1" hangingPunct="1">
              <a:lnSpc>
                <a:spcPct val="80000"/>
              </a:lnSpc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условиях глобализации.</a:t>
            </a:r>
            <a:endParaRPr lang="ru-RU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2936" name="AutoShape 8"/>
          <p:cNvSpPr>
            <a:spLocks noChangeArrowheads="1"/>
          </p:cNvSpPr>
          <p:nvPr/>
        </p:nvSpPr>
        <p:spPr bwMode="auto">
          <a:xfrm rot="5400000">
            <a:off x="4191000" y="5638800"/>
            <a:ext cx="685800" cy="1295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50000">
                <a:srgbClr val="669900">
                  <a:gamma/>
                  <a:tint val="20784"/>
                  <a:invGamma/>
                </a:srgbClr>
              </a:gs>
              <a:gs pos="100000">
                <a:srgbClr val="669900"/>
              </a:gs>
            </a:gsLst>
            <a:lin ang="5400000" scaled="1"/>
          </a:gradFill>
          <a:ln w="28575" algn="ctr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marL="428625" indent="-428625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2937" name="AutoShape 9"/>
          <p:cNvSpPr>
            <a:spLocks/>
          </p:cNvSpPr>
          <p:nvPr/>
        </p:nvSpPr>
        <p:spPr bwMode="auto">
          <a:xfrm rot="5400000">
            <a:off x="4267200" y="1219200"/>
            <a:ext cx="685800" cy="8610600"/>
          </a:xfrm>
          <a:prstGeom prst="rightBrace">
            <a:avLst>
              <a:gd name="adj1" fmla="val 104630"/>
              <a:gd name="adj2" fmla="val 51194"/>
            </a:avLst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781800" y="6172200"/>
            <a:ext cx="2133600" cy="476250"/>
          </a:xfrm>
        </p:spPr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5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5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52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52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5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5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5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5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5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5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5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5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52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52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5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5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20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4" grpId="0"/>
      <p:bldP spid="2529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3820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ПРИЧИНЫ</a:t>
            </a: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создания новых стандартов</a:t>
            </a:r>
          </a:p>
        </p:txBody>
      </p:sp>
      <p:sp>
        <p:nvSpPr>
          <p:cNvPr id="208903" name="AutoShape 7"/>
          <p:cNvSpPr>
            <a:spLocks noChangeArrowheads="1"/>
          </p:cNvSpPr>
          <p:nvPr/>
        </p:nvSpPr>
        <p:spPr bwMode="auto">
          <a:xfrm>
            <a:off x="228600" y="2209800"/>
            <a:ext cx="4038600" cy="3048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>
                  <a:alpha val="10001"/>
                </a:srgbClr>
              </a:gs>
              <a:gs pos="100000">
                <a:srgbClr val="9999FF">
                  <a:alpha val="45000"/>
                </a:srgbClr>
              </a:gs>
            </a:gsLst>
            <a:lin ang="5400000" scaled="1"/>
          </a:gradFill>
          <a:ln w="28575" cap="rnd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200" b="1" i="1"/>
          </a:p>
          <a:p>
            <a:pPr algn="ctr"/>
            <a:r>
              <a:rPr lang="ru-RU" sz="3600" b="1" i="1"/>
              <a:t>общественно – </a:t>
            </a:r>
          </a:p>
          <a:p>
            <a:pPr algn="ctr"/>
            <a:r>
              <a:rPr lang="ru-RU" sz="3600" b="1" i="1"/>
              <a:t>политическая</a:t>
            </a:r>
            <a:endParaRPr lang="ru-RU" sz="3600" i="1">
              <a:solidFill>
                <a:srgbClr val="660033"/>
              </a:solidFill>
            </a:endParaRPr>
          </a:p>
          <a:p>
            <a:pPr algn="ctr"/>
            <a:r>
              <a:rPr lang="ru-RU" sz="2400" i="1">
                <a:solidFill>
                  <a:srgbClr val="660033"/>
                </a:solidFill>
              </a:rPr>
              <a:t>современные</a:t>
            </a:r>
            <a:r>
              <a:rPr lang="ru-RU" sz="2400">
                <a:solidFill>
                  <a:srgbClr val="660033"/>
                </a:solidFill>
              </a:rPr>
              <a:t> запросы</a:t>
            </a:r>
          </a:p>
          <a:p>
            <a:pPr algn="ctr"/>
            <a:r>
              <a:rPr lang="ru-RU" sz="2400">
                <a:solidFill>
                  <a:srgbClr val="660033"/>
                </a:solidFill>
              </a:rPr>
              <a:t>в сфере образования </a:t>
            </a:r>
          </a:p>
          <a:p>
            <a:pPr algn="ctr"/>
            <a:r>
              <a:rPr lang="ru-RU" sz="2400">
                <a:solidFill>
                  <a:srgbClr val="660033"/>
                </a:solidFill>
              </a:rPr>
              <a:t>со стороны </a:t>
            </a:r>
          </a:p>
          <a:p>
            <a:pPr algn="ctr"/>
            <a:r>
              <a:rPr lang="ru-RU" sz="2400" i="1">
                <a:solidFill>
                  <a:srgbClr val="660033"/>
                </a:solidFill>
              </a:rPr>
              <a:t>личности, семьи, </a:t>
            </a:r>
          </a:p>
          <a:p>
            <a:pPr algn="ctr"/>
            <a:r>
              <a:rPr lang="ru-RU" sz="2400" i="1">
                <a:solidFill>
                  <a:srgbClr val="660033"/>
                </a:solidFill>
              </a:rPr>
              <a:t>общества, государства</a:t>
            </a:r>
            <a:r>
              <a:rPr lang="ru-RU" sz="1800">
                <a:solidFill>
                  <a:srgbClr val="660033"/>
                </a:solidFill>
              </a:rPr>
              <a:t>.</a:t>
            </a:r>
          </a:p>
          <a:p>
            <a:pPr algn="ctr"/>
            <a:endParaRPr lang="ru-RU" sz="1600" b="1" i="1">
              <a:solidFill>
                <a:srgbClr val="660033"/>
              </a:solidFill>
            </a:endParaRPr>
          </a:p>
          <a:p>
            <a:pPr algn="ctr"/>
            <a:endParaRPr lang="ru-RU" sz="1000" b="1" i="1">
              <a:solidFill>
                <a:schemeClr val="tx1"/>
              </a:solidFill>
            </a:endParaRPr>
          </a:p>
        </p:txBody>
      </p:sp>
      <p:sp>
        <p:nvSpPr>
          <p:cNvPr id="208904" name="AutoShap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038600" cy="3048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>
                  <a:alpha val="10001"/>
                </a:srgbClr>
              </a:gs>
              <a:gs pos="100000">
                <a:srgbClr val="9999FF">
                  <a:alpha val="45000"/>
                </a:srgbClr>
              </a:gs>
            </a:gsLst>
            <a:lin ang="5400000" scaled="1"/>
          </a:gradFill>
          <a:ln w="28575" cap="rnd">
            <a:solidFill>
              <a:srgbClr val="000066"/>
            </a:solidFill>
            <a:prstDash val="sysDot"/>
            <a:round/>
          </a:ln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3600" b="1" i="1" smtClean="0">
                <a:solidFill>
                  <a:srgbClr val="660066"/>
                </a:solidFill>
                <a:effectLst/>
              </a:rPr>
              <a:t>научно-методическая</a:t>
            </a:r>
          </a:p>
          <a:p>
            <a:pPr marL="0" indent="0" algn="ctr" eaLnBrk="1" hangingPunct="1">
              <a:buFontTx/>
              <a:buNone/>
            </a:pPr>
            <a:r>
              <a:rPr lang="ru-RU" sz="2400" smtClean="0">
                <a:solidFill>
                  <a:srgbClr val="660033"/>
                </a:solidFill>
                <a:effectLst/>
              </a:rPr>
              <a:t>проблемы </a:t>
            </a:r>
            <a:r>
              <a:rPr lang="ru-RU" sz="2400" i="1" smtClean="0">
                <a:solidFill>
                  <a:srgbClr val="660033"/>
                </a:solidFill>
                <a:effectLst/>
              </a:rPr>
              <a:t>конкретного</a:t>
            </a:r>
            <a:r>
              <a:rPr lang="ru-RU" sz="2400" smtClean="0">
                <a:solidFill>
                  <a:srgbClr val="660033"/>
                </a:solidFill>
                <a:effectLst/>
              </a:rPr>
              <a:t> </a:t>
            </a:r>
            <a:r>
              <a:rPr lang="ru-RU" sz="2400" i="1" smtClean="0">
                <a:solidFill>
                  <a:srgbClr val="660033"/>
                </a:solidFill>
                <a:effectLst/>
              </a:rPr>
              <a:t>содержания</a:t>
            </a:r>
            <a:r>
              <a:rPr lang="ru-RU" sz="2400" smtClean="0">
                <a:solidFill>
                  <a:srgbClr val="660033"/>
                </a:solidFill>
                <a:effectLst/>
              </a:rPr>
              <a:t> общего среднего образования.</a:t>
            </a: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660033"/>
              </a:solidFill>
              <a:effectLst/>
            </a:endParaRPr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 flipH="1">
            <a:off x="2667000" y="1524000"/>
            <a:ext cx="17526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4419600" y="1524000"/>
            <a:ext cx="19050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10" name="AutoShape 14"/>
          <p:cNvSpPr>
            <a:spLocks noChangeArrowheads="1"/>
          </p:cNvSpPr>
          <p:nvPr/>
        </p:nvSpPr>
        <p:spPr bwMode="auto">
          <a:xfrm rot="5400000">
            <a:off x="4114800" y="5257800"/>
            <a:ext cx="685800" cy="2057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50000">
                <a:srgbClr val="669900">
                  <a:gamma/>
                  <a:tint val="25882"/>
                  <a:invGamma/>
                </a:srgbClr>
              </a:gs>
              <a:gs pos="100000">
                <a:srgbClr val="669900"/>
              </a:gs>
            </a:gsLst>
            <a:lin ang="5400000" scaled="1"/>
          </a:gradFill>
          <a:ln w="28575" algn="ctr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marL="428625" indent="-428625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8911" name="AutoShape 15"/>
          <p:cNvSpPr>
            <a:spLocks/>
          </p:cNvSpPr>
          <p:nvPr/>
        </p:nvSpPr>
        <p:spPr bwMode="auto">
          <a:xfrm rot="5400000">
            <a:off x="4152900" y="1257300"/>
            <a:ext cx="685800" cy="8382000"/>
          </a:xfrm>
          <a:prstGeom prst="rightBrace">
            <a:avLst>
              <a:gd name="adj1" fmla="val 101852"/>
              <a:gd name="adj2" fmla="val 51194"/>
            </a:avLst>
          </a:prstGeom>
          <a:noFill/>
          <a:ln w="28575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37C4-7242-431D-8736-85614ACC9F0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7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89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089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89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89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89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89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89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89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89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89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1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800"/>
                            </p:stCondLst>
                            <p:childTnLst>
                              <p:par>
                                <p:cTn id="7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8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08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8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20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/>
      <p:bldP spid="208903" grpId="0" uiExpand="1" build="allAtOnce" animBg="1"/>
      <p:bldP spid="208904" grpId="0" build="p" animBg="1"/>
      <p:bldP spid="208908" grpId="0" animBg="1"/>
      <p:bldP spid="208909" grpId="0" animBg="1"/>
      <p:bldP spid="2089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3820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18470" name="Oval 6"/>
          <p:cNvSpPr>
            <a:spLocks noChangeArrowheads="1"/>
          </p:cNvSpPr>
          <p:nvPr/>
        </p:nvSpPr>
        <p:spPr bwMode="auto">
          <a:xfrm>
            <a:off x="3352800" y="2438400"/>
            <a:ext cx="2286000" cy="1676400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3429000" y="2819400"/>
            <a:ext cx="218757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28625" indent="-428625"/>
            <a:r>
              <a:rPr lang="ru-RU" sz="5400" b="1">
                <a:solidFill>
                  <a:srgbClr val="000066"/>
                </a:solidFill>
              </a:rPr>
              <a:t>ФГОС</a:t>
            </a:r>
          </a:p>
        </p:txBody>
      </p:sp>
      <p:sp>
        <p:nvSpPr>
          <p:cNvPr id="318472" name="Oval 8"/>
          <p:cNvSpPr>
            <a:spLocks noChangeArrowheads="1"/>
          </p:cNvSpPr>
          <p:nvPr/>
        </p:nvSpPr>
        <p:spPr bwMode="auto">
          <a:xfrm>
            <a:off x="3048000" y="4876800"/>
            <a:ext cx="2971800" cy="1752600"/>
          </a:xfrm>
          <a:prstGeom prst="ellipse">
            <a:avLst/>
          </a:prstGeom>
          <a:gradFill rotWithShape="1">
            <a:gsLst>
              <a:gs pos="0">
                <a:srgbClr val="5E9EFF">
                  <a:alpha val="39999"/>
                </a:srgbClr>
              </a:gs>
              <a:gs pos="39999">
                <a:srgbClr val="85C2FF">
                  <a:alpha val="59999"/>
                </a:srgbClr>
              </a:gs>
              <a:gs pos="70000">
                <a:srgbClr val="C4D6EB">
                  <a:alpha val="74999"/>
                </a:srgbClr>
              </a:gs>
              <a:gs pos="100000">
                <a:srgbClr val="FFEBFA">
                  <a:alpha val="89999"/>
                </a:srgbClr>
              </a:gs>
            </a:gsLst>
            <a:lin ang="5400000" scaled="1"/>
          </a:gradFill>
          <a:ln w="19050" cap="rnd">
            <a:solidFill>
              <a:srgbClr val="000066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solidFill>
                  <a:srgbClr val="000066"/>
                </a:solidFill>
              </a:rPr>
              <a:t>НОВОЕ </a:t>
            </a:r>
          </a:p>
          <a:p>
            <a:pPr algn="ctr">
              <a:defRPr/>
            </a:pPr>
            <a:r>
              <a:rPr lang="ru-RU" sz="2400" b="1" i="1">
                <a:solidFill>
                  <a:srgbClr val="000066"/>
                </a:solidFill>
              </a:rPr>
              <a:t>ЦЕЛЕПОЛАГАНИЕ</a:t>
            </a:r>
            <a:r>
              <a:rPr lang="ru-RU" sz="2000">
                <a:solidFill>
                  <a:srgbClr val="000066"/>
                </a:solidFill>
              </a:rPr>
              <a:t> </a:t>
            </a:r>
          </a:p>
          <a:p>
            <a:pPr algn="ctr">
              <a:defRPr/>
            </a:pPr>
            <a:r>
              <a:rPr lang="ru-RU" sz="2000">
                <a:solidFill>
                  <a:srgbClr val="000066"/>
                </a:solidFill>
              </a:rPr>
              <a:t>ДЛЯ УЧАЩИХСЯ</a:t>
            </a:r>
          </a:p>
          <a:p>
            <a:pPr algn="ctr">
              <a:defRPr/>
            </a:pPr>
            <a:r>
              <a:rPr lang="ru-RU" sz="2000">
                <a:solidFill>
                  <a:srgbClr val="000066"/>
                </a:solidFill>
              </a:rPr>
              <a:t>И УЧИТЕЛЕЙ</a:t>
            </a:r>
          </a:p>
        </p:txBody>
      </p:sp>
      <p:sp>
        <p:nvSpPr>
          <p:cNvPr id="318473" name="_s1034"/>
          <p:cNvSpPr>
            <a:spLocks noChangeShapeType="1"/>
          </p:cNvSpPr>
          <p:nvPr/>
        </p:nvSpPr>
        <p:spPr bwMode="auto">
          <a:xfrm>
            <a:off x="4495800" y="4114800"/>
            <a:ext cx="0" cy="79851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8479" name="Oval 15"/>
          <p:cNvSpPr>
            <a:spLocks noChangeArrowheads="1"/>
          </p:cNvSpPr>
          <p:nvPr/>
        </p:nvSpPr>
        <p:spPr bwMode="auto">
          <a:xfrm>
            <a:off x="381000" y="3962400"/>
            <a:ext cx="2362200" cy="1676400"/>
          </a:xfrm>
          <a:prstGeom prst="ellipse">
            <a:avLst/>
          </a:prstGeom>
          <a:gradFill rotWithShape="1">
            <a:gsLst>
              <a:gs pos="0">
                <a:srgbClr val="5E9EFF">
                  <a:alpha val="39999"/>
                </a:srgbClr>
              </a:gs>
              <a:gs pos="39999">
                <a:srgbClr val="85C2FF">
                  <a:alpha val="59999"/>
                </a:srgbClr>
              </a:gs>
              <a:gs pos="70000">
                <a:srgbClr val="C4D6EB">
                  <a:alpha val="74999"/>
                </a:srgbClr>
              </a:gs>
              <a:gs pos="100000">
                <a:srgbClr val="FFEBFA">
                  <a:alpha val="89999"/>
                </a:srgbClr>
              </a:gs>
            </a:gsLst>
            <a:path path="rect">
              <a:fillToRect l="100000" b="100000"/>
            </a:path>
          </a:gradFill>
          <a:ln w="19050" cap="rnd" algn="ctr">
            <a:solidFill>
              <a:srgbClr val="000066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318482" name="Oval 18"/>
          <p:cNvSpPr>
            <a:spLocks noChangeArrowheads="1"/>
          </p:cNvSpPr>
          <p:nvPr/>
        </p:nvSpPr>
        <p:spPr bwMode="auto">
          <a:xfrm>
            <a:off x="457200" y="1219200"/>
            <a:ext cx="2362200" cy="1676400"/>
          </a:xfrm>
          <a:prstGeom prst="ellipse">
            <a:avLst/>
          </a:prstGeom>
          <a:gradFill rotWithShape="1">
            <a:gsLst>
              <a:gs pos="0">
                <a:srgbClr val="5E9EFF">
                  <a:alpha val="39999"/>
                </a:srgbClr>
              </a:gs>
              <a:gs pos="39999">
                <a:srgbClr val="85C2FF">
                  <a:alpha val="59999"/>
                </a:srgbClr>
              </a:gs>
              <a:gs pos="70000">
                <a:srgbClr val="C4D6EB">
                  <a:alpha val="74999"/>
                </a:srgbClr>
              </a:gs>
              <a:gs pos="100000">
                <a:srgbClr val="FFEBFA">
                  <a:alpha val="89999"/>
                </a:srgbClr>
              </a:gs>
            </a:gsLst>
            <a:path path="rect">
              <a:fillToRect l="100000" t="100000"/>
            </a:path>
          </a:gradFill>
          <a:ln w="19050" cap="rnd" algn="ctr">
            <a:solidFill>
              <a:srgbClr val="000066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318484" name="Oval 20"/>
          <p:cNvSpPr>
            <a:spLocks noChangeArrowheads="1"/>
          </p:cNvSpPr>
          <p:nvPr/>
        </p:nvSpPr>
        <p:spPr bwMode="auto">
          <a:xfrm>
            <a:off x="3352800" y="228600"/>
            <a:ext cx="2362200" cy="1676400"/>
          </a:xfrm>
          <a:prstGeom prst="ellipse">
            <a:avLst/>
          </a:prstGeom>
          <a:gradFill rotWithShape="1">
            <a:gsLst>
              <a:gs pos="0">
                <a:srgbClr val="FFEBFA">
                  <a:alpha val="89999"/>
                </a:srgbClr>
              </a:gs>
              <a:gs pos="30000">
                <a:srgbClr val="C4D6EB">
                  <a:alpha val="74999"/>
                </a:srgbClr>
              </a:gs>
              <a:gs pos="60001">
                <a:srgbClr val="85C2FF">
                  <a:alpha val="59999"/>
                </a:srgbClr>
              </a:gs>
              <a:gs pos="100000">
                <a:srgbClr val="5E9EFF">
                  <a:alpha val="39999"/>
                </a:srgbClr>
              </a:gs>
            </a:gsLst>
            <a:lin ang="5400000" scaled="1"/>
          </a:gradFill>
          <a:ln w="19050" cap="rnd" algn="ctr">
            <a:solidFill>
              <a:srgbClr val="000066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609600" indent="-428625" algn="ctr">
              <a:defRPr/>
            </a:pPr>
            <a:endParaRPr lang="ru-RU"/>
          </a:p>
        </p:txBody>
      </p:sp>
      <p:sp>
        <p:nvSpPr>
          <p:cNvPr id="318485" name="Oval 21"/>
          <p:cNvSpPr>
            <a:spLocks noChangeArrowheads="1"/>
          </p:cNvSpPr>
          <p:nvPr/>
        </p:nvSpPr>
        <p:spPr bwMode="auto">
          <a:xfrm>
            <a:off x="6248400" y="1219200"/>
            <a:ext cx="2362200" cy="1676400"/>
          </a:xfrm>
          <a:prstGeom prst="ellipse">
            <a:avLst/>
          </a:prstGeom>
          <a:gradFill rotWithShape="1">
            <a:gsLst>
              <a:gs pos="0">
                <a:srgbClr val="5E9EFF">
                  <a:alpha val="39999"/>
                </a:srgbClr>
              </a:gs>
              <a:gs pos="39999">
                <a:srgbClr val="85C2FF">
                  <a:alpha val="59999"/>
                </a:srgbClr>
              </a:gs>
              <a:gs pos="70000">
                <a:srgbClr val="C4D6EB">
                  <a:alpha val="74999"/>
                </a:srgbClr>
              </a:gs>
              <a:gs pos="100000">
                <a:srgbClr val="FFEBFA">
                  <a:alpha val="89999"/>
                </a:srgbClr>
              </a:gs>
            </a:gsLst>
            <a:path path="rect">
              <a:fillToRect t="100000" r="100000"/>
            </a:path>
          </a:gradFill>
          <a:ln w="19050" cap="rnd" algn="ctr">
            <a:solidFill>
              <a:srgbClr val="000066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318486" name="Oval 22"/>
          <p:cNvSpPr>
            <a:spLocks noChangeArrowheads="1"/>
          </p:cNvSpPr>
          <p:nvPr/>
        </p:nvSpPr>
        <p:spPr bwMode="auto">
          <a:xfrm>
            <a:off x="6400800" y="3733800"/>
            <a:ext cx="2362200" cy="1676400"/>
          </a:xfrm>
          <a:prstGeom prst="ellipse">
            <a:avLst/>
          </a:prstGeom>
          <a:gradFill rotWithShape="1">
            <a:gsLst>
              <a:gs pos="0">
                <a:srgbClr val="5E9EFF">
                  <a:alpha val="39999"/>
                </a:srgbClr>
              </a:gs>
              <a:gs pos="39999">
                <a:srgbClr val="85C2FF">
                  <a:alpha val="59999"/>
                </a:srgbClr>
              </a:gs>
              <a:gs pos="70000">
                <a:srgbClr val="C4D6EB">
                  <a:alpha val="74999"/>
                </a:srgbClr>
              </a:gs>
              <a:gs pos="100000">
                <a:srgbClr val="FFEBFA">
                  <a:alpha val="89999"/>
                </a:srgbClr>
              </a:gs>
            </a:gsLst>
            <a:path path="rect">
              <a:fillToRect r="100000" b="100000"/>
            </a:path>
          </a:gradFill>
          <a:ln w="19050" cap="rnd" algn="ctr">
            <a:solidFill>
              <a:srgbClr val="000066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318487" name="_s1034"/>
          <p:cNvSpPr>
            <a:spLocks noChangeShapeType="1"/>
          </p:cNvSpPr>
          <p:nvPr/>
        </p:nvSpPr>
        <p:spPr bwMode="auto">
          <a:xfrm flipV="1">
            <a:off x="4495800" y="1905000"/>
            <a:ext cx="0" cy="533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8488" name="_s1034"/>
          <p:cNvSpPr>
            <a:spLocks noChangeShapeType="1"/>
          </p:cNvSpPr>
          <p:nvPr/>
        </p:nvSpPr>
        <p:spPr bwMode="auto">
          <a:xfrm flipH="1" flipV="1">
            <a:off x="2743200" y="2362200"/>
            <a:ext cx="762000" cy="533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8489" name="_s1034"/>
          <p:cNvSpPr>
            <a:spLocks noChangeShapeType="1"/>
          </p:cNvSpPr>
          <p:nvPr/>
        </p:nvSpPr>
        <p:spPr bwMode="auto">
          <a:xfrm flipV="1">
            <a:off x="5410200" y="2286000"/>
            <a:ext cx="914400" cy="4572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8490" name="_s1034"/>
          <p:cNvSpPr>
            <a:spLocks noChangeShapeType="1"/>
          </p:cNvSpPr>
          <p:nvPr/>
        </p:nvSpPr>
        <p:spPr bwMode="auto">
          <a:xfrm>
            <a:off x="5486400" y="3657600"/>
            <a:ext cx="990600" cy="6096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8491" name="_s1034"/>
          <p:cNvSpPr>
            <a:spLocks noChangeShapeType="1"/>
          </p:cNvSpPr>
          <p:nvPr/>
        </p:nvSpPr>
        <p:spPr bwMode="auto">
          <a:xfrm flipH="1">
            <a:off x="2590800" y="3733800"/>
            <a:ext cx="990600" cy="6096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6172200" y="1295400"/>
            <a:ext cx="2438400" cy="1360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428625" algn="ctr">
              <a:lnSpc>
                <a:spcPct val="110000"/>
              </a:lnSpc>
            </a:pPr>
            <a:r>
              <a:rPr lang="ru-RU" sz="2000">
                <a:solidFill>
                  <a:srgbClr val="000066"/>
                </a:solidFill>
              </a:rPr>
              <a:t>НОВЫЕ</a:t>
            </a:r>
            <a:r>
              <a:rPr lang="ru-RU" b="1">
                <a:solidFill>
                  <a:srgbClr val="000066"/>
                </a:solidFill>
              </a:rPr>
              <a:t> </a:t>
            </a:r>
          </a:p>
          <a:p>
            <a:pPr marL="609600" indent="-428625" algn="ctr">
              <a:lnSpc>
                <a:spcPct val="110000"/>
              </a:lnSpc>
            </a:pPr>
            <a:r>
              <a:rPr lang="ru-RU" sz="2400" b="1" i="1">
                <a:solidFill>
                  <a:srgbClr val="000066"/>
                </a:solidFill>
              </a:rPr>
              <a:t>СРЕДСТВА</a:t>
            </a:r>
          </a:p>
          <a:p>
            <a:pPr marL="609600" indent="-428625" algn="ctr">
              <a:lnSpc>
                <a:spcPct val="130000"/>
              </a:lnSpc>
            </a:pPr>
            <a:r>
              <a:rPr lang="ru-RU" sz="2000">
                <a:solidFill>
                  <a:srgbClr val="000066"/>
                </a:solidFill>
              </a:rPr>
              <a:t>ОБУЧЕНИЯ</a:t>
            </a:r>
          </a:p>
        </p:txBody>
      </p:sp>
      <p:sp>
        <p:nvSpPr>
          <p:cNvPr id="318492" name="Rectangle 28"/>
          <p:cNvSpPr>
            <a:spLocks noChangeArrowheads="1"/>
          </p:cNvSpPr>
          <p:nvPr/>
        </p:nvSpPr>
        <p:spPr bwMode="auto">
          <a:xfrm>
            <a:off x="3352800" y="304800"/>
            <a:ext cx="2309813" cy="1317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609600" indent="-428625" algn="ctr"/>
            <a:r>
              <a:rPr lang="ru-RU" sz="2000">
                <a:solidFill>
                  <a:srgbClr val="000066"/>
                </a:solidFill>
              </a:rPr>
              <a:t>НОВЫЕ</a:t>
            </a:r>
            <a:r>
              <a:rPr lang="ru-RU">
                <a:solidFill>
                  <a:srgbClr val="000066"/>
                </a:solidFill>
              </a:rPr>
              <a:t> </a:t>
            </a:r>
          </a:p>
          <a:p>
            <a:pPr marL="609600" indent="-428625" algn="ctr">
              <a:lnSpc>
                <a:spcPct val="110000"/>
              </a:lnSpc>
            </a:pPr>
            <a:r>
              <a:rPr lang="ru-RU" sz="2400" b="1" i="1">
                <a:solidFill>
                  <a:srgbClr val="000066"/>
                </a:solidFill>
              </a:rPr>
              <a:t>ЦЕЛИ</a:t>
            </a:r>
            <a:r>
              <a:rPr lang="ru-RU" sz="2000">
                <a:solidFill>
                  <a:srgbClr val="000066"/>
                </a:solidFill>
              </a:rPr>
              <a:t> </a:t>
            </a:r>
          </a:p>
          <a:p>
            <a:pPr marL="609600" indent="-428625" algn="ctr">
              <a:lnSpc>
                <a:spcPct val="130000"/>
              </a:lnSpc>
            </a:pPr>
            <a:r>
              <a:rPr lang="ru-RU" sz="2000">
                <a:solidFill>
                  <a:srgbClr val="000066"/>
                </a:solidFill>
              </a:rPr>
              <a:t>ОБРАЗОВАНИЯ</a:t>
            </a:r>
          </a:p>
        </p:txBody>
      </p:sp>
      <p:sp>
        <p:nvSpPr>
          <p:cNvPr id="318493" name="Rectangle 29"/>
          <p:cNvSpPr>
            <a:spLocks noChangeArrowheads="1"/>
          </p:cNvSpPr>
          <p:nvPr/>
        </p:nvSpPr>
        <p:spPr bwMode="auto">
          <a:xfrm>
            <a:off x="228600" y="3886200"/>
            <a:ext cx="2560638" cy="150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609600" indent="-428625" algn="ctr"/>
            <a:endParaRPr lang="ru-RU" sz="800">
              <a:solidFill>
                <a:srgbClr val="000066"/>
              </a:solidFill>
            </a:endParaRPr>
          </a:p>
          <a:p>
            <a:pPr marL="609600" indent="-428625" algn="ctr"/>
            <a:endParaRPr lang="ru-RU" sz="800">
              <a:solidFill>
                <a:srgbClr val="000066"/>
              </a:solidFill>
            </a:endParaRPr>
          </a:p>
          <a:p>
            <a:pPr marL="609600" indent="-428625" algn="ctr">
              <a:lnSpc>
                <a:spcPct val="120000"/>
              </a:lnSpc>
            </a:pPr>
            <a:r>
              <a:rPr lang="ru-RU" sz="2000">
                <a:solidFill>
                  <a:srgbClr val="000066"/>
                </a:solidFill>
              </a:rPr>
              <a:t>НОВЫЕ</a:t>
            </a:r>
            <a:r>
              <a:rPr lang="ru-RU" sz="2000" b="1">
                <a:solidFill>
                  <a:srgbClr val="000066"/>
                </a:solidFill>
              </a:rPr>
              <a:t> </a:t>
            </a:r>
          </a:p>
          <a:p>
            <a:pPr marL="609600" indent="-428625" algn="ctr">
              <a:lnSpc>
                <a:spcPct val="120000"/>
              </a:lnSpc>
            </a:pPr>
            <a:r>
              <a:rPr lang="ru-RU" sz="2400" b="1" i="1">
                <a:solidFill>
                  <a:srgbClr val="000066"/>
                </a:solidFill>
              </a:rPr>
              <a:t>ТЕХНОЛОГИИ</a:t>
            </a:r>
            <a:r>
              <a:rPr lang="ru-RU" sz="2000" b="1">
                <a:solidFill>
                  <a:srgbClr val="000066"/>
                </a:solidFill>
              </a:rPr>
              <a:t> </a:t>
            </a:r>
          </a:p>
          <a:p>
            <a:pPr marL="609600" indent="-428625" algn="ctr">
              <a:lnSpc>
                <a:spcPct val="120000"/>
              </a:lnSpc>
            </a:pPr>
            <a:r>
              <a:rPr lang="ru-RU" sz="2000">
                <a:solidFill>
                  <a:srgbClr val="000066"/>
                </a:solidFill>
              </a:rPr>
              <a:t>ОБУЧЕНИЯ</a:t>
            </a:r>
          </a:p>
        </p:txBody>
      </p:sp>
      <p:sp>
        <p:nvSpPr>
          <p:cNvPr id="318494" name="Rectangle 30"/>
          <p:cNvSpPr>
            <a:spLocks noChangeArrowheads="1"/>
          </p:cNvSpPr>
          <p:nvPr/>
        </p:nvSpPr>
        <p:spPr bwMode="auto">
          <a:xfrm>
            <a:off x="6243638" y="3948113"/>
            <a:ext cx="2592387" cy="164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609600" indent="-428625" algn="ctr"/>
            <a:r>
              <a:rPr lang="ru-RU" sz="2000">
                <a:solidFill>
                  <a:srgbClr val="000066"/>
                </a:solidFill>
              </a:rPr>
              <a:t>НОВЫЕ </a:t>
            </a:r>
          </a:p>
          <a:p>
            <a:pPr marL="609600" indent="-428625" algn="ctr"/>
            <a:r>
              <a:rPr lang="ru-RU" sz="2400" b="1" i="1">
                <a:solidFill>
                  <a:srgbClr val="000066"/>
                </a:solidFill>
              </a:rPr>
              <a:t>ТРЕБОВАНИЯ</a:t>
            </a:r>
            <a:r>
              <a:rPr lang="ru-RU" sz="2000">
                <a:solidFill>
                  <a:srgbClr val="000066"/>
                </a:solidFill>
              </a:rPr>
              <a:t> </a:t>
            </a:r>
          </a:p>
          <a:p>
            <a:pPr marL="609600" indent="-428625" algn="ctr"/>
            <a:r>
              <a:rPr lang="ru-RU" sz="2000">
                <a:solidFill>
                  <a:srgbClr val="000066"/>
                </a:solidFill>
              </a:rPr>
              <a:t>К ПОДГОТОВКЕ </a:t>
            </a:r>
          </a:p>
          <a:p>
            <a:pPr marL="609600" indent="-428625" algn="ctr"/>
            <a:r>
              <a:rPr lang="ru-RU" sz="2000">
                <a:solidFill>
                  <a:srgbClr val="000066"/>
                </a:solidFill>
              </a:rPr>
              <a:t>УЧИТЕЛЯ</a:t>
            </a:r>
          </a:p>
          <a:p>
            <a:pPr marL="609600" indent="-428625" algn="ctr" eaLnBrk="0" hangingPunct="0"/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8495" name="Rectangle 31"/>
          <p:cNvSpPr>
            <a:spLocks noChangeArrowheads="1"/>
          </p:cNvSpPr>
          <p:nvPr/>
        </p:nvSpPr>
        <p:spPr bwMode="auto">
          <a:xfrm>
            <a:off x="228600" y="1371600"/>
            <a:ext cx="2667000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09600" indent="-428625" algn="ctr"/>
            <a:r>
              <a:rPr lang="ru-RU" sz="2000">
                <a:solidFill>
                  <a:srgbClr val="000066"/>
                </a:solidFill>
              </a:rPr>
              <a:t>НОВОЕ</a:t>
            </a:r>
            <a:r>
              <a:rPr lang="ru-RU" sz="2000" b="1">
                <a:solidFill>
                  <a:srgbClr val="000066"/>
                </a:solidFill>
              </a:rPr>
              <a:t> </a:t>
            </a:r>
          </a:p>
          <a:p>
            <a:pPr marL="609600" indent="-428625" algn="ctr"/>
            <a:r>
              <a:rPr lang="ru-RU" sz="2400" b="1" i="1">
                <a:solidFill>
                  <a:srgbClr val="000066"/>
                </a:solidFill>
              </a:rPr>
              <a:t>СОДЕРЖАНИЕ</a:t>
            </a:r>
            <a:r>
              <a:rPr lang="ru-RU" sz="2000" b="1">
                <a:solidFill>
                  <a:srgbClr val="000066"/>
                </a:solidFill>
              </a:rPr>
              <a:t> </a:t>
            </a:r>
          </a:p>
          <a:p>
            <a:pPr marL="609600" indent="-428625" algn="ctr">
              <a:lnSpc>
                <a:spcPct val="130000"/>
              </a:lnSpc>
            </a:pPr>
            <a:r>
              <a:rPr lang="ru-RU" sz="2000">
                <a:solidFill>
                  <a:srgbClr val="000066"/>
                </a:solidFill>
              </a:rPr>
              <a:t>ОБРАЗОВАНИЯ</a:t>
            </a: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8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8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1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18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8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18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1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18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3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0" grpId="0" animBg="1"/>
      <p:bldP spid="318471" grpId="0"/>
      <p:bldP spid="318473" grpId="0" animBg="1"/>
      <p:bldP spid="318487" grpId="0" animBg="1"/>
      <p:bldP spid="318488" grpId="0" animBg="1"/>
      <p:bldP spid="318489" grpId="0" animBg="1"/>
      <p:bldP spid="318490" grpId="0" animBg="1"/>
      <p:bldP spid="318491" grpId="0" animBg="1"/>
      <p:bldP spid="318474" grpId="0"/>
      <p:bldP spid="318492" grpId="0"/>
      <p:bldP spid="318493" grpId="0"/>
      <p:bldP spid="318494" grpId="0"/>
      <p:bldP spid="3184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82" name="Oval 14"/>
          <p:cNvSpPr>
            <a:spLocks noChangeArrowheads="1"/>
          </p:cNvSpPr>
          <p:nvPr/>
        </p:nvSpPr>
        <p:spPr bwMode="auto">
          <a:xfrm>
            <a:off x="3048000" y="2209800"/>
            <a:ext cx="3505200" cy="1524000"/>
          </a:xfrm>
          <a:prstGeom prst="ellipse">
            <a:avLst/>
          </a:prstGeom>
          <a:gradFill rotWithShape="1">
            <a:gsLst>
              <a:gs pos="0">
                <a:srgbClr val="96AB94">
                  <a:alpha val="67000"/>
                </a:srgbClr>
              </a:gs>
              <a:gs pos="17000">
                <a:srgbClr val="D4DEFF">
                  <a:alpha val="62410"/>
                </a:srgbClr>
              </a:gs>
              <a:gs pos="47000">
                <a:srgbClr val="D4DEFF">
                  <a:alpha val="54310"/>
                </a:srgbClr>
              </a:gs>
              <a:gs pos="100000">
                <a:srgbClr val="8488C4">
                  <a:alpha val="39999"/>
                </a:srgbClr>
              </a:gs>
            </a:gsLst>
            <a:path path="shape">
              <a:fillToRect l="50000" t="50000" r="50000" b="50000"/>
            </a:path>
          </a:gradFill>
          <a:ln w="19050" cap="rnd" algn="ctr">
            <a:solidFill>
              <a:srgbClr val="333333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3124200" y="2590800"/>
            <a:ext cx="3375025" cy="8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28625" indent="-428625"/>
            <a:endParaRPr lang="ru-RU" sz="800" b="1"/>
          </a:p>
          <a:p>
            <a:pPr marL="428625" indent="-428625">
              <a:lnSpc>
                <a:spcPct val="70000"/>
              </a:lnSpc>
            </a:pPr>
            <a:r>
              <a:rPr lang="ru-RU" sz="4400" b="1">
                <a:solidFill>
                  <a:srgbClr val="000066"/>
                </a:solidFill>
                <a:latin typeface="Times New Roman" pitchFamily="18" charset="0"/>
              </a:rPr>
              <a:t>технологии</a:t>
            </a:r>
          </a:p>
          <a:p>
            <a:pPr marL="428625" indent="-428625"/>
            <a:endParaRPr lang="ru-RU" sz="800" b="1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228600" y="2224088"/>
            <a:ext cx="2590800" cy="1220787"/>
          </a:xfrm>
          <a:prstGeom prst="rect">
            <a:avLst/>
          </a:prstGeom>
          <a:gradFill rotWithShape="1">
            <a:gsLst>
              <a:gs pos="0">
                <a:srgbClr val="96AB94">
                  <a:alpha val="67000"/>
                </a:srgbClr>
              </a:gs>
              <a:gs pos="17000">
                <a:srgbClr val="D4DEFF">
                  <a:alpha val="61050"/>
                </a:srgbClr>
              </a:gs>
              <a:gs pos="47000">
                <a:srgbClr val="D4DEFF">
                  <a:alpha val="50550"/>
                </a:srgbClr>
              </a:gs>
              <a:gs pos="100000">
                <a:srgbClr val="8488C4">
                  <a:alpha val="32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/>
              <a:t>СТРЕМИТЕЛЬНЫЙ РОСТ</a:t>
            </a:r>
          </a:p>
          <a:p>
            <a:pPr algn="ctr">
              <a:defRPr/>
            </a:pPr>
            <a:r>
              <a:rPr lang="ru-RU" sz="1800" b="1"/>
              <a:t>ИНФОРМАЦИОННО-</a:t>
            </a:r>
          </a:p>
          <a:p>
            <a:pPr algn="ctr">
              <a:defRPr/>
            </a:pPr>
            <a:r>
              <a:rPr lang="ru-RU" sz="1800" b="1"/>
              <a:t>РЕСУРСНОЙ</a:t>
            </a:r>
          </a:p>
          <a:p>
            <a:pPr algn="ctr">
              <a:defRPr/>
            </a:pPr>
            <a:r>
              <a:rPr lang="ru-RU" sz="1600" b="1"/>
              <a:t>БАЗЫ</a:t>
            </a:r>
          </a:p>
          <a:p>
            <a:pPr algn="ctr">
              <a:defRPr/>
            </a:pPr>
            <a:endParaRPr lang="ru-RU" sz="800" b="1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6781800" y="1905000"/>
            <a:ext cx="2209800" cy="1423988"/>
          </a:xfrm>
          <a:prstGeom prst="rect">
            <a:avLst/>
          </a:prstGeom>
          <a:gradFill rotWithShape="1">
            <a:gsLst>
              <a:gs pos="0">
                <a:srgbClr val="8488C4">
                  <a:alpha val="32001"/>
                </a:srgbClr>
              </a:gs>
              <a:gs pos="53000">
                <a:srgbClr val="D4DEFF">
                  <a:alpha val="50550"/>
                </a:srgbClr>
              </a:gs>
              <a:gs pos="83000">
                <a:srgbClr val="D4DEFF">
                  <a:alpha val="61050"/>
                </a:srgbClr>
              </a:gs>
              <a:gs pos="100000">
                <a:srgbClr val="96AB94">
                  <a:alpha val="6700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400" i="1"/>
              <a:t>СВОБОДНЫЙ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800" b="1"/>
              <a:t>ДОСТУП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400"/>
              <a:t>К</a:t>
            </a:r>
          </a:p>
          <a:p>
            <a:pPr algn="ctr">
              <a:defRPr/>
            </a:pPr>
            <a:r>
              <a:rPr lang="ru-RU" sz="1400" b="1" i="1"/>
              <a:t>РАЗНООБРАЗНЫМ</a:t>
            </a:r>
          </a:p>
          <a:p>
            <a:pPr algn="ctr">
              <a:defRPr/>
            </a:pPr>
            <a:r>
              <a:rPr lang="ru-RU" sz="1200"/>
              <a:t>ИНФОРМАЦИОННЫМ</a:t>
            </a:r>
          </a:p>
          <a:p>
            <a:pPr algn="ctr">
              <a:defRPr/>
            </a:pPr>
            <a:r>
              <a:rPr lang="ru-RU" sz="1200"/>
              <a:t>РЕСУРСАМ</a:t>
            </a:r>
          </a:p>
          <a:p>
            <a:pPr algn="ctr">
              <a:defRPr/>
            </a:pPr>
            <a:endParaRPr lang="ru-RU" sz="800"/>
          </a:p>
        </p:txBody>
      </p:sp>
      <p:sp>
        <p:nvSpPr>
          <p:cNvPr id="314376" name="Text Box 8"/>
          <p:cNvSpPr txBox="1">
            <a:spLocks noChangeArrowheads="1"/>
          </p:cNvSpPr>
          <p:nvPr/>
        </p:nvSpPr>
        <p:spPr bwMode="auto">
          <a:xfrm>
            <a:off x="5943600" y="609600"/>
            <a:ext cx="2908300" cy="641350"/>
          </a:xfrm>
          <a:prstGeom prst="rect">
            <a:avLst/>
          </a:prstGeom>
          <a:gradFill rotWithShape="1">
            <a:gsLst>
              <a:gs pos="0">
                <a:srgbClr val="8488C4">
                  <a:alpha val="32001"/>
                </a:srgbClr>
              </a:gs>
              <a:gs pos="53000">
                <a:srgbClr val="D4DEFF">
                  <a:alpha val="50550"/>
                </a:srgbClr>
              </a:gs>
              <a:gs pos="83000">
                <a:srgbClr val="D4DEFF">
                  <a:alpha val="61050"/>
                </a:srgbClr>
              </a:gs>
              <a:gs pos="100000">
                <a:srgbClr val="96AB94">
                  <a:alpha val="67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28625" indent="-428625" algn="ctr">
              <a:defRPr/>
            </a:pPr>
            <a:endParaRPr lang="ru-RU" sz="800" b="1"/>
          </a:p>
          <a:p>
            <a:pPr marL="428625" indent="-428625" algn="ctr">
              <a:defRPr/>
            </a:pPr>
            <a:r>
              <a:rPr lang="ru-RU" sz="2000" b="1"/>
              <a:t>ДИСТАНЦИОННОСТЬ</a:t>
            </a:r>
          </a:p>
          <a:p>
            <a:pPr marL="428625" indent="-428625" algn="ctr">
              <a:defRPr/>
            </a:pPr>
            <a:endParaRPr lang="ru-RU" sz="800" b="1"/>
          </a:p>
        </p:txBody>
      </p:sp>
      <p:sp>
        <p:nvSpPr>
          <p:cNvPr id="314377" name="Text Box 9"/>
          <p:cNvSpPr txBox="1">
            <a:spLocks noChangeArrowheads="1"/>
          </p:cNvSpPr>
          <p:nvPr/>
        </p:nvSpPr>
        <p:spPr bwMode="auto">
          <a:xfrm>
            <a:off x="3505200" y="838200"/>
            <a:ext cx="2220913" cy="641350"/>
          </a:xfrm>
          <a:prstGeom prst="rect">
            <a:avLst/>
          </a:prstGeom>
          <a:gradFill rotWithShape="1">
            <a:gsLst>
              <a:gs pos="0">
                <a:srgbClr val="96AB94">
                  <a:alpha val="67000"/>
                </a:srgbClr>
              </a:gs>
              <a:gs pos="17000">
                <a:srgbClr val="D4DEFF">
                  <a:alpha val="61050"/>
                </a:srgbClr>
              </a:gs>
              <a:gs pos="47000">
                <a:srgbClr val="D4DEFF">
                  <a:alpha val="50550"/>
                </a:srgbClr>
              </a:gs>
              <a:gs pos="100000">
                <a:srgbClr val="8488C4">
                  <a:alpha val="32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28625" indent="-428625" algn="ctr">
              <a:defRPr/>
            </a:pPr>
            <a:endParaRPr lang="ru-RU" sz="800" b="1" dirty="0"/>
          </a:p>
          <a:p>
            <a:pPr marL="428625" indent="-428625" algn="ctr">
              <a:defRPr/>
            </a:pPr>
            <a:r>
              <a:rPr lang="ru-RU" sz="2000" b="1" dirty="0"/>
              <a:t>МОБИЛЬНОСТЬ</a:t>
            </a:r>
          </a:p>
          <a:p>
            <a:pPr marL="428625" indent="-428625" algn="ctr">
              <a:defRPr/>
            </a:pPr>
            <a:endParaRPr lang="ru-RU" sz="800" b="1" dirty="0"/>
          </a:p>
        </p:txBody>
      </p:sp>
      <p:sp>
        <p:nvSpPr>
          <p:cNvPr id="314378" name="Text Box 10"/>
          <p:cNvSpPr txBox="1">
            <a:spLocks noChangeArrowheads="1"/>
          </p:cNvSpPr>
          <p:nvPr/>
        </p:nvSpPr>
        <p:spPr bwMode="auto">
          <a:xfrm>
            <a:off x="1371600" y="4267200"/>
            <a:ext cx="2971800" cy="2120900"/>
          </a:xfrm>
          <a:prstGeom prst="rect">
            <a:avLst/>
          </a:prstGeom>
          <a:gradFill rotWithShape="1">
            <a:gsLst>
              <a:gs pos="0">
                <a:srgbClr val="96AB94">
                  <a:alpha val="67000"/>
                </a:srgbClr>
              </a:gs>
              <a:gs pos="17000">
                <a:srgbClr val="D4DEFF">
                  <a:alpha val="61050"/>
                </a:srgbClr>
              </a:gs>
              <a:gs pos="47000">
                <a:srgbClr val="D4DEFF">
                  <a:alpha val="50550"/>
                </a:srgbClr>
              </a:gs>
              <a:gs pos="100000">
                <a:srgbClr val="8488C4">
                  <a:alpha val="32001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/>
              <a:t>ВОЗМОЖНОСТЬ</a:t>
            </a:r>
          </a:p>
          <a:p>
            <a:pPr algn="ctr">
              <a:defRPr/>
            </a:pPr>
            <a:r>
              <a:rPr lang="ru-RU" sz="1200"/>
              <a:t>ФОРМИРОВАНИЯ</a:t>
            </a:r>
          </a:p>
          <a:p>
            <a:pPr algn="ctr">
              <a:defRPr/>
            </a:pPr>
            <a:r>
              <a:rPr lang="ru-RU" sz="1800" b="1" i="1"/>
              <a:t>СОЦИАЛЬНЫХ</a:t>
            </a:r>
          </a:p>
          <a:p>
            <a:pPr algn="ctr">
              <a:defRPr/>
            </a:pPr>
            <a:r>
              <a:rPr lang="ru-RU" sz="1800" b="1" i="1"/>
              <a:t>ОБРАЗОВАТЕЛЬНЫХ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800" b="1"/>
              <a:t>СЕТЕЙ</a:t>
            </a:r>
            <a:r>
              <a:rPr lang="ru-RU" sz="1600" b="1"/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400"/>
              <a:t>И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800" b="1"/>
              <a:t>ОБРАЗОВАТЕЛЬНЫХ</a:t>
            </a:r>
          </a:p>
          <a:p>
            <a:pPr algn="ctr">
              <a:defRPr/>
            </a:pPr>
            <a:r>
              <a:rPr lang="ru-RU" sz="1800" b="1"/>
              <a:t>СООБЩЕСТВ</a:t>
            </a:r>
          </a:p>
          <a:p>
            <a:pPr algn="ctr">
              <a:defRPr/>
            </a:pPr>
            <a:endParaRPr lang="ru-RU" sz="800" b="1"/>
          </a:p>
        </p:txBody>
      </p:sp>
      <p:sp>
        <p:nvSpPr>
          <p:cNvPr id="314379" name="Text Box 11"/>
          <p:cNvSpPr txBox="1">
            <a:spLocks noChangeArrowheads="1"/>
          </p:cNvSpPr>
          <p:nvPr/>
        </p:nvSpPr>
        <p:spPr bwMode="auto">
          <a:xfrm>
            <a:off x="533400" y="533400"/>
            <a:ext cx="2811463" cy="641350"/>
          </a:xfrm>
          <a:prstGeom prst="rect">
            <a:avLst/>
          </a:prstGeom>
          <a:gradFill rotWithShape="1">
            <a:gsLst>
              <a:gs pos="0">
                <a:srgbClr val="96AB94">
                  <a:alpha val="67000"/>
                </a:srgbClr>
              </a:gs>
              <a:gs pos="17000">
                <a:srgbClr val="D4DEFF">
                  <a:alpha val="61050"/>
                </a:srgbClr>
              </a:gs>
              <a:gs pos="47000">
                <a:srgbClr val="D4DEFF">
                  <a:alpha val="50550"/>
                </a:srgbClr>
              </a:gs>
              <a:gs pos="100000">
                <a:srgbClr val="8488C4">
                  <a:alpha val="32001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28625" indent="-428625" algn="ctr">
              <a:defRPr/>
            </a:pPr>
            <a:endParaRPr lang="ru-RU" sz="800" b="1"/>
          </a:p>
          <a:p>
            <a:pPr marL="428625" indent="-428625" algn="ctr">
              <a:defRPr/>
            </a:pPr>
            <a:r>
              <a:rPr lang="ru-RU" sz="2000" b="1"/>
              <a:t>ИНТЕРАКТИВНОСТЬ</a:t>
            </a:r>
          </a:p>
          <a:p>
            <a:pPr marL="428625" indent="-428625" algn="ctr">
              <a:defRPr/>
            </a:pPr>
            <a:endParaRPr lang="ru-RU" sz="800" b="1"/>
          </a:p>
        </p:txBody>
      </p:sp>
      <p:sp>
        <p:nvSpPr>
          <p:cNvPr id="314380" name="Text Box 12"/>
          <p:cNvSpPr txBox="1">
            <a:spLocks noChangeArrowheads="1"/>
          </p:cNvSpPr>
          <p:nvPr/>
        </p:nvSpPr>
        <p:spPr bwMode="auto">
          <a:xfrm>
            <a:off x="5257800" y="4495800"/>
            <a:ext cx="2819400" cy="1587500"/>
          </a:xfrm>
          <a:prstGeom prst="rect">
            <a:avLst/>
          </a:prstGeom>
          <a:gradFill rotWithShape="1">
            <a:gsLst>
              <a:gs pos="0">
                <a:srgbClr val="8488C4">
                  <a:alpha val="32001"/>
                </a:srgbClr>
              </a:gs>
              <a:gs pos="53000">
                <a:srgbClr val="D4DEFF">
                  <a:alpha val="50550"/>
                </a:srgbClr>
              </a:gs>
              <a:gs pos="83000">
                <a:srgbClr val="D4DEFF">
                  <a:alpha val="61050"/>
                </a:srgbClr>
              </a:gs>
              <a:gs pos="100000">
                <a:srgbClr val="96AB94">
                  <a:alpha val="6700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ru-RU" sz="1400" b="1" i="1" dirty="0"/>
              <a:t>ВОЗМОЖНОСТЬ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800" b="1" dirty="0"/>
              <a:t>МОДЕЛИРОВАНИЯ</a:t>
            </a:r>
            <a:r>
              <a:rPr lang="ru-RU" sz="1600" b="1" dirty="0"/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200" b="1" dirty="0"/>
              <a:t>И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800" b="1" dirty="0"/>
              <a:t>АНИМИРОВАНИЯ</a:t>
            </a:r>
          </a:p>
          <a:p>
            <a:pPr algn="ctr">
              <a:defRPr/>
            </a:pPr>
            <a:r>
              <a:rPr lang="ru-RU" sz="1400" dirty="0"/>
              <a:t>РАЗЛИЧНЫХ</a:t>
            </a:r>
          </a:p>
          <a:p>
            <a:pPr algn="ctr">
              <a:defRPr/>
            </a:pPr>
            <a:r>
              <a:rPr lang="ru-RU" sz="1400" dirty="0"/>
              <a:t>ПРОЦЕССОВ И ЯВЛЕНИЙ</a:t>
            </a:r>
          </a:p>
          <a:p>
            <a:pPr algn="ctr">
              <a:defRPr/>
            </a:pPr>
            <a:endParaRPr lang="ru-RU" sz="800" dirty="0"/>
          </a:p>
        </p:txBody>
      </p:sp>
      <p:sp>
        <p:nvSpPr>
          <p:cNvPr id="314383" name="Line 15"/>
          <p:cNvSpPr>
            <a:spLocks noChangeShapeType="1"/>
          </p:cNvSpPr>
          <p:nvPr/>
        </p:nvSpPr>
        <p:spPr bwMode="auto">
          <a:xfrm flipH="1" flipV="1">
            <a:off x="2362200" y="2819400"/>
            <a:ext cx="685800" cy="228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4384" name="Line 16"/>
          <p:cNvSpPr>
            <a:spLocks noChangeShapeType="1"/>
          </p:cNvSpPr>
          <p:nvPr/>
        </p:nvSpPr>
        <p:spPr bwMode="auto">
          <a:xfrm flipH="1">
            <a:off x="3048000" y="3657600"/>
            <a:ext cx="990600" cy="609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4385" name="Line 17"/>
          <p:cNvSpPr>
            <a:spLocks noChangeShapeType="1"/>
          </p:cNvSpPr>
          <p:nvPr/>
        </p:nvSpPr>
        <p:spPr bwMode="auto">
          <a:xfrm>
            <a:off x="5486400" y="3657600"/>
            <a:ext cx="1066800" cy="8382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4386" name="Line 18"/>
          <p:cNvSpPr>
            <a:spLocks noChangeShapeType="1"/>
          </p:cNvSpPr>
          <p:nvPr/>
        </p:nvSpPr>
        <p:spPr bwMode="auto">
          <a:xfrm flipV="1">
            <a:off x="6324600" y="2362200"/>
            <a:ext cx="838200" cy="228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4387" name="Line 19"/>
          <p:cNvSpPr>
            <a:spLocks noChangeShapeType="1"/>
          </p:cNvSpPr>
          <p:nvPr/>
        </p:nvSpPr>
        <p:spPr bwMode="auto">
          <a:xfrm flipV="1">
            <a:off x="4876800" y="1371600"/>
            <a:ext cx="0" cy="8382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4388" name="Line 20"/>
          <p:cNvSpPr>
            <a:spLocks noChangeShapeType="1"/>
          </p:cNvSpPr>
          <p:nvPr/>
        </p:nvSpPr>
        <p:spPr bwMode="auto">
          <a:xfrm flipV="1">
            <a:off x="5562600" y="1143000"/>
            <a:ext cx="1600200" cy="11430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4389" name="Line 21"/>
          <p:cNvSpPr>
            <a:spLocks noChangeShapeType="1"/>
          </p:cNvSpPr>
          <p:nvPr/>
        </p:nvSpPr>
        <p:spPr bwMode="auto">
          <a:xfrm flipH="1" flipV="1">
            <a:off x="1905000" y="1066800"/>
            <a:ext cx="2209800" cy="12192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152400" y="6245225"/>
            <a:ext cx="82296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3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314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82" grpId="0" animBg="1"/>
      <p:bldP spid="314373" grpId="0"/>
      <p:bldP spid="314374" grpId="0" animBg="1"/>
      <p:bldP spid="314375" grpId="0" animBg="1"/>
      <p:bldP spid="314376" grpId="0" animBg="1"/>
      <p:bldP spid="314378" grpId="0" animBg="1"/>
      <p:bldP spid="314379" grpId="0" animBg="1"/>
      <p:bldP spid="314380" grpId="0" animBg="1"/>
      <p:bldP spid="314383" grpId="0" animBg="1"/>
      <p:bldP spid="314384" grpId="0" animBg="1"/>
      <p:bldP spid="314385" grpId="0" animBg="1"/>
      <p:bldP spid="314386" grpId="0" animBg="1"/>
      <p:bldP spid="314387" grpId="0" animBg="1"/>
      <p:bldP spid="314388" grpId="0" animBg="1"/>
      <p:bldP spid="3143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4582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189442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НОВЫЕ </a:t>
            </a:r>
            <a:r>
              <a:rPr lang="ru-RU" sz="32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ЦЕЛИ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образования </a:t>
            </a:r>
            <a:r>
              <a:rPr lang="ru-RU" sz="32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ФОРМИРУЮТСЯ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" name="Овал 5"/>
          <p:cNvSpPr>
            <a:spLocks noChangeArrowheads="1"/>
          </p:cNvSpPr>
          <p:nvPr/>
        </p:nvSpPr>
        <p:spPr bwMode="auto">
          <a:xfrm>
            <a:off x="228600" y="1905000"/>
            <a:ext cx="4000500" cy="1600200"/>
          </a:xfrm>
          <a:prstGeom prst="ellipse">
            <a:avLst/>
          </a:prstGeom>
          <a:solidFill>
            <a:srgbClr val="CCCCCC"/>
          </a:solidFill>
          <a:ln w="25400" cap="rnd" algn="ctr">
            <a:solidFill>
              <a:srgbClr val="89A4A7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Овал 7"/>
          <p:cNvSpPr>
            <a:spLocks noChangeArrowheads="1"/>
          </p:cNvSpPr>
          <p:nvPr/>
        </p:nvSpPr>
        <p:spPr bwMode="auto">
          <a:xfrm>
            <a:off x="5029200" y="1828800"/>
            <a:ext cx="3733800" cy="2362200"/>
          </a:xfrm>
          <a:prstGeom prst="ellipse">
            <a:avLst/>
          </a:prstGeom>
          <a:solidFill>
            <a:srgbClr val="CCCCCC"/>
          </a:solidFill>
          <a:ln w="25400" cap="rnd" algn="ctr">
            <a:solidFill>
              <a:srgbClr val="89A4A7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9446" name="Text Box 3"/>
          <p:cNvSpPr txBox="1">
            <a:spLocks noChangeArrowheads="1"/>
          </p:cNvSpPr>
          <p:nvPr/>
        </p:nvSpPr>
        <p:spPr bwMode="auto">
          <a:xfrm>
            <a:off x="5105400" y="1981200"/>
            <a:ext cx="364331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0066"/>
                </a:solidFill>
                <a:latin typeface="Arial Narrow" pitchFamily="34" charset="0"/>
              </a:rPr>
              <a:t>ШИРОКОЕ ВНЕДРЕНИЕ</a:t>
            </a:r>
          </a:p>
          <a:p>
            <a:pPr algn="ctr"/>
            <a:r>
              <a:rPr lang="ru-RU" sz="800" b="1">
                <a:solidFill>
                  <a:srgbClr val="17375E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800" b="1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r>
              <a:rPr lang="ru-RU" sz="1600" b="1">
                <a:solidFill>
                  <a:srgbClr val="000066"/>
                </a:solidFill>
                <a:latin typeface="Times New Roman" pitchFamily="18" charset="0"/>
              </a:rPr>
              <a:t>ВО ВСЕ СФЕРЫ ЖИЗНИ</a:t>
            </a:r>
            <a:r>
              <a:rPr lang="ru-RU" sz="1800" b="1">
                <a:solidFill>
                  <a:srgbClr val="17375E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944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3643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ОБЩЕСТВЕННЫМ  ДОГОВОРОМ</a:t>
            </a:r>
          </a:p>
        </p:txBody>
      </p:sp>
      <p:sp>
        <p:nvSpPr>
          <p:cNvPr id="189448" name="Text Box 3"/>
          <p:cNvSpPr txBox="1">
            <a:spLocks noChangeArrowheads="1"/>
          </p:cNvSpPr>
          <p:nvPr/>
        </p:nvSpPr>
        <p:spPr bwMode="auto">
          <a:xfrm>
            <a:off x="5029200" y="1066800"/>
            <a:ext cx="3643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Times New Roman" pitchFamily="18" charset="0"/>
              </a:rPr>
              <a:t>НОВЫМИ</a:t>
            </a:r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 i="1">
                <a:latin typeface="Times New Roman" pitchFamily="18" charset="0"/>
              </a:rPr>
              <a:t>ТЕХНОЛОГИЯМИ</a:t>
            </a:r>
          </a:p>
        </p:txBody>
      </p:sp>
      <p:sp>
        <p:nvSpPr>
          <p:cNvPr id="189450" name="AutoShape 8"/>
          <p:cNvSpPr>
            <a:spLocks noChangeArrowheads="1"/>
          </p:cNvSpPr>
          <p:nvPr/>
        </p:nvSpPr>
        <p:spPr bwMode="auto">
          <a:xfrm rot="10800000" flipV="1">
            <a:off x="4953000" y="4495800"/>
            <a:ext cx="31242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18900000" scaled="1"/>
          </a:gradFill>
          <a:ln w="3175" cap="rnd" algn="ctr">
            <a:noFill/>
            <a:prstDash val="sysDot"/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/>
            <a:endParaRPr lang="ru-RU" sz="2000" i="1" u="sng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2000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2000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2000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2000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ОБЩЕСТВО</a:t>
            </a:r>
          </a:p>
          <a:p>
            <a:pPr algn="ctr"/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Безопасность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charset="0"/>
              </a:rPr>
              <a:t>и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здоровье</a:t>
            </a:r>
            <a:endParaRPr lang="ru-RU" sz="1600" b="1" dirty="0">
              <a:solidFill>
                <a:srgbClr val="000099"/>
              </a:solidFill>
            </a:endParaRPr>
          </a:p>
          <a:p>
            <a:pPr algn="ctr"/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Свобода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charset="0"/>
              </a:rPr>
              <a:t>и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ответственность</a:t>
            </a:r>
            <a:endParaRPr lang="ru-RU" sz="1600" b="1" dirty="0">
              <a:solidFill>
                <a:srgbClr val="000099"/>
              </a:solidFill>
            </a:endParaRPr>
          </a:p>
          <a:p>
            <a:pPr algn="ctr"/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Социальная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справедливость</a:t>
            </a:r>
            <a:endParaRPr lang="ru-RU" sz="1600" b="1" dirty="0">
              <a:solidFill>
                <a:srgbClr val="000099"/>
              </a:solidFill>
            </a:endParaRPr>
          </a:p>
          <a:p>
            <a:pPr algn="ctr"/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Благосостояние</a:t>
            </a:r>
            <a:endParaRPr lang="ru-RU" sz="1600" b="1" u="sng" dirty="0">
              <a:solidFill>
                <a:srgbClr val="000099"/>
              </a:solidFill>
            </a:endParaRPr>
          </a:p>
          <a:p>
            <a:pPr algn="ctr"/>
            <a:endParaRPr lang="ru-RU" sz="1600" b="1" u="sng" dirty="0">
              <a:solidFill>
                <a:srgbClr val="000099"/>
              </a:solidFill>
            </a:endParaRPr>
          </a:p>
          <a:p>
            <a:pPr algn="ctr"/>
            <a:endParaRPr lang="ru-RU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89451" name="AutoShape 8"/>
          <p:cNvSpPr>
            <a:spLocks noChangeArrowheads="1"/>
          </p:cNvSpPr>
          <p:nvPr/>
        </p:nvSpPr>
        <p:spPr bwMode="auto">
          <a:xfrm>
            <a:off x="1143000" y="5105400"/>
            <a:ext cx="38100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rgbClr val="CCCCFF"/>
              </a:gs>
              <a:gs pos="100000">
                <a:srgbClr val="FFFFFF"/>
              </a:gs>
            </a:gsLst>
            <a:lin ang="2700000" scaled="1"/>
          </a:gradFill>
          <a:ln w="3175" cap="rnd" algn="ctr">
            <a:noFill/>
            <a:prstDash val="sysDot"/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/>
            <a:endParaRPr lang="ru-RU" sz="1400" b="1" u="sng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180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180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180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180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sz="1400" b="1">
              <a:solidFill>
                <a:schemeClr val="tx1"/>
              </a:solidFill>
            </a:endParaRPr>
          </a:p>
          <a:p>
            <a:pPr algn="ctr"/>
            <a:endParaRPr lang="ru-RU" sz="2000" b="1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ru-RU" sz="20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ГОСУДАРСТВО</a:t>
            </a:r>
          </a:p>
          <a:p>
            <a:pPr algn="ctr"/>
            <a:r>
              <a:rPr lang="ru-RU" sz="1600" b="1">
                <a:solidFill>
                  <a:srgbClr val="000099"/>
                </a:solidFill>
                <a:latin typeface="Arial" charset="0"/>
              </a:rPr>
              <a:t>Национальное</a:t>
            </a:r>
            <a:r>
              <a:rPr lang="ru-RU" sz="1600" b="1">
                <a:solidFill>
                  <a:srgbClr val="000099"/>
                </a:solidFill>
              </a:rPr>
              <a:t> </a:t>
            </a:r>
            <a:r>
              <a:rPr lang="ru-RU" sz="1600" b="1">
                <a:solidFill>
                  <a:srgbClr val="000099"/>
                </a:solidFill>
                <a:latin typeface="Arial" charset="0"/>
              </a:rPr>
              <a:t>единство</a:t>
            </a:r>
            <a:endParaRPr lang="ru-RU" sz="1600" b="1">
              <a:solidFill>
                <a:srgbClr val="000099"/>
              </a:solidFill>
            </a:endParaRPr>
          </a:p>
          <a:p>
            <a:pPr algn="ctr"/>
            <a:r>
              <a:rPr lang="ru-RU" sz="1600" b="1">
                <a:solidFill>
                  <a:srgbClr val="000099"/>
                </a:solidFill>
                <a:latin typeface="Arial" charset="0"/>
              </a:rPr>
              <a:t>Безопасность</a:t>
            </a:r>
            <a:r>
              <a:rPr lang="ru-RU" sz="1600" b="1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ru-RU" sz="1600" b="1">
                <a:solidFill>
                  <a:srgbClr val="000099"/>
                </a:solidFill>
                <a:latin typeface="Arial" charset="0"/>
              </a:rPr>
              <a:t>Развитие</a:t>
            </a:r>
            <a:r>
              <a:rPr lang="ru-RU" sz="1600" b="1">
                <a:solidFill>
                  <a:srgbClr val="000099"/>
                </a:solidFill>
              </a:rPr>
              <a:t> </a:t>
            </a:r>
            <a:r>
              <a:rPr lang="ru-RU" sz="1600" b="1">
                <a:solidFill>
                  <a:srgbClr val="000099"/>
                </a:solidFill>
                <a:latin typeface="Arial" charset="0"/>
              </a:rPr>
              <a:t>человеческого потенциала</a:t>
            </a:r>
            <a:endParaRPr lang="ru-RU" sz="1600" b="1">
              <a:solidFill>
                <a:srgbClr val="000099"/>
              </a:solidFill>
            </a:endParaRPr>
          </a:p>
          <a:p>
            <a:pPr algn="ctr"/>
            <a:r>
              <a:rPr lang="ru-RU" sz="1600" b="1">
                <a:solidFill>
                  <a:srgbClr val="000099"/>
                </a:solidFill>
                <a:latin typeface="Arial" charset="0"/>
              </a:rPr>
              <a:t>Конкурентоспособность</a:t>
            </a:r>
            <a:endParaRPr lang="ru-RU" sz="1600" b="1" u="sng">
              <a:solidFill>
                <a:srgbClr val="000099"/>
              </a:solidFill>
            </a:endParaRPr>
          </a:p>
          <a:p>
            <a:pPr algn="ctr"/>
            <a:endParaRPr lang="ru-RU" sz="900">
              <a:solidFill>
                <a:srgbClr val="000099"/>
              </a:solidFill>
            </a:endParaRPr>
          </a:p>
          <a:p>
            <a:pPr algn="ctr"/>
            <a:endParaRPr lang="ru-RU" sz="4800">
              <a:solidFill>
                <a:schemeClr val="tx1"/>
              </a:solidFill>
            </a:endParaRPr>
          </a:p>
          <a:p>
            <a:pPr algn="ctr"/>
            <a:endParaRPr lang="ru-RU" sz="200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200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2468563" y="4022725"/>
            <a:ext cx="45624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9641" name="AutoShape 8"/>
          <p:cNvSpPr>
            <a:spLocks noChangeArrowheads="1"/>
          </p:cNvSpPr>
          <p:nvPr/>
        </p:nvSpPr>
        <p:spPr bwMode="auto">
          <a:xfrm>
            <a:off x="228600" y="3657600"/>
            <a:ext cx="2667000" cy="1447800"/>
          </a:xfrm>
          <a:prstGeom prst="roundRect">
            <a:avLst>
              <a:gd name="adj" fmla="val 18218"/>
            </a:avLst>
          </a:prstGeom>
          <a:gradFill rotWithShape="1">
            <a:gsLst>
              <a:gs pos="0">
                <a:srgbClr val="CCCCFF"/>
              </a:gs>
              <a:gs pos="100000">
                <a:srgbClr val="CCCCFF">
                  <a:gamma/>
                  <a:tint val="0"/>
                  <a:invGamma/>
                </a:srgbClr>
              </a:gs>
            </a:gsLst>
            <a:lin ang="2700000" scaled="1"/>
          </a:gradFill>
          <a:ln w="3175" cap="rnd" algn="ctr">
            <a:noFill/>
            <a:prstDash val="sysDot"/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srgbClr val="000099"/>
              </a:solidFill>
              <a:latin typeface="Arial" charset="0"/>
            </a:endParaRPr>
          </a:p>
          <a:p>
            <a:pPr algn="ctr">
              <a:defRPr/>
            </a:pPr>
            <a:endParaRPr lang="ru-RU" sz="1400" b="1" dirty="0">
              <a:solidFill>
                <a:srgbClr val="000099"/>
              </a:solidFill>
              <a:latin typeface="Arial" charset="0"/>
            </a:endParaRPr>
          </a:p>
          <a:p>
            <a:pPr algn="ctr">
              <a:defRPr/>
            </a:pPr>
            <a:endParaRPr lang="ru-RU" sz="20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sz="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СЕМЬЯ</a:t>
            </a:r>
          </a:p>
          <a:p>
            <a:pPr algn="ctr">
              <a:defRPr/>
            </a:pPr>
            <a:r>
              <a:rPr lang="ru-RU" sz="1600" b="1" i="1" dirty="0">
                <a:solidFill>
                  <a:srgbClr val="000099"/>
                </a:solidFill>
                <a:latin typeface="Arial" charset="0"/>
              </a:rPr>
              <a:t>Личностная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успешность</a:t>
            </a:r>
            <a:endParaRPr lang="ru-RU" sz="1600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1600" b="1" i="1" dirty="0">
                <a:solidFill>
                  <a:srgbClr val="000099"/>
                </a:solidFill>
                <a:latin typeface="Arial" charset="0"/>
              </a:rPr>
              <a:t>Социальная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успешность</a:t>
            </a:r>
            <a:endParaRPr lang="ru-RU" sz="1600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1600" b="1" i="1" dirty="0">
                <a:solidFill>
                  <a:srgbClr val="000099"/>
                </a:solidFill>
                <a:latin typeface="Arial" charset="0"/>
              </a:rPr>
              <a:t>Профессиональная</a:t>
            </a:r>
            <a:r>
              <a:rPr lang="ru-RU" sz="1600" b="1" dirty="0">
                <a:solidFill>
                  <a:srgbClr val="000099"/>
                </a:solidFill>
              </a:rPr>
              <a:t> </a:t>
            </a:r>
            <a:endParaRPr lang="en-US" sz="1600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Arial" charset="0"/>
              </a:rPr>
              <a:t>успешность</a:t>
            </a:r>
            <a:endParaRPr lang="ru-RU" sz="1600" b="1" dirty="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sz="1600" b="1" u="sng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 flipH="1">
            <a:off x="838200" y="2895600"/>
            <a:ext cx="1524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9456" name="Line 16"/>
          <p:cNvSpPr>
            <a:spLocks noChangeShapeType="1"/>
          </p:cNvSpPr>
          <p:nvPr/>
        </p:nvSpPr>
        <p:spPr bwMode="auto">
          <a:xfrm>
            <a:off x="2895600" y="3352800"/>
            <a:ext cx="381000" cy="1752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>
            <a:off x="3581400" y="2895600"/>
            <a:ext cx="220980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89499" name="Group 59"/>
          <p:cNvGraphicFramePr>
            <a:graphicFrameLocks noGrp="1"/>
          </p:cNvGraphicFramePr>
          <p:nvPr/>
        </p:nvGraphicFramePr>
        <p:xfrm>
          <a:off x="533400" y="2590800"/>
          <a:ext cx="1295400" cy="43180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СЕМЬИ,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9513" name="Group 73"/>
          <p:cNvGraphicFramePr>
            <a:graphicFrameLocks noGrp="1"/>
          </p:cNvGraphicFramePr>
          <p:nvPr/>
        </p:nvGraphicFramePr>
        <p:xfrm>
          <a:off x="1905000" y="2590800"/>
          <a:ext cx="2209800" cy="5080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    ОБЩЕСТВА,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444" name="Text Box 3"/>
          <p:cNvSpPr txBox="1">
            <a:spLocks noChangeArrowheads="1"/>
          </p:cNvSpPr>
          <p:nvPr/>
        </p:nvSpPr>
        <p:spPr bwMode="auto">
          <a:xfrm>
            <a:off x="0" y="1905000"/>
            <a:ext cx="441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</a:rPr>
              <a:t>НОВЫЕ</a:t>
            </a:r>
            <a:r>
              <a:rPr lang="ru-RU" sz="1600" b="1" dirty="0">
                <a:solidFill>
                  <a:srgbClr val="17375E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</a:rPr>
              <a:t>ОБРАЗОВАТЕЛЬНЫЕ ЗАПРОСЫ</a:t>
            </a:r>
            <a:endParaRPr lang="ru-RU" sz="1800" b="1" dirty="0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1800" b="1" dirty="0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endParaRPr lang="ru-RU" sz="1200" b="1" dirty="0">
              <a:solidFill>
                <a:srgbClr val="17375E"/>
              </a:solidFill>
              <a:latin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17375E"/>
                </a:solidFill>
                <a:cs typeface="Tahoma" pitchFamily="34" charset="0"/>
              </a:rPr>
              <a:t>ГОСУДАРСТВА</a:t>
            </a:r>
          </a:p>
        </p:txBody>
      </p:sp>
      <p:graphicFrame>
        <p:nvGraphicFramePr>
          <p:cNvPr id="189528" name="Group 88"/>
          <p:cNvGraphicFramePr>
            <a:graphicFrameLocks noGrp="1"/>
          </p:cNvGraphicFramePr>
          <p:nvPr/>
        </p:nvGraphicFramePr>
        <p:xfrm>
          <a:off x="5257800" y="2438400"/>
          <a:ext cx="3200400" cy="100584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ИНФОРМАЦИОННО – КОММУНИКАТИВНЫХ ТЕХНОЛОГИЙ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894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894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96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96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9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9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696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96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96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696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96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96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696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96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96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2000"/>
                                        <p:tgtEl>
                                          <p:spTgt spid="696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895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895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5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94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89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9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9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2000"/>
                                        <p:tgtEl>
                                          <p:spTgt spid="189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89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89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2000"/>
                                        <p:tgtEl>
                                          <p:spTgt spid="189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89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89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2000"/>
                                        <p:tgtEl>
                                          <p:spTgt spid="189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89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89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2000"/>
                                        <p:tgtEl>
                                          <p:spTgt spid="189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894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89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89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89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2000"/>
                                        <p:tgtEl>
                                          <p:spTgt spid="189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89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89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2000"/>
                                        <p:tgtEl>
                                          <p:spTgt spid="189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89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89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2000"/>
                                        <p:tgtEl>
                                          <p:spTgt spid="189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000"/>
                            </p:stCondLst>
                            <p:childTnLst>
                              <p:par>
                                <p:cTn id="16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89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89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2000"/>
                                        <p:tgtEl>
                                          <p:spTgt spid="189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700"/>
                            </p:stCondLst>
                            <p:childTnLst>
                              <p:par>
                                <p:cTn id="18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0" dur="20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770" decel="100000"/>
                                        <p:tgtEl>
                                          <p:spTgt spid="1895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770" decel="100000"/>
                                        <p:tgtEl>
                                          <p:spTgt spid="1895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5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8" dur="770" fill="hold"/>
                                        <p:tgtEl>
                                          <p:spTgt spid="18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770" fill="hold"/>
                                        <p:tgtEl>
                                          <p:spTgt spid="189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9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9446" grpId="0"/>
      <p:bldP spid="189447" grpId="0"/>
      <p:bldP spid="189448" grpId="0"/>
      <p:bldP spid="189450" grpId="0" uiExpand="1" build="allAtOnce" animBg="1"/>
      <p:bldP spid="189451" grpId="0" build="allAtOnce" animBg="1"/>
      <p:bldP spid="69641" grpId="0" uiExpand="1" build="allAtOnce" animBg="1"/>
      <p:bldP spid="189455" grpId="0" uiExpand="1" animBg="1"/>
      <p:bldP spid="189456" grpId="0" animBg="1"/>
      <p:bldP spid="189457" grpId="0" animBg="1"/>
      <p:bldP spid="18944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82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36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здоровья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36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эмоционально-чувственная сфера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36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социально-личностная адаптация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36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интеллект</a:t>
            </a:r>
          </a:p>
        </p:txBody>
      </p:sp>
      <p:sp>
        <p:nvSpPr>
          <p:cNvPr id="213023" name="Text Box 31"/>
          <p:cNvSpPr txBox="1">
            <a:spLocks noChangeArrowheads="1"/>
          </p:cNvSpPr>
          <p:nvPr/>
        </p:nvSpPr>
        <p:spPr bwMode="auto">
          <a:xfrm>
            <a:off x="47625" y="228600"/>
            <a:ext cx="4538663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28625" indent="-428625" algn="ctr">
              <a:defRPr/>
            </a:pPr>
            <a:r>
              <a:rPr lang="ru-RU" sz="32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ru-RU" sz="32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</a:t>
            </a:r>
            <a:r>
              <a:rPr lang="ru-RU" b="1" dirty="0">
                <a:solidFill>
                  <a:srgbClr val="000099"/>
                </a:solidFill>
              </a:rPr>
              <a:t>            =</a:t>
            </a:r>
          </a:p>
          <a:p>
            <a:pPr marL="428625" indent="-428625" algn="ctr">
              <a:defRPr/>
            </a:pPr>
            <a:r>
              <a:rPr lang="ru-RU" sz="3600" dirty="0">
                <a:solidFill>
                  <a:srgbClr val="000099"/>
                </a:solidFill>
              </a:rPr>
              <a:t>образования</a:t>
            </a:r>
          </a:p>
        </p:txBody>
      </p:sp>
      <p:sp>
        <p:nvSpPr>
          <p:cNvPr id="213024" name="Text Box 32"/>
          <p:cNvSpPr txBox="1">
            <a:spLocks noChangeArrowheads="1"/>
          </p:cNvSpPr>
          <p:nvPr/>
        </p:nvSpPr>
        <p:spPr bwMode="auto">
          <a:xfrm>
            <a:off x="5029200" y="228600"/>
            <a:ext cx="3381375" cy="1617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28625" indent="-428625" algn="ctr">
              <a:defRPr/>
            </a:pPr>
            <a:r>
              <a:rPr lang="ru-RU" sz="36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</a:t>
            </a:r>
          </a:p>
          <a:p>
            <a:pPr marL="428625" indent="-428625" algn="ctr">
              <a:defRPr/>
            </a:pPr>
            <a:r>
              <a:rPr lang="ru-RU" sz="3600" dirty="0">
                <a:solidFill>
                  <a:srgbClr val="000099"/>
                </a:solidFill>
              </a:rPr>
              <a:t>развития</a:t>
            </a:r>
          </a:p>
          <a:p>
            <a:pPr marL="428625" indent="-428625" algn="ctr">
              <a:defRPr/>
            </a:pPr>
            <a:r>
              <a:rPr lang="ru-RU" dirty="0">
                <a:solidFill>
                  <a:srgbClr val="000099"/>
                </a:solidFill>
              </a:rPr>
              <a:t>личности ребенка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F66EB-1F1F-489D-A445-2AA92A2961A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4582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1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1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12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12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12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12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12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12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build="p"/>
      <p:bldP spid="213023" grpId="0"/>
      <p:bldP spid="2130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1" name="AutoShape 5"/>
          <p:cNvSpPr>
            <a:spLocks noChangeArrowheads="1"/>
          </p:cNvSpPr>
          <p:nvPr/>
        </p:nvSpPr>
        <p:spPr bwMode="auto">
          <a:xfrm>
            <a:off x="2209800" y="2209800"/>
            <a:ext cx="4495800" cy="2362200"/>
          </a:xfrm>
          <a:custGeom>
            <a:avLst/>
            <a:gdLst>
              <a:gd name="G0" fmla="+- 2976 0 0"/>
              <a:gd name="G1" fmla="+- 7429 0 0"/>
              <a:gd name="G2" fmla="+- 2235 0 0"/>
              <a:gd name="G3" fmla="+- 10034 0 0"/>
              <a:gd name="G4" fmla="+- 21600 0 7429"/>
              <a:gd name="G5" fmla="+- 21600 0 10034"/>
              <a:gd name="G6" fmla="+- 2976 21600 0"/>
              <a:gd name="G7" fmla="*/ G6 1 2"/>
              <a:gd name="G8" fmla="+- 21600 0 2976"/>
              <a:gd name="G9" fmla="+- 21600 0 2235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2976" y="2976"/>
                </a:moveTo>
                <a:lnTo>
                  <a:pt x="10034" y="2976"/>
                </a:lnTo>
                <a:lnTo>
                  <a:pt x="10034" y="2235"/>
                </a:lnTo>
                <a:lnTo>
                  <a:pt x="7429" y="2235"/>
                </a:lnTo>
                <a:lnTo>
                  <a:pt x="10800" y="0"/>
                </a:lnTo>
                <a:lnTo>
                  <a:pt x="14171" y="2235"/>
                </a:lnTo>
                <a:lnTo>
                  <a:pt x="11566" y="2235"/>
                </a:lnTo>
                <a:lnTo>
                  <a:pt x="11566" y="2976"/>
                </a:lnTo>
                <a:lnTo>
                  <a:pt x="18624" y="2976"/>
                </a:lnTo>
                <a:lnTo>
                  <a:pt x="18624" y="10034"/>
                </a:lnTo>
                <a:lnTo>
                  <a:pt x="19365" y="10034"/>
                </a:lnTo>
                <a:lnTo>
                  <a:pt x="19365" y="7429"/>
                </a:lnTo>
                <a:lnTo>
                  <a:pt x="21600" y="10800"/>
                </a:lnTo>
                <a:lnTo>
                  <a:pt x="19365" y="14171"/>
                </a:lnTo>
                <a:lnTo>
                  <a:pt x="19365" y="11566"/>
                </a:lnTo>
                <a:lnTo>
                  <a:pt x="18624" y="11566"/>
                </a:lnTo>
                <a:lnTo>
                  <a:pt x="18624" y="18624"/>
                </a:lnTo>
                <a:lnTo>
                  <a:pt x="11566" y="18624"/>
                </a:lnTo>
                <a:lnTo>
                  <a:pt x="11566" y="19365"/>
                </a:lnTo>
                <a:lnTo>
                  <a:pt x="14171" y="19365"/>
                </a:lnTo>
                <a:lnTo>
                  <a:pt x="10800" y="21600"/>
                </a:lnTo>
                <a:lnTo>
                  <a:pt x="7429" y="19365"/>
                </a:lnTo>
                <a:lnTo>
                  <a:pt x="10034" y="19365"/>
                </a:lnTo>
                <a:lnTo>
                  <a:pt x="10034" y="18624"/>
                </a:lnTo>
                <a:lnTo>
                  <a:pt x="2976" y="18624"/>
                </a:lnTo>
                <a:lnTo>
                  <a:pt x="2976" y="11566"/>
                </a:lnTo>
                <a:lnTo>
                  <a:pt x="2235" y="11566"/>
                </a:lnTo>
                <a:lnTo>
                  <a:pt x="2235" y="14171"/>
                </a:lnTo>
                <a:lnTo>
                  <a:pt x="0" y="10800"/>
                </a:lnTo>
                <a:lnTo>
                  <a:pt x="2235" y="7429"/>
                </a:lnTo>
                <a:lnTo>
                  <a:pt x="2235" y="10034"/>
                </a:lnTo>
                <a:lnTo>
                  <a:pt x="2976" y="10034"/>
                </a:lnTo>
                <a:close/>
              </a:path>
            </a:pathLst>
          </a:custGeom>
          <a:gradFill rotWithShape="1">
            <a:gsLst>
              <a:gs pos="0">
                <a:srgbClr val="777777">
                  <a:gamma/>
                  <a:tint val="64314"/>
                  <a:invGamma/>
                  <a:alpha val="38000"/>
                </a:srgbClr>
              </a:gs>
              <a:gs pos="100000">
                <a:srgbClr val="777777">
                  <a:alpha val="33000"/>
                </a:srgbClr>
              </a:gs>
            </a:gsLst>
            <a:path path="rect">
              <a:fillToRect l="50000" t="50000" r="50000" b="50000"/>
            </a:path>
          </a:gradFill>
          <a:ln w="28575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609600" indent="-428625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C"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2590800" y="2362200"/>
            <a:ext cx="3733800" cy="167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СТАНДАРТЫ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4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ru-RU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6248400" y="2546350"/>
            <a:ext cx="2895600" cy="168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4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ребования </a:t>
            </a:r>
          </a:p>
          <a:p>
            <a:pPr algn="ctr">
              <a:lnSpc>
                <a:spcPct val="4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 </a:t>
            </a:r>
          </a:p>
          <a:p>
            <a:pPr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условиям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реализации </a:t>
            </a:r>
          </a:p>
          <a:p>
            <a:pPr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ООП </a:t>
            </a:r>
          </a:p>
        </p:txBody>
      </p:sp>
      <p:sp>
        <p:nvSpPr>
          <p:cNvPr id="249870" name="Rectangle 14"/>
          <p:cNvSpPr>
            <a:spLocks noChangeArrowheads="1"/>
          </p:cNvSpPr>
          <p:nvPr/>
        </p:nvSpPr>
        <p:spPr bwMode="auto">
          <a:xfrm>
            <a:off x="1981200" y="4645025"/>
            <a:ext cx="4800600" cy="156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609600" indent="-428625"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истема </a:t>
            </a:r>
          </a:p>
          <a:p>
            <a:pPr marL="609600" indent="-428625"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оценивания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428625"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результатов достижения </a:t>
            </a:r>
          </a:p>
          <a:p>
            <a:pPr marL="609600" indent="-428625" algn="ctr">
              <a:lnSpc>
                <a:spcPct val="6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освоения ООП</a:t>
            </a:r>
          </a:p>
        </p:txBody>
      </p:sp>
      <p:sp>
        <p:nvSpPr>
          <p:cNvPr id="249872" name="Rectangle 16"/>
          <p:cNvSpPr>
            <a:spLocks noChangeArrowheads="1"/>
          </p:cNvSpPr>
          <p:nvPr/>
        </p:nvSpPr>
        <p:spPr bwMode="auto">
          <a:xfrm>
            <a:off x="0" y="2509838"/>
            <a:ext cx="2667000" cy="195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5600" indent="-271463" algn="ctr">
              <a:lnSpc>
                <a:spcPct val="60000"/>
              </a:lnSpc>
              <a:buFont typeface="Wingdings" pitchFamily="2" charset="2"/>
              <a:buNone/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55600" indent="-271463" algn="ctr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ru-RU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ребования </a:t>
            </a:r>
          </a:p>
          <a:p>
            <a:pPr marL="355600" indent="-271463" algn="ctr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</a:p>
          <a:p>
            <a:pPr marL="355600" indent="-271463" algn="ctr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структуре</a:t>
            </a:r>
          </a:p>
          <a:p>
            <a:pPr marL="355600" indent="-271463" algn="ctr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ru-RU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55600" indent="-271463" algn="ctr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ООП</a:t>
            </a:r>
          </a:p>
          <a:p>
            <a:pPr marL="355600" indent="-271463" algn="ctr" eaLnBrk="0" hangingPunct="0">
              <a:defRPr/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9873" name="Rectangle 17"/>
          <p:cNvSpPr>
            <a:spLocks noChangeArrowheads="1"/>
          </p:cNvSpPr>
          <p:nvPr/>
        </p:nvSpPr>
        <p:spPr bwMode="auto">
          <a:xfrm>
            <a:off x="2895600" y="188913"/>
            <a:ext cx="3200400" cy="217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5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4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ребования </a:t>
            </a:r>
          </a:p>
          <a:p>
            <a:pPr algn="ctr">
              <a:lnSpc>
                <a:spcPct val="4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к </a:t>
            </a:r>
          </a:p>
          <a:p>
            <a:pPr algn="ctr">
              <a:lnSpc>
                <a:spcPct val="4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результатам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освоения ООП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52400" y="6245225"/>
            <a:ext cx="83058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2" grpId="0"/>
      <p:bldP spid="249867" grpId="0"/>
      <p:bldP spid="249870" grpId="0"/>
      <p:bldP spid="249872" grpId="0"/>
      <p:bldP spid="2498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51" name="AutoShape 63"/>
          <p:cNvSpPr>
            <a:spLocks noChangeArrowheads="1"/>
          </p:cNvSpPr>
          <p:nvPr/>
        </p:nvSpPr>
        <p:spPr bwMode="auto">
          <a:xfrm>
            <a:off x="3200400" y="1143000"/>
            <a:ext cx="3200400" cy="3962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9EFF">
                  <a:alpha val="23000"/>
                </a:srgbClr>
              </a:gs>
              <a:gs pos="39999">
                <a:srgbClr val="85C2FF">
                  <a:alpha val="13800"/>
                </a:srgbClr>
              </a:gs>
              <a:gs pos="70000">
                <a:srgbClr val="C4D6EB">
                  <a:alpha val="6900"/>
                </a:srgbClr>
              </a:gs>
              <a:gs pos="100000">
                <a:srgbClr val="FFEBFA">
                  <a:alpha val="0"/>
                </a:srgbClr>
              </a:gs>
            </a:gsLst>
            <a:lin ang="5400000" scaled="1"/>
          </a:gradFill>
          <a:ln w="9525" algn="ctr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7149" name="AutoShape 61"/>
          <p:cNvSpPr>
            <a:spLocks noChangeArrowheads="1"/>
          </p:cNvSpPr>
          <p:nvPr/>
        </p:nvSpPr>
        <p:spPr bwMode="auto">
          <a:xfrm>
            <a:off x="152400" y="1143000"/>
            <a:ext cx="2971800" cy="3962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9EFF">
                  <a:alpha val="23000"/>
                </a:srgbClr>
              </a:gs>
              <a:gs pos="39999">
                <a:srgbClr val="85C2FF">
                  <a:alpha val="13800"/>
                </a:srgbClr>
              </a:gs>
              <a:gs pos="70000">
                <a:srgbClr val="C4D6EB">
                  <a:alpha val="6900"/>
                </a:srgbClr>
              </a:gs>
              <a:gs pos="100000">
                <a:srgbClr val="FFEBFA">
                  <a:alpha val="0"/>
                </a:srgbClr>
              </a:gs>
            </a:gsLst>
            <a:lin ang="5400000" scaled="1"/>
          </a:gradFill>
          <a:ln w="9525" algn="ctr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7141" name="Rectangle 53"/>
          <p:cNvSpPr>
            <a:spLocks noChangeArrowheads="1"/>
          </p:cNvSpPr>
          <p:nvPr/>
        </p:nvSpPr>
        <p:spPr bwMode="auto">
          <a:xfrm>
            <a:off x="0" y="152400"/>
            <a:ext cx="9144000" cy="839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428625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ребования к </a:t>
            </a: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результатам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освоения ООП</a:t>
            </a:r>
          </a:p>
        </p:txBody>
      </p:sp>
      <p:sp>
        <p:nvSpPr>
          <p:cNvPr id="217144" name="Rectangle 56"/>
          <p:cNvSpPr>
            <a:spLocks noChangeArrowheads="1"/>
          </p:cNvSpPr>
          <p:nvPr/>
        </p:nvSpPr>
        <p:spPr bwMode="auto">
          <a:xfrm>
            <a:off x="228600" y="1143000"/>
            <a:ext cx="2895600" cy="3841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b="1" i="1">
                <a:solidFill>
                  <a:srgbClr val="000066"/>
                </a:solidFill>
              </a:rPr>
              <a:t>личностные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ü"/>
              <a:defRPr/>
            </a:pPr>
            <a:r>
              <a:rPr lang="ru-RU" sz="1600">
                <a:solidFill>
                  <a:schemeClr val="bg2"/>
                </a:solidFill>
              </a:rPr>
              <a:t> </a:t>
            </a: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готовность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пособ-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ность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обучающихся к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саморазвитию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ü"/>
              <a:defRPr/>
            </a:pP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сформированность</a:t>
            </a:r>
            <a:r>
              <a:rPr lang="ru-RU" sz="16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мотивации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 обучению и познанию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ü"/>
              <a:defRPr/>
            </a:pP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ценностно-</a:t>
            </a:r>
            <a:r>
              <a:rPr lang="ru-RU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смысловые</a:t>
            </a:r>
            <a:endParaRPr lang="ru-RU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установки обучающихся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ü"/>
              <a:defRPr/>
            </a:pP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социальные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компетенции</a:t>
            </a: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ü"/>
              <a:defRPr/>
            </a:pP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личностные</a:t>
            </a:r>
            <a:r>
              <a:rPr lang="ru-RU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качества</a:t>
            </a:r>
            <a:r>
              <a:rPr lang="ru-RU" sz="1600">
                <a:solidFill>
                  <a:schemeClr val="bg2"/>
                </a:solidFill>
              </a:rPr>
              <a:t> </a:t>
            </a:r>
            <a:endParaRPr lang="ru-RU" sz="16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17152" name="AutoShape 64"/>
          <p:cNvSpPr>
            <a:spLocks noChangeArrowheads="1"/>
          </p:cNvSpPr>
          <p:nvPr/>
        </p:nvSpPr>
        <p:spPr bwMode="auto">
          <a:xfrm>
            <a:off x="6477000" y="1981200"/>
            <a:ext cx="2438400" cy="3657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9900CC">
                  <a:alpha val="28000"/>
                </a:srgbClr>
              </a:gs>
            </a:gsLst>
            <a:lin ang="5400000" scaled="1"/>
          </a:gradFill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7153" name="Rectangle 65"/>
          <p:cNvSpPr>
            <a:spLocks noChangeArrowheads="1"/>
          </p:cNvSpPr>
          <p:nvPr/>
        </p:nvSpPr>
        <p:spPr bwMode="auto">
          <a:xfrm>
            <a:off x="3276600" y="1143000"/>
            <a:ext cx="3276600" cy="370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</a:pPr>
            <a:r>
              <a:rPr lang="ru-RU" b="1" i="1" dirty="0" err="1">
                <a:solidFill>
                  <a:srgbClr val="000066"/>
                </a:solidFill>
              </a:rPr>
              <a:t>мета-предметные</a:t>
            </a:r>
            <a:endParaRPr lang="ru-RU" b="1" i="1" dirty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</a:pPr>
            <a:endParaRPr lang="ru-RU" sz="800" b="1" i="1" dirty="0">
              <a:solidFill>
                <a:srgbClr val="000066"/>
              </a:solidFill>
            </a:endParaRPr>
          </a:p>
          <a:p>
            <a:pPr algn="ctr"/>
            <a:r>
              <a:rPr lang="ru-RU" sz="2000" b="1" i="1" dirty="0">
                <a:solidFill>
                  <a:schemeClr val="bg2"/>
                </a:solidFill>
              </a:rPr>
              <a:t>освоенные</a:t>
            </a:r>
            <a:r>
              <a:rPr lang="ru-RU" sz="180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ru-RU" sz="1400" dirty="0">
                <a:solidFill>
                  <a:schemeClr val="bg2"/>
                </a:solidFill>
              </a:rPr>
              <a:t>при изучении</a:t>
            </a:r>
            <a:r>
              <a:rPr lang="ru-RU" sz="1600" dirty="0">
                <a:solidFill>
                  <a:schemeClr val="bg2"/>
                </a:solidFill>
              </a:rPr>
              <a:t> </a:t>
            </a:r>
            <a:r>
              <a:rPr lang="ru-RU" sz="1600" u="sng" dirty="0">
                <a:solidFill>
                  <a:schemeClr val="bg2"/>
                </a:solidFill>
              </a:rPr>
              <a:t>нескольких</a:t>
            </a:r>
            <a:r>
              <a:rPr lang="ru-RU" sz="160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ru-RU" sz="1400" dirty="0">
                <a:solidFill>
                  <a:schemeClr val="bg2"/>
                </a:solidFill>
              </a:rPr>
              <a:t>или</a:t>
            </a:r>
            <a:r>
              <a:rPr lang="ru-RU" sz="1600" dirty="0">
                <a:solidFill>
                  <a:schemeClr val="bg2"/>
                </a:solidFill>
              </a:rPr>
              <a:t> </a:t>
            </a:r>
            <a:r>
              <a:rPr lang="ru-RU" sz="1600" u="sng" dirty="0">
                <a:solidFill>
                  <a:schemeClr val="bg2"/>
                </a:solidFill>
              </a:rPr>
              <a:t>всех</a:t>
            </a:r>
            <a:r>
              <a:rPr lang="ru-RU" sz="1600" dirty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предметов</a:t>
            </a:r>
            <a:r>
              <a:rPr lang="ru-RU" sz="1600" dirty="0">
                <a:solidFill>
                  <a:schemeClr val="bg2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ru-RU" sz="1800" dirty="0">
                <a:solidFill>
                  <a:schemeClr val="bg2"/>
                </a:solidFill>
              </a:rPr>
              <a:t> </a:t>
            </a:r>
            <a:r>
              <a:rPr lang="ru-RU" sz="1600" b="1" i="1" dirty="0" err="1">
                <a:solidFill>
                  <a:schemeClr val="bg2"/>
                </a:solidFill>
              </a:rPr>
              <a:t>межпредметные</a:t>
            </a:r>
            <a:r>
              <a:rPr lang="ru-RU" sz="1600" i="1" dirty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понятия</a:t>
            </a:r>
            <a:r>
              <a:rPr lang="ru-RU" sz="1600" dirty="0">
                <a:solidFill>
                  <a:schemeClr val="bg2"/>
                </a:solidFill>
              </a:rPr>
              <a:t>;</a:t>
            </a:r>
          </a:p>
          <a:p>
            <a:pPr>
              <a:buFontTx/>
              <a:buChar char="•"/>
            </a:pPr>
            <a:r>
              <a:rPr lang="ru-RU" sz="1600" dirty="0">
                <a:solidFill>
                  <a:schemeClr val="bg2"/>
                </a:solidFill>
              </a:rPr>
              <a:t> </a:t>
            </a:r>
            <a:r>
              <a:rPr lang="ru-RU" sz="1800" dirty="0">
                <a:solidFill>
                  <a:schemeClr val="bg2"/>
                </a:solidFill>
              </a:rPr>
              <a:t> </a:t>
            </a:r>
            <a:r>
              <a:rPr lang="ru-RU" sz="1600" b="1" i="1" dirty="0">
                <a:solidFill>
                  <a:schemeClr val="bg2"/>
                </a:solidFill>
              </a:rPr>
              <a:t>универсальные учебные  </a:t>
            </a:r>
          </a:p>
          <a:p>
            <a:r>
              <a:rPr lang="ru-RU" sz="1600" b="1" i="1" dirty="0">
                <a:solidFill>
                  <a:schemeClr val="bg2"/>
                </a:solidFill>
              </a:rPr>
              <a:t>                действия</a:t>
            </a:r>
            <a:r>
              <a:rPr lang="ru-RU" sz="1800" i="1" dirty="0">
                <a:solidFill>
                  <a:schemeClr val="bg2"/>
                </a:solidFill>
              </a:rPr>
              <a:t>: </a:t>
            </a:r>
          </a:p>
          <a:p>
            <a:endParaRPr lang="ru-RU" sz="1400" i="1" dirty="0">
              <a:solidFill>
                <a:schemeClr val="bg2"/>
              </a:solidFill>
            </a:endParaRPr>
          </a:p>
          <a:p>
            <a:r>
              <a:rPr lang="ru-RU" sz="1400" i="1" dirty="0">
                <a:solidFill>
                  <a:schemeClr val="bg2"/>
                </a:solidFill>
              </a:rPr>
              <a:t>              коммуникативные</a:t>
            </a:r>
            <a:r>
              <a:rPr lang="ru-RU" sz="1600" dirty="0">
                <a:solidFill>
                  <a:schemeClr val="bg2"/>
                </a:solidFill>
              </a:rPr>
              <a:t>,</a:t>
            </a:r>
          </a:p>
          <a:p>
            <a:r>
              <a:rPr lang="ru-RU" sz="1400" dirty="0">
                <a:solidFill>
                  <a:schemeClr val="bg2"/>
                </a:solidFill>
              </a:rPr>
              <a:t>         применимые как в рамках </a:t>
            </a:r>
          </a:p>
          <a:p>
            <a:r>
              <a:rPr lang="ru-RU" sz="1400" u="sng" dirty="0">
                <a:solidFill>
                  <a:schemeClr val="bg2"/>
                </a:solidFill>
              </a:rPr>
              <a:t>образовательного</a:t>
            </a:r>
            <a:r>
              <a:rPr lang="ru-RU" sz="1400" dirty="0">
                <a:solidFill>
                  <a:schemeClr val="bg2"/>
                </a:solidFill>
              </a:rPr>
              <a:t> процесса, так и</a:t>
            </a:r>
          </a:p>
          <a:p>
            <a:r>
              <a:rPr lang="ru-RU" sz="1400" dirty="0">
                <a:solidFill>
                  <a:schemeClr val="bg2"/>
                </a:solidFill>
              </a:rPr>
              <a:t> в реальных </a:t>
            </a:r>
            <a:r>
              <a:rPr lang="ru-RU" sz="1400" u="sng" dirty="0">
                <a:solidFill>
                  <a:schemeClr val="bg2"/>
                </a:solidFill>
              </a:rPr>
              <a:t>жизненных ситуациях</a:t>
            </a:r>
            <a:endParaRPr lang="ru-RU" sz="1400" b="1" i="1" u="sng" dirty="0">
              <a:solidFill>
                <a:schemeClr val="bg2"/>
              </a:solidFill>
            </a:endParaRPr>
          </a:p>
        </p:txBody>
      </p:sp>
      <p:sp>
        <p:nvSpPr>
          <p:cNvPr id="217154" name="Rectangle 66"/>
          <p:cNvSpPr>
            <a:spLocks noChangeArrowheads="1"/>
          </p:cNvSpPr>
          <p:nvPr/>
        </p:nvSpPr>
        <p:spPr bwMode="auto">
          <a:xfrm>
            <a:off x="6400800" y="2286000"/>
            <a:ext cx="2514600" cy="2614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7313" indent="-87313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000066"/>
                </a:solidFill>
              </a:rPr>
              <a:t>предметные</a:t>
            </a:r>
          </a:p>
          <a:p>
            <a:pPr marL="87313" indent="-87313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 i="1" dirty="0">
              <a:solidFill>
                <a:srgbClr val="000066"/>
              </a:solidFill>
            </a:endParaRPr>
          </a:p>
          <a:p>
            <a:pPr marL="87313" indent="-87313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 i="1" dirty="0">
              <a:solidFill>
                <a:srgbClr val="000066"/>
              </a:solidFill>
            </a:endParaRPr>
          </a:p>
          <a:p>
            <a:pPr marL="87313" indent="-87313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endParaRPr lang="ru-RU" sz="900" b="1" i="1" dirty="0">
              <a:solidFill>
                <a:srgbClr val="000066"/>
              </a:solidFill>
            </a:endParaRPr>
          </a:p>
          <a:p>
            <a:pPr marL="87313" indent="-87313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Char char="ü"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усвоение</a:t>
            </a:r>
          </a:p>
          <a:p>
            <a:pPr marL="87313" indent="-87313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конкретных</a:t>
            </a:r>
            <a:r>
              <a:rPr lang="ru-RU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элементов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87313" indent="-87313" algn="ctr">
              <a:lnSpc>
                <a:spcPct val="90000"/>
              </a:lnSpc>
              <a:spcBef>
                <a:spcPct val="20000"/>
              </a:spcBef>
              <a:buClr>
                <a:srgbClr val="660033"/>
              </a:buClr>
              <a:buSzPct val="120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социального опыта, изучаемого в рамках отдельных учебных предметов</a:t>
            </a:r>
            <a:endParaRPr lang="ru-RU" sz="1400" b="1" i="1" dirty="0"/>
          </a:p>
        </p:txBody>
      </p:sp>
      <p:sp>
        <p:nvSpPr>
          <p:cNvPr id="217161" name="Oval 73"/>
          <p:cNvSpPr>
            <a:spLocks noChangeArrowheads="1"/>
          </p:cNvSpPr>
          <p:nvPr/>
        </p:nvSpPr>
        <p:spPr bwMode="auto">
          <a:xfrm>
            <a:off x="762000" y="4876800"/>
            <a:ext cx="5181600" cy="1524000"/>
          </a:xfrm>
          <a:prstGeom prst="ellipse">
            <a:avLst/>
          </a:prstGeom>
          <a:gradFill rotWithShape="1">
            <a:gsLst>
              <a:gs pos="0">
                <a:srgbClr val="FFEBFA">
                  <a:alpha val="0"/>
                </a:srgbClr>
              </a:gs>
              <a:gs pos="30000">
                <a:srgbClr val="C4D6EB">
                  <a:alpha val="7800"/>
                </a:srgbClr>
              </a:gs>
              <a:gs pos="60001">
                <a:srgbClr val="85C2FF">
                  <a:alpha val="15600"/>
                </a:srgbClr>
              </a:gs>
              <a:gs pos="100000">
                <a:srgbClr val="5E9EFF">
                  <a:alpha val="25999"/>
                </a:srgbClr>
              </a:gs>
            </a:gsLst>
            <a:lin ang="5400000" scaled="1"/>
          </a:gradFill>
          <a:ln w="19050" cap="rnd" algn="ctr">
            <a:solidFill>
              <a:srgbClr val="0033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7164" name="Rectangle 76"/>
          <p:cNvSpPr>
            <a:spLocks noChangeArrowheads="1"/>
          </p:cNvSpPr>
          <p:nvPr/>
        </p:nvSpPr>
        <p:spPr bwMode="auto">
          <a:xfrm>
            <a:off x="838200" y="5029200"/>
            <a:ext cx="5029200" cy="1222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428625" algn="ctr">
              <a:defRPr/>
            </a:pPr>
            <a:r>
              <a:rPr lang="ru-RU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Личностные</a:t>
            </a:r>
            <a:r>
              <a:rPr lang="ru-RU" sz="1600" b="1" i="1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ru-RU" sz="1600">
                <a:solidFill>
                  <a:srgbClr val="000066"/>
                </a:solidFill>
                <a:latin typeface="Arial Narrow" pitchFamily="34" charset="0"/>
              </a:rPr>
              <a:t>и</a:t>
            </a:r>
            <a:r>
              <a:rPr lang="ru-RU" sz="1600" i="1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ru-RU" sz="18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метапредметные</a:t>
            </a:r>
            <a:endParaRPr lang="ru-RU" sz="1600" b="1" i="1">
              <a:solidFill>
                <a:srgbClr val="000066"/>
              </a:solidFill>
              <a:latin typeface="Arial Narrow" pitchFamily="34" charset="0"/>
            </a:endParaRPr>
          </a:p>
          <a:p>
            <a:pPr marL="609600" indent="-428625">
              <a:defRPr/>
            </a:pPr>
            <a:r>
              <a:rPr lang="ru-RU" sz="1600">
                <a:solidFill>
                  <a:srgbClr val="000066"/>
                </a:solidFill>
                <a:latin typeface="Arial Narrow" pitchFamily="34" charset="0"/>
              </a:rPr>
              <a:t>                         </a:t>
            </a:r>
            <a:r>
              <a:rPr lang="ru-RU" sz="1400">
                <a:solidFill>
                  <a:srgbClr val="000066"/>
                </a:solidFill>
                <a:latin typeface="Arial Narrow" pitchFamily="34" charset="0"/>
              </a:rPr>
              <a:t>результаты обучения</a:t>
            </a:r>
            <a:r>
              <a:rPr lang="ru-RU" sz="1600" i="1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  <a:p>
            <a:pPr marL="609600" indent="-428625">
              <a:defRPr/>
            </a:pPr>
            <a:r>
              <a:rPr lang="ru-RU" sz="1600" i="1">
                <a:solidFill>
                  <a:srgbClr val="000066"/>
                </a:solidFill>
                <a:latin typeface="Arial Narrow" pitchFamily="34" charset="0"/>
              </a:rPr>
              <a:t>                   </a:t>
            </a:r>
            <a:r>
              <a:rPr lang="ru-RU" sz="1400">
                <a:solidFill>
                  <a:srgbClr val="000066"/>
                </a:solidFill>
                <a:latin typeface="Arial Narrow" pitchFamily="34" charset="0"/>
              </a:rPr>
              <a:t>достигаются</a:t>
            </a:r>
            <a:r>
              <a:rPr lang="ru-RU" sz="1600" i="1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ru-RU" sz="1400">
                <a:solidFill>
                  <a:srgbClr val="000066"/>
                </a:solidFill>
                <a:latin typeface="Arial Narrow" pitchFamily="34" charset="0"/>
              </a:rPr>
              <a:t>через </a:t>
            </a:r>
            <a:r>
              <a:rPr lang="ru-RU" sz="1600" i="1">
                <a:solidFill>
                  <a:srgbClr val="000066"/>
                </a:solidFill>
                <a:latin typeface="Arial Narrow" pitchFamily="34" charset="0"/>
              </a:rPr>
              <a:t>освоение</a:t>
            </a:r>
            <a:r>
              <a:rPr lang="ru-RU" sz="1600" b="1" i="1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  <a:p>
            <a:pPr marL="609600" indent="-428625" algn="ctr">
              <a:defRPr/>
            </a:pPr>
            <a:r>
              <a:rPr lang="ru-RU" sz="16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всех</a:t>
            </a:r>
            <a:r>
              <a:rPr lang="ru-RU" sz="1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предметов</a:t>
            </a:r>
            <a:r>
              <a:rPr lang="ru-RU" sz="1600" b="1" i="1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ru-RU" sz="1400">
                <a:solidFill>
                  <a:srgbClr val="000066"/>
                </a:solidFill>
                <a:latin typeface="Arial Narrow" pitchFamily="34" charset="0"/>
              </a:rPr>
              <a:t>и</a:t>
            </a:r>
            <a:r>
              <a:rPr lang="ru-RU" sz="1600" b="1" i="1">
                <a:solidFill>
                  <a:srgbClr val="000066"/>
                </a:solidFill>
                <a:latin typeface="Arial Narrow" pitchFamily="34" charset="0"/>
              </a:rPr>
              <a:t> внеклассную </a:t>
            </a:r>
            <a:r>
              <a:rPr lang="ru-RU" sz="1400">
                <a:solidFill>
                  <a:srgbClr val="000066"/>
                </a:solidFill>
                <a:latin typeface="Arial Narrow" pitchFamily="34" charset="0"/>
              </a:rPr>
              <a:t>работу.</a:t>
            </a:r>
            <a:r>
              <a:rPr lang="ru-RU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428625">
              <a:defRPr/>
            </a:pPr>
            <a:endParaRPr lang="ru-RU" sz="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7165" name="Rectangle 77"/>
          <p:cNvSpPr>
            <a:spLocks noChangeArrowheads="1"/>
          </p:cNvSpPr>
          <p:nvPr/>
        </p:nvSpPr>
        <p:spPr bwMode="auto">
          <a:xfrm>
            <a:off x="609600" y="71438"/>
            <a:ext cx="38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28625" indent="-428625" algn="ctr"/>
            <a:r>
              <a:rPr lang="ru-RU" sz="2000" b="1">
                <a:solidFill>
                  <a:srgbClr val="000066"/>
                </a:solidFill>
              </a:rPr>
              <a:t>1</a:t>
            </a:r>
          </a:p>
        </p:txBody>
      </p:sp>
      <p:graphicFrame>
        <p:nvGraphicFramePr>
          <p:cNvPr id="217201" name="Group 113"/>
          <p:cNvGraphicFramePr>
            <a:graphicFrameLocks noGrp="1"/>
          </p:cNvGraphicFramePr>
          <p:nvPr/>
        </p:nvGraphicFramePr>
        <p:xfrm>
          <a:off x="3276600" y="3657600"/>
          <a:ext cx="1676400" cy="3048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познавательные,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7202" name="Group 114"/>
          <p:cNvGraphicFramePr>
            <a:graphicFrameLocks noGrp="1"/>
          </p:cNvGraphicFramePr>
          <p:nvPr/>
        </p:nvGraphicFramePr>
        <p:xfrm>
          <a:off x="4876800" y="3657600"/>
          <a:ext cx="1828800" cy="30480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регулятивные,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4D7A6-C18E-445F-B2DB-79B6192E0E6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0" y="6245225"/>
            <a:ext cx="8458200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 г.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17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171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17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7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7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7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7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7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7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7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7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7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7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7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17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17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7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7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7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7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171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71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71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71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71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71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171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171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71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171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171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71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21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2000"/>
                                        <p:tgtEl>
                                          <p:spTgt spid="217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2000"/>
                                        <p:tgtEl>
                                          <p:spTgt spid="217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2000"/>
                                        <p:tgtEl>
                                          <p:spTgt spid="217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1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1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1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17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7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17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17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17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17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70" decel="100000"/>
                                        <p:tgtEl>
                                          <p:spTgt spid="217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770" decel="100000"/>
                                        <p:tgtEl>
                                          <p:spTgt spid="2172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217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217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21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21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770" decel="100000"/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770" decel="100000"/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2000"/>
                                        <p:tgtEl>
                                          <p:spTgt spid="217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2000"/>
                                        <p:tgtEl>
                                          <p:spTgt spid="217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2000"/>
                                        <p:tgtEl>
                                          <p:spTgt spid="2171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17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20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770" decel="100000"/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770" decel="100000"/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2000"/>
                                        <p:tgtEl>
                                          <p:spTgt spid="21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2000"/>
                                        <p:tgtEl>
                                          <p:spTgt spid="217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2000"/>
                                        <p:tgtEl>
                                          <p:spTgt spid="217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41" grpId="0"/>
      <p:bldP spid="217152" grpId="0" animBg="1"/>
      <p:bldP spid="217164" grpId="0"/>
      <p:bldP spid="217165" grpId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42862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428625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1182</Words>
  <Application>Microsoft Office PowerPoint</Application>
  <PresentationFormat>Экран (4:3)</PresentationFormat>
  <Paragraphs>459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Океан</vt:lpstr>
      <vt:lpstr>Слайд 1</vt:lpstr>
      <vt:lpstr>Человек ХХI века</vt:lpstr>
      <vt:lpstr>ПРИЧИНЫ  создания новых стандартов</vt:lpstr>
      <vt:lpstr>Слайд 4</vt:lpstr>
      <vt:lpstr>Слайд 5</vt:lpstr>
      <vt:lpstr>Слайд 6</vt:lpstr>
      <vt:lpstr>Слайд 7</vt:lpstr>
      <vt:lpstr>Слайд 8</vt:lpstr>
      <vt:lpstr>Слайд 9</vt:lpstr>
      <vt:lpstr>РЕЗУЛЬТАТЫ, которые …</vt:lpstr>
      <vt:lpstr>Слайд 11</vt:lpstr>
      <vt:lpstr>Фундаментальное ядро  ФИКСИРУЕТ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ИННА</dc:creator>
  <cp:lastModifiedBy>инна</cp:lastModifiedBy>
  <cp:revision>43</cp:revision>
  <cp:lastPrinted>1601-01-01T00:00:00Z</cp:lastPrinted>
  <dcterms:created xsi:type="dcterms:W3CDTF">2010-03-07T16:38:28Z</dcterms:created>
  <dcterms:modified xsi:type="dcterms:W3CDTF">2013-09-10T15:51:04Z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