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7" r:id="rId4"/>
    <p:sldId id="278" r:id="rId5"/>
    <p:sldId id="281" r:id="rId6"/>
    <p:sldId id="259" r:id="rId7"/>
    <p:sldId id="260" r:id="rId8"/>
    <p:sldId id="273" r:id="rId9"/>
    <p:sldId id="262" r:id="rId10"/>
    <p:sldId id="261" r:id="rId11"/>
    <p:sldId id="279" r:id="rId12"/>
    <p:sldId id="263" r:id="rId13"/>
    <p:sldId id="272" r:id="rId14"/>
    <p:sldId id="264" r:id="rId15"/>
    <p:sldId id="265" r:id="rId16"/>
    <p:sldId id="267" r:id="rId17"/>
    <p:sldId id="270" r:id="rId18"/>
    <p:sldId id="268" r:id="rId19"/>
    <p:sldId id="271" r:id="rId20"/>
    <p:sldId id="280" r:id="rId21"/>
    <p:sldId id="275" r:id="rId22"/>
    <p:sldId id="276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69450D0-ACFA-4F71-AAAE-9FF46A38AAF9}" type="datetimeFigureOut">
              <a:rPr lang="ru-RU" smtClean="0"/>
              <a:pPr/>
              <a:t>25.11.2014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AF230F0-A475-4C00-9E14-AAF709AF49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557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Развитие и размножение                   животных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3444242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(Окружающий мир в 3 классе)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Подготовила: Чемоданова В.Б.</a:t>
            </a:r>
          </a:p>
          <a:p>
            <a:pPr algn="ctr"/>
            <a:r>
              <a:rPr lang="ru-RU" dirty="0" smtClean="0"/>
              <a:t>Учитель начальных классов </a:t>
            </a:r>
          </a:p>
          <a:p>
            <a:pPr algn="ctr"/>
            <a:r>
              <a:rPr lang="ru-RU" dirty="0" smtClean="0"/>
              <a:t>МБОУ «Фёдоровская ООШ»</a:t>
            </a:r>
          </a:p>
        </p:txBody>
      </p:sp>
    </p:spTree>
    <p:extLst>
      <p:ext uri="{BB962C8B-B14F-4D97-AF65-F5344CB8AC3E}">
        <p14:creationId xmlns="" xmlns:p14="http://schemas.microsoft.com/office/powerpoint/2010/main" val="8904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Развитие кузнечика</a:t>
            </a:r>
            <a:endParaRPr lang="ru-RU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shkolo.ru/i/razvitie-saranch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2353"/>
            <a:ext cx="3667125" cy="2295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531949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 smtClean="0">
                <a:latin typeface="Comic Sans MS" pitchFamily="66" charset="0"/>
              </a:rPr>
              <a:t>Не у всех насекомых могут быть куколки. Куколок нет у кузнечиков. Их личинки очень похожи на взрослых кузнечиков, только совсем маленькие и не имеют крыльев. Подрастая, каждая личинка несколько раз сбрасывает шкурку. Когда это происходит последний раз, из шкурки выходит уже взрослое насекомое-большое и с крыльями.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143" y="6244883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яйцо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3868" y="6244883"/>
            <a:ext cx="147616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личинка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4241" y="6139098"/>
            <a:ext cx="1656184" cy="5716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взрослое насекомое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23728" y="6300311"/>
            <a:ext cx="834392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148064" y="6308408"/>
            <a:ext cx="834392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99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288" y="260350"/>
            <a:ext cx="8229600" cy="6121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rgbClr val="FFFF00"/>
                </a:solidFill>
              </a:rPr>
              <a:t>   </a:t>
            </a:r>
            <a:r>
              <a:rPr lang="ru-RU" altLang="ru-RU" sz="2400" b="1" u="sng" smtClean="0">
                <a:solidFill>
                  <a:srgbClr val="FFFF00"/>
                </a:solidFill>
              </a:rPr>
              <a:t>НО !</a:t>
            </a:r>
            <a:endParaRPr lang="ru-RU" altLang="ru-RU" sz="1000" b="1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/>
              <a:t>Среди насекомых встречаются и такие, у которых не бывает куколки, а личинка похожа на взрослое насекомое.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40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000" b="1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i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0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000" b="1" i="1" smtClean="0"/>
              <a:t>       </a:t>
            </a:r>
            <a:endParaRPr lang="ru-RU" altLang="ru-RU" sz="2000" b="1" i="1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altLang="ru-RU" b="1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3600" b="1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b="1" i="1" smtClean="0"/>
              <a:t>КУЗНЕЧИК</a:t>
            </a:r>
            <a:endParaRPr lang="ru-RU" altLang="ru-RU" sz="3600" b="1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i="1" smtClean="0"/>
              <a:t>СТРЕКОЗА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altLang="ru-RU" b="1" i="1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altLang="ru-RU" sz="2400" b="1" i="1" smtClean="0"/>
          </a:p>
        </p:txBody>
      </p:sp>
      <p:pic>
        <p:nvPicPr>
          <p:cNvPr id="18438" name="Picture 6" descr="golubaya-strekoza-1152x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1310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15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317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9273" y="620688"/>
            <a:ext cx="888736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    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Плаваю под мостиком</a:t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И виляю хвостиком.</a:t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По земле не хожу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Рот есть, да не говорю,</a:t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Глаза есть — не мигаю,</a:t>
            </a:r>
            <a:br>
              <a:rPr lang="ru-RU" sz="2000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Крылья есть — не летаю.</a:t>
            </a:r>
            <a:endParaRPr lang="ru-RU" sz="2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sz="2000" dirty="0">
              <a:latin typeface="Comic Sans MS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Развитие рыб</a:t>
            </a:r>
          </a:p>
          <a:p>
            <a:r>
              <a:rPr lang="ru-RU" sz="2000" dirty="0" smtClean="0">
                <a:latin typeface="Comic Sans MS" pitchFamily="66" charset="0"/>
              </a:rPr>
              <a:t>      Весной самки выметывают в воду </a:t>
            </a:r>
            <a:r>
              <a:rPr lang="ru-RU" sz="2000" b="1" dirty="0" smtClean="0">
                <a:solidFill>
                  <a:schemeClr val="accent1"/>
                </a:solidFill>
                <a:latin typeface="Comic Sans MS" pitchFamily="66" charset="0"/>
              </a:rPr>
              <a:t>икру</a:t>
            </a:r>
            <a:r>
              <a:rPr lang="ru-RU" sz="2000" dirty="0" smtClean="0">
                <a:latin typeface="Comic Sans MS" pitchFamily="66" charset="0"/>
              </a:rPr>
              <a:t>. </a:t>
            </a:r>
          </a:p>
          <a:p>
            <a:r>
              <a:rPr lang="ru-RU" sz="2000" dirty="0" smtClean="0">
                <a:latin typeface="Comic Sans MS" pitchFamily="66" charset="0"/>
              </a:rPr>
              <a:t>Из икры появляются </a:t>
            </a:r>
            <a:r>
              <a:rPr lang="ru-RU" sz="2000" b="1" dirty="0" smtClean="0">
                <a:solidFill>
                  <a:schemeClr val="accent1"/>
                </a:solidFill>
                <a:latin typeface="Comic Sans MS" pitchFamily="66" charset="0"/>
              </a:rPr>
              <a:t>мальки</a:t>
            </a:r>
            <a:r>
              <a:rPr lang="ru-RU" sz="2000" dirty="0" smtClean="0">
                <a:latin typeface="Comic Sans MS" pitchFamily="66" charset="0"/>
              </a:rPr>
              <a:t>, которые похожи на взрослых рыб,</a:t>
            </a:r>
          </a:p>
          <a:p>
            <a:r>
              <a:rPr lang="ru-RU" sz="2000" dirty="0" smtClean="0">
                <a:latin typeface="Comic Sans MS" pitchFamily="66" charset="0"/>
              </a:rPr>
              <a:t>только очень маленькие. </a:t>
            </a:r>
          </a:p>
          <a:p>
            <a:r>
              <a:rPr lang="ru-RU" sz="2000" dirty="0" smtClean="0">
                <a:latin typeface="Comic Sans MS" pitchFamily="66" charset="0"/>
              </a:rPr>
              <a:t>Мальки питаются, растут и становятся взрослыми рыбками.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 descr="http://www.chelsi.ru/auto_images/60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8" y="4598526"/>
            <a:ext cx="1676192" cy="125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ti.kiev.ua/uploads/posts/2010-02/thumbs/1265566449_mal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24" y="4622947"/>
            <a:ext cx="1835246" cy="1257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nga.com.ua/images/stories/Biznes/2008/goldfish_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96" y="4545670"/>
            <a:ext cx="1746667" cy="13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2755" y="6021288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икра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2537" y="5937275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рыбы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6392" y="6024779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мальки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47820" y="6054921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2221507" y="6021288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учитель\Desktop\vissen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27" y="1018529"/>
            <a:ext cx="1540960" cy="107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учитель\Desktop\vissen15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006189"/>
            <a:ext cx="978504" cy="680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esktop\vissen15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09" y="836712"/>
            <a:ext cx="1081290" cy="751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08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Интересные факты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000" dirty="0">
                <a:solidFill>
                  <a:srgbClr val="2E2224"/>
                </a:solidFill>
                <a:latin typeface="Comic Sans MS" pitchFamily="66" charset="0"/>
              </a:rPr>
              <a:t>Синий кит - самое крупное животное планеты. Может достигать длины 33 м и массы 150 т. Детеныши рождаются длиной от 6 до 8,8 м и массой 2-3 т. Синие киты встречаются практически во всех районах Мирового океана</a:t>
            </a:r>
            <a:endParaRPr lang="ru-RU" dirty="0"/>
          </a:p>
        </p:txBody>
      </p:sp>
      <p:pic>
        <p:nvPicPr>
          <p:cNvPr id="6146" name="Picture 2" descr="http://www.movingplanets.com/img/animals/blue-wha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3714750" cy="301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98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90947" cy="3314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39552" y="1807361"/>
            <a:ext cx="7595003" cy="43579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76672"/>
            <a:ext cx="526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Земноводные и пресмыкающиеся</a:t>
            </a:r>
            <a:endParaRPr lang="ru-RU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556792"/>
            <a:ext cx="77048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</a:p>
          <a:p>
            <a:endParaRPr lang="ru-RU" dirty="0"/>
          </a:p>
          <a:p>
            <a:r>
              <a:rPr lang="ru-RU" dirty="0" smtClean="0"/>
              <a:t>          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Comic Sans MS" pitchFamily="66" charset="0"/>
              </a:rPr>
              <a:t>Развитие лягушек</a:t>
            </a:r>
          </a:p>
          <a:p>
            <a:r>
              <a:rPr lang="ru-RU" dirty="0" smtClean="0">
                <a:latin typeface="Comic Sans MS" pitchFamily="66" charset="0"/>
              </a:rPr>
              <a:t>Весной </a:t>
            </a:r>
            <a:r>
              <a:rPr lang="ru-RU" dirty="0">
                <a:latin typeface="Comic Sans MS" pitchFamily="66" charset="0"/>
              </a:rPr>
              <a:t>в пруду, реке, озере слышны громкие голоса лягушек и жаб </a:t>
            </a:r>
            <a:r>
              <a:rPr lang="ru-RU" dirty="0" smtClean="0">
                <a:latin typeface="Comic Sans MS" pitchFamily="66" charset="0"/>
              </a:rPr>
              <a:t>– настоящие </a:t>
            </a:r>
            <a:r>
              <a:rPr lang="ru-RU" dirty="0">
                <a:latin typeface="Comic Sans MS" pitchFamily="66" charset="0"/>
              </a:rPr>
              <a:t>концерты! Самки лягушек и жаб откладывают в воду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икру</a:t>
            </a:r>
            <a:r>
              <a:rPr lang="ru-RU" dirty="0">
                <a:latin typeface="Comic Sans MS" pitchFamily="66" charset="0"/>
              </a:rPr>
              <a:t>.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Через </a:t>
            </a:r>
            <a:r>
              <a:rPr lang="ru-RU" dirty="0">
                <a:latin typeface="Comic Sans MS" pitchFamily="66" charset="0"/>
              </a:rPr>
              <a:t>несколько дней из икринок выходят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головастики</a:t>
            </a:r>
            <a:r>
              <a:rPr lang="ru-RU" dirty="0">
                <a:latin typeface="Comic Sans MS" pitchFamily="66" charset="0"/>
              </a:rPr>
              <a:t>,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которые </a:t>
            </a:r>
            <a:r>
              <a:rPr lang="ru-RU" dirty="0">
                <a:latin typeface="Comic Sans MS" pitchFamily="66" charset="0"/>
              </a:rPr>
              <a:t>похожи на маленьких рыбок, чем на взрослых земноводных.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Головастики </a:t>
            </a:r>
            <a:r>
              <a:rPr lang="ru-RU" dirty="0">
                <a:latin typeface="Comic Sans MS" pitchFamily="66" charset="0"/>
              </a:rPr>
              <a:t>живут в воде, питаются, растут и превращаются в 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лягушек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и жаб</a:t>
            </a:r>
            <a:r>
              <a:rPr lang="ru-RU" dirty="0">
                <a:latin typeface="Comic Sans MS" pitchFamily="66" charset="0"/>
              </a:rPr>
              <a:t>. </a:t>
            </a:r>
          </a:p>
        </p:txBody>
      </p:sp>
      <p:pic>
        <p:nvPicPr>
          <p:cNvPr id="9" name="Picture 8" descr="http://www.aqa.ru/forum/photo.php?id=47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7" y="5085184"/>
            <a:ext cx="1595017" cy="1084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karabars.ucoz.ru/_ph/28/1/810588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15" y="5137611"/>
            <a:ext cx="1692105" cy="1032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img.megaobzor.com/guzel/N9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67476"/>
            <a:ext cx="1524631" cy="1320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читель\Desktop\reptilii-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32" y="188640"/>
            <a:ext cx="1650183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234" y="188641"/>
            <a:ext cx="3733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Comic Sans MS" pitchFamily="66" charset="0"/>
              </a:rPr>
              <a:t>Из </a:t>
            </a:r>
            <a:r>
              <a:rPr lang="ru-RU" dirty="0">
                <a:latin typeface="Comic Sans MS" pitchFamily="66" charset="0"/>
              </a:rPr>
              <a:t>малька </a:t>
            </a:r>
            <a:r>
              <a:rPr lang="ru-RU" dirty="0" smtClean="0">
                <a:latin typeface="Comic Sans MS" pitchFamily="66" charset="0"/>
              </a:rPr>
              <a:t>выходят лапки </a:t>
            </a:r>
            <a:r>
              <a:rPr lang="ru-RU" dirty="0">
                <a:latin typeface="Comic Sans MS" pitchFamily="66" charset="0"/>
              </a:rPr>
              <a:t>-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Длинноногие ребятки.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В луже прыгает квакушка – </a:t>
            </a:r>
            <a:br>
              <a:rPr lang="ru-RU" dirty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Длинноногая…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679" y="6325900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икра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6325900"/>
            <a:ext cx="1728192" cy="4154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головастики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6381328"/>
            <a:ext cx="1502155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лягушка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195736" y="6381328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076056" y="6395581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77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564170031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36" y="156836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foto_1800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55" y="2420888"/>
            <a:ext cx="1076325" cy="110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итель\Desktop\krokodil_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17" y="4305469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читель\Desktop\88356715_73933430_3607663_1678073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7" y="2756785"/>
            <a:ext cx="1428750" cy="1171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000" y="-718433"/>
            <a:ext cx="865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</a:t>
            </a:r>
            <a:r>
              <a:rPr lang="ru-RU" dirty="0" smtClean="0">
                <a:latin typeface="Comic Sans MS" pitchFamily="66" charset="0"/>
              </a:rPr>
              <a:t>Самки ящериц, змей, черепах, крокодилов откладывают  яйца.</a:t>
            </a:r>
          </a:p>
          <a:p>
            <a:r>
              <a:rPr lang="ru-RU" dirty="0" smtClean="0">
                <a:latin typeface="Comic Sans MS" pitchFamily="66" charset="0"/>
              </a:rPr>
              <a:t>Из яиц вылупляются маленькие ящерицы, змейки, черепашки, крокодильчики. Они растут и постепенно превращаются во взрослых животных.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8012" y="6138139"/>
            <a:ext cx="1368152" cy="454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яйца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7419" y="6159577"/>
            <a:ext cx="1644709" cy="43283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детеныши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68136" y="6111484"/>
            <a:ext cx="1681944" cy="5290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Взрослое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животное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267744" y="6307176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5129738" y="6223688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 descr="http://www.tepid.ru/images/acutus-crocodile-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0" y="4869160"/>
            <a:ext cx="1555147" cy="1150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evua.com/foto/news/30/306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11" y="4811064"/>
            <a:ext cx="1698315" cy="1154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8013" y="3747840"/>
            <a:ext cx="7016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smtClean="0"/>
              <a:t>	</a:t>
            </a:r>
            <a:r>
              <a:rPr lang="ru-RU" sz="2400" dirty="0" smtClean="0">
                <a:latin typeface="Comic Sans MS" pitchFamily="66" charset="0"/>
              </a:rPr>
              <a:t>             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Размножение и развитие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1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1"/>
            <a:ext cx="7162955" cy="72008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Птицы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712968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Comic Sans MS" pitchFamily="66" charset="0"/>
              </a:rPr>
              <a:t>Почти все птицы весной строят гнезда. В гнезда птицы откладывают яйца и насиживают их- согревают своим теплом. Птенцы быстро растут, и им нужно много пищи.</a:t>
            </a:r>
          </a:p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  В конце весны-начале лета птенцы многих птиц покидают гнезда. Хотя они уже покрыты перьями, летают еще плохо. Питаться самостоятельно тоже пока не могут. Родители некоторое время кормят своих птенцов и защищают от врагов.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Размножение и развитие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4" y="3998330"/>
            <a:ext cx="2376189" cy="18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41" y="3936069"/>
            <a:ext cx="2613460" cy="174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учитель\Desktop\76e25b4560173a3d8644556205b85acc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78" y="3616849"/>
            <a:ext cx="131445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читель\Desktop\76e25b4560173a3d8644556205b85acc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98" y="4732477"/>
            <a:ext cx="131445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читель\Desktop\76e25b4560173a3d8644556205b85acc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52936"/>
            <a:ext cx="131445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6112662"/>
            <a:ext cx="1368152" cy="454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яйца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6080040"/>
            <a:ext cx="1774782" cy="454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птенцы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09878" y="6027877"/>
            <a:ext cx="2394570" cy="4685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Взрослая птица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264550" y="6191823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508104" y="6154870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06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5" y="260649"/>
            <a:ext cx="6696745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Это интересно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9" y="980728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Кукушка не вьёт своего гнезда и не  высиживает яйца, которые 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она </a:t>
            </a:r>
            <a:r>
              <a:rPr lang="ru-RU" sz="2000" dirty="0">
                <a:latin typeface="Comic Sans MS" pitchFamily="66" charset="0"/>
              </a:rPr>
              <a:t>снесла. А подкладывает их в гнёзда других птиц, как 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правило </a:t>
            </a:r>
            <a:r>
              <a:rPr lang="ru-RU" sz="2000" dirty="0">
                <a:latin typeface="Comic Sans MS" pitchFamily="66" charset="0"/>
              </a:rPr>
              <a:t>певчим. 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Иногда кукушка успевает разнести по чужим гнёздам до 20 своих яиц. 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Кукушонок  </a:t>
            </a:r>
            <a:r>
              <a:rPr lang="ru-RU" sz="2000" dirty="0">
                <a:latin typeface="Comic Sans MS" pitchFamily="66" charset="0"/>
              </a:rPr>
              <a:t>старается вытолкнуть </a:t>
            </a:r>
          </a:p>
          <a:p>
            <a:r>
              <a:rPr lang="ru-RU" sz="2000" dirty="0">
                <a:latin typeface="Comic Sans MS" pitchFamily="66" charset="0"/>
              </a:rPr>
              <a:t>из гнезда другие яйца и даже маленьких птенцов, чтобы ему 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досталось </a:t>
            </a:r>
            <a:r>
              <a:rPr lang="ru-RU" sz="2000" dirty="0">
                <a:latin typeface="Comic Sans MS" pitchFamily="66" charset="0"/>
              </a:rPr>
              <a:t>побольше еды. Вскоре маленький прожорливый кукушонок 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становится </a:t>
            </a:r>
            <a:r>
              <a:rPr lang="ru-RU" sz="2000" dirty="0">
                <a:latin typeface="Comic Sans MS" pitchFamily="66" charset="0"/>
              </a:rPr>
              <a:t>больше своих приёмных родителей, которые </a:t>
            </a:r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выбиваются </a:t>
            </a:r>
            <a:r>
              <a:rPr lang="ru-RU" sz="2000" dirty="0">
                <a:latin typeface="Comic Sans MS" pitchFamily="66" charset="0"/>
              </a:rPr>
              <a:t>из сил, чтобы накормить подкидыша.</a:t>
            </a:r>
          </a:p>
        </p:txBody>
      </p:sp>
      <p:pic>
        <p:nvPicPr>
          <p:cNvPr id="4098" name="Picture 2" descr="http://d1.endata.cx/data/games/29180/ssss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16674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49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16633"/>
            <a:ext cx="633670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Звери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7"/>
            <a:ext cx="8784976" cy="252027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dirty="0" smtClean="0">
                <a:latin typeface="Comic Sans MS" pitchFamily="66" charset="0"/>
              </a:rPr>
              <a:t>    Звери, или млекопитающие, рождают детенышей и выкармливают молоком. У большинства млекопитающих детеныши рождаются весной. У лисы они живут в норе, у белки –в дупле или в гнезде на дереве, у бобра-в домике-хатке. Лисята и бельчата появляются на свет слепыми и беспомощными. А вот бобрята рождаются зрячими. Большинство зверей заботятся о своем потомстве.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Comic Sans MS" pitchFamily="66" charset="0"/>
              </a:rPr>
              <a:t>Размножение и развитие</a:t>
            </a:r>
            <a:endParaRPr lang="ru-RU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112662"/>
            <a:ext cx="1368152" cy="454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детеныш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6082432"/>
            <a:ext cx="2880320" cy="4845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Взрослое животное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532238" y="6191823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237202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учитель\Desktop\belk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1268577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читель\Desktop\dikie-zhivotnie-5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77" y="3861048"/>
            <a:ext cx="1534774" cy="17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71" y="3573016"/>
            <a:ext cx="19050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27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Интересные факты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>
                <a:srgbClr val="61625E"/>
              </a:buClr>
              <a:buNone/>
            </a:pPr>
            <a:r>
              <a:rPr lang="ru-RU" sz="2000" dirty="0">
                <a:solidFill>
                  <a:srgbClr val="2E2224"/>
                </a:solidFill>
                <a:latin typeface="Comic Sans MS" pitchFamily="66" charset="0"/>
              </a:rPr>
              <a:t>Новорождённый слонёнок весит 90—120 кг при высоте в плечах около 1 м, хобот у него короткий, бивней нет. Через 15—30 минут после рождения слонёнок поднимается на ноги и может следовать за матерью. До 4-летнего возраста он нуждается в материнской опеке.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73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676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Домашние ласкаются, а дикие кусаются.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Они </a:t>
            </a:r>
            <a:r>
              <a:rPr lang="ru-RU" sz="2400" dirty="0">
                <a:latin typeface="Comic Sans MS" pitchFamily="66" charset="0"/>
              </a:rPr>
              <a:t>повсюду и везде: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на </a:t>
            </a:r>
            <a:r>
              <a:rPr lang="ru-RU" sz="2400" dirty="0">
                <a:latin typeface="Comic Sans MS" pitchFamily="66" charset="0"/>
              </a:rPr>
              <a:t>суше, в небе и в воде,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лесные </a:t>
            </a:r>
            <a:r>
              <a:rPr lang="ru-RU" sz="2400" dirty="0">
                <a:latin typeface="Comic Sans MS" pitchFamily="66" charset="0"/>
              </a:rPr>
              <a:t>есть, болотные.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Зовём </a:t>
            </a:r>
            <a:r>
              <a:rPr lang="ru-RU" sz="2400" dirty="0">
                <a:latin typeface="Comic Sans MS" pitchFamily="66" charset="0"/>
              </a:rPr>
              <a:t>мы их </a:t>
            </a:r>
            <a:r>
              <a:rPr lang="ru-RU" sz="2400" dirty="0" smtClean="0">
                <a:latin typeface="Comic Sans MS" pitchFamily="66" charset="0"/>
              </a:rPr>
              <a:t>…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ЖИВОТНЫЕ </a:t>
            </a:r>
          </a:p>
          <a:p>
            <a:endParaRPr lang="ru-RU" sz="2000" dirty="0"/>
          </a:p>
          <a:p>
            <a:r>
              <a:rPr lang="ru-RU" sz="2400" dirty="0" smtClean="0">
                <a:latin typeface="Comic Sans MS" pitchFamily="66" charset="0"/>
              </a:rPr>
              <a:t>     Животных </a:t>
            </a:r>
            <a:r>
              <a:rPr lang="ru-RU" sz="2400" dirty="0">
                <a:latin typeface="Comic Sans MS" pitchFamily="66" charset="0"/>
              </a:rPr>
              <a:t>в природе очень много, все они разные, но их можно разделить на несколько групп по общим признакам и среде обитания. </a:t>
            </a:r>
            <a:endParaRPr lang="ru-RU" sz="2400" dirty="0" smtClean="0">
              <a:latin typeface="Comic Sans MS" pitchFamily="66" charset="0"/>
            </a:endParaRPr>
          </a:p>
          <a:p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2144" y="4507922"/>
            <a:ext cx="1944216" cy="687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рыбы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6120018"/>
            <a:ext cx="2446548" cy="6418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пресмыкающиеся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19" y="4502837"/>
            <a:ext cx="2139751" cy="6877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насекомые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4562184"/>
            <a:ext cx="2304256" cy="6877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земноводные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5971311"/>
            <a:ext cx="2304256" cy="5856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млекопитающие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32448" y="5971311"/>
            <a:ext cx="1919064" cy="6824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птицы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учитель\Desktop\76749863.jpg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4" y="3936261"/>
            <a:ext cx="723900" cy="676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итель\Desktop\76e25b4560173a3d8644556205b85acc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21191"/>
            <a:ext cx="837245" cy="825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учитель\Desktop\vissen15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20" y="3812640"/>
            <a:ext cx="978504" cy="680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7" y="5331561"/>
            <a:ext cx="1331912" cy="85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C:\Users\учитель\Desktop\belk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26" y="5249942"/>
            <a:ext cx="747558" cy="721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31" y="3753121"/>
            <a:ext cx="1151546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90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6600" b="1" smtClean="0">
                <a:solidFill>
                  <a:srgbClr val="CC3300"/>
                </a:solidFill>
              </a:rPr>
              <a:t>!</a:t>
            </a:r>
            <a:r>
              <a:rPr lang="ru-RU" altLang="ru-RU" b="1" smtClean="0"/>
              <a:t> Особенности </a:t>
            </a:r>
            <a:r>
              <a:rPr lang="ru-RU" altLang="ru-RU" sz="6600" b="1" smtClean="0">
                <a:solidFill>
                  <a:srgbClr val="CC3300"/>
                </a:solidFill>
              </a:rPr>
              <a:t>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4213" y="1557338"/>
            <a:ext cx="7848600" cy="46799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altLang="ru-RU" sz="4000" b="1" smtClean="0">
                <a:solidFill>
                  <a:srgbClr val="003300"/>
                </a:solidFill>
              </a:rPr>
              <a:t>Млекопитающие рождают живых детёнышей.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altLang="ru-RU" sz="4000" b="1" smtClean="0">
                <a:solidFill>
                  <a:srgbClr val="003300"/>
                </a:solidFill>
              </a:rPr>
              <a:t>Мать выкармливает их молоком, ухаживает за ними, охраняет, обучает добывать пищу, защищаться от врагов.</a:t>
            </a:r>
          </a:p>
        </p:txBody>
      </p:sp>
    </p:spTree>
    <p:extLst>
      <p:ext uri="{BB962C8B-B14F-4D97-AF65-F5344CB8AC3E}">
        <p14:creationId xmlns="" xmlns:p14="http://schemas.microsoft.com/office/powerpoint/2010/main" val="422220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Подумай!</a:t>
            </a:r>
          </a:p>
        </p:txBody>
      </p:sp>
      <p:pic>
        <p:nvPicPr>
          <p:cNvPr id="11267" name="Picture 3" descr="чайка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1063"/>
            <a:ext cx="5545138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6156325" y="1125538"/>
            <a:ext cx="2808288" cy="3095625"/>
          </a:xfrm>
          <a:prstGeom prst="wedgeRoundRectCallout">
            <a:avLst>
              <a:gd name="adj1" fmla="val -82167"/>
              <a:gd name="adj2" fmla="val 74921"/>
              <a:gd name="adj3" fmla="val 16667"/>
            </a:avLst>
          </a:prstGeom>
          <a:solidFill>
            <a:srgbClr val="BED9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Чайку кормит человек. Можно ли эту птицу назвать домашним животным?</a:t>
            </a:r>
          </a:p>
        </p:txBody>
      </p:sp>
    </p:spTree>
    <p:extLst>
      <p:ext uri="{BB962C8B-B14F-4D97-AF65-F5344CB8AC3E}">
        <p14:creationId xmlns="" xmlns:p14="http://schemas.microsoft.com/office/powerpoint/2010/main" val="36804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Подумай!</a:t>
            </a:r>
          </a:p>
        </p:txBody>
      </p:sp>
      <p:pic>
        <p:nvPicPr>
          <p:cNvPr id="12291" name="Picture 3" descr="обезьяна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51133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084888" y="1484313"/>
            <a:ext cx="2879725" cy="3744912"/>
          </a:xfrm>
          <a:prstGeom prst="wedgeRoundRectCallout">
            <a:avLst>
              <a:gd name="adj1" fmla="val -92560"/>
              <a:gd name="adj2" fmla="val 50681"/>
              <a:gd name="adj3" fmla="val 16667"/>
            </a:avLst>
          </a:prstGeom>
          <a:solidFill>
            <a:srgbClr val="BED9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/>
              <a:t>Яша живет в зоопарке. О нём заботятся люди. Можно ли обезьяну назвать домашним животным?</a:t>
            </a:r>
          </a:p>
        </p:txBody>
      </p:sp>
    </p:spTree>
    <p:extLst>
      <p:ext uri="{BB962C8B-B14F-4D97-AF65-F5344CB8AC3E}">
        <p14:creationId xmlns="" xmlns:p14="http://schemas.microsoft.com/office/powerpoint/2010/main" val="11772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9"/>
            <a:ext cx="7450987" cy="5040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Вставь пропущенные слова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96752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У насекомых из яиц появляются </a:t>
            </a:r>
            <a:r>
              <a:rPr lang="ru-RU" dirty="0" smtClean="0">
                <a:latin typeface="Comic Sans MS" pitchFamily="66" charset="0"/>
              </a:rPr>
              <a:t>_________, </a:t>
            </a:r>
            <a:r>
              <a:rPr lang="ru-RU" dirty="0">
                <a:latin typeface="Comic Sans MS" pitchFamily="66" charset="0"/>
              </a:rPr>
              <a:t>а у птиц </a:t>
            </a:r>
            <a:r>
              <a:rPr lang="ru-RU" dirty="0" smtClean="0">
                <a:latin typeface="Comic Sans MS" pitchFamily="66" charset="0"/>
              </a:rPr>
              <a:t>–________.</a:t>
            </a:r>
          </a:p>
          <a:p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Гусеницы питаются </a:t>
            </a:r>
            <a:r>
              <a:rPr lang="ru-RU" dirty="0" smtClean="0">
                <a:latin typeface="Comic Sans MS" pitchFamily="66" charset="0"/>
              </a:rPr>
              <a:t> _________   , </a:t>
            </a:r>
            <a:r>
              <a:rPr lang="ru-RU" dirty="0">
                <a:latin typeface="Comic Sans MS" pitchFamily="66" charset="0"/>
              </a:rPr>
              <a:t>а потом превращаются </a:t>
            </a:r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в </a:t>
            </a:r>
            <a:r>
              <a:rPr lang="ru-RU" dirty="0">
                <a:latin typeface="Comic Sans MS" pitchFamily="66" charset="0"/>
              </a:rPr>
              <a:t>неподвижных </a:t>
            </a:r>
            <a:r>
              <a:rPr lang="ru-RU" dirty="0" smtClean="0">
                <a:latin typeface="Comic Sans MS" pitchFamily="66" charset="0"/>
              </a:rPr>
              <a:t> _________.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У </a:t>
            </a:r>
            <a:r>
              <a:rPr lang="ru-RU" dirty="0">
                <a:latin typeface="Comic Sans MS" pitchFamily="66" charset="0"/>
              </a:rPr>
              <a:t>рыб из икринок выводятся </a:t>
            </a:r>
            <a:r>
              <a:rPr lang="ru-RU" dirty="0" smtClean="0">
                <a:latin typeface="Comic Sans MS" pitchFamily="66" charset="0"/>
              </a:rPr>
              <a:t>_________, </a:t>
            </a:r>
            <a:r>
              <a:rPr lang="ru-RU" dirty="0">
                <a:latin typeface="Comic Sans MS" pitchFamily="66" charset="0"/>
              </a:rPr>
              <a:t>а у лягушек и жаб </a:t>
            </a:r>
            <a:r>
              <a:rPr lang="ru-RU" dirty="0" smtClean="0">
                <a:latin typeface="Comic Sans MS" pitchFamily="66" charset="0"/>
              </a:rPr>
              <a:t>–</a:t>
            </a:r>
          </a:p>
          <a:p>
            <a:endParaRPr lang="ru-RU" dirty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___________ .</a:t>
            </a:r>
          </a:p>
          <a:p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Звери рождают </a:t>
            </a:r>
            <a:r>
              <a:rPr lang="ru-RU" dirty="0" smtClean="0">
                <a:latin typeface="Comic Sans MS" pitchFamily="66" charset="0"/>
              </a:rPr>
              <a:t>___________   и </a:t>
            </a:r>
            <a:r>
              <a:rPr lang="ru-RU" dirty="0">
                <a:latin typeface="Comic Sans MS" pitchFamily="66" charset="0"/>
              </a:rPr>
              <a:t>выкармливают их  </a:t>
            </a:r>
            <a:r>
              <a:rPr lang="ru-RU" dirty="0" smtClean="0">
                <a:latin typeface="Comic Sans MS" pitchFamily="66" charset="0"/>
              </a:rPr>
              <a:t>_________</a:t>
            </a:r>
            <a:endParaRPr lang="ru-RU" dirty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052736"/>
            <a:ext cx="122413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личинки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1196752"/>
            <a:ext cx="1152128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птенцы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9814" y="1700808"/>
            <a:ext cx="1378169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листьями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204864"/>
            <a:ext cx="122413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куколок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8316" y="2724892"/>
            <a:ext cx="122413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мальки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278" y="3284984"/>
            <a:ext cx="169447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головастики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5830" y="3861048"/>
            <a:ext cx="1574122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детенышей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3796716"/>
            <a:ext cx="122413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молоком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68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91513" cy="122396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1"/>
                </a:solidFill>
              </a:rPr>
              <a:t>В какие группы можно объединить животных, учитывая то, чем они питаются?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0825" y="1341438"/>
            <a:ext cx="8713788" cy="5516562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6600"/>
                </a:solidFill>
              </a:rPr>
              <a:t>Растительноядные</a:t>
            </a:r>
            <a:r>
              <a:rPr lang="ru-RU" altLang="ru-RU" sz="2800" smtClean="0">
                <a:solidFill>
                  <a:srgbClr val="006600"/>
                </a:solidFill>
              </a:rPr>
              <a:t> </a:t>
            </a:r>
            <a:r>
              <a:rPr lang="ru-RU" altLang="ru-RU" sz="2800" i="1" smtClean="0"/>
              <a:t>(питаются в основном растениями)</a:t>
            </a:r>
          </a:p>
          <a:p>
            <a:pPr eaLnBrk="1" hangingPunct="1"/>
            <a:endParaRPr lang="ru-RU" altLang="ru-RU" sz="2800" i="1" smtClean="0">
              <a:solidFill>
                <a:srgbClr val="CC3300"/>
              </a:solidFill>
            </a:endParaRPr>
          </a:p>
          <a:p>
            <a:pPr eaLnBrk="1" hangingPunct="1"/>
            <a:endParaRPr lang="ru-RU" altLang="ru-RU" sz="2800" i="1" smtClean="0">
              <a:solidFill>
                <a:srgbClr val="CC3300"/>
              </a:solidFill>
            </a:endParaRPr>
          </a:p>
          <a:p>
            <a:pPr eaLnBrk="1" hangingPunct="1"/>
            <a:r>
              <a:rPr lang="ru-RU" altLang="ru-RU" sz="2800" b="1" smtClean="0">
                <a:solidFill>
                  <a:srgbClr val="006600"/>
                </a:solidFill>
              </a:rPr>
              <a:t>Плотоядные</a:t>
            </a:r>
            <a:r>
              <a:rPr lang="ru-RU" altLang="ru-RU" sz="2800" smtClean="0"/>
              <a:t> </a:t>
            </a:r>
            <a:r>
              <a:rPr lang="ru-RU" altLang="ru-RU" sz="2800" i="1" smtClean="0"/>
              <a:t>(поедают других животных)</a:t>
            </a:r>
          </a:p>
          <a:p>
            <a:pPr eaLnBrk="1" hangingPunct="1"/>
            <a:endParaRPr lang="ru-RU" altLang="ru-RU" sz="2800" i="1" smtClean="0"/>
          </a:p>
          <a:p>
            <a:pPr eaLnBrk="1" hangingPunct="1">
              <a:buFontTx/>
              <a:buNone/>
            </a:pPr>
            <a:endParaRPr lang="ru-RU" altLang="ru-RU" sz="2800" i="1" smtClean="0"/>
          </a:p>
          <a:p>
            <a:pPr eaLnBrk="1" hangingPunct="1"/>
            <a:r>
              <a:rPr lang="ru-RU" altLang="ru-RU" sz="2800" b="1" smtClean="0">
                <a:solidFill>
                  <a:srgbClr val="006600"/>
                </a:solidFill>
              </a:rPr>
              <a:t>Всеядные</a:t>
            </a:r>
            <a:r>
              <a:rPr lang="ru-RU" altLang="ru-RU" sz="2800" smtClean="0"/>
              <a:t> </a:t>
            </a:r>
          </a:p>
          <a:p>
            <a:pPr eaLnBrk="1" hangingPunct="1">
              <a:buFontTx/>
              <a:buNone/>
            </a:pPr>
            <a:r>
              <a:rPr lang="ru-RU" altLang="ru-RU" sz="2800" i="1" smtClean="0"/>
              <a:t>(питаются и растениями, </a:t>
            </a:r>
          </a:p>
          <a:p>
            <a:pPr eaLnBrk="1" hangingPunct="1">
              <a:buFontTx/>
              <a:buNone/>
            </a:pPr>
            <a:r>
              <a:rPr lang="ru-RU" altLang="ru-RU" sz="2800" i="1" smtClean="0"/>
              <a:t>и животными)</a:t>
            </a:r>
            <a:endParaRPr lang="ru-RU" altLang="ru-RU" sz="2800" smtClean="0"/>
          </a:p>
        </p:txBody>
      </p:sp>
      <p:pic>
        <p:nvPicPr>
          <p:cNvPr id="4100" name="Picture 4" descr="19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2232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0_77b77_9f39f0d1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1582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1257199899_1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33825"/>
            <a:ext cx="180022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TigerTrailItineraryMainWildlifeFoodandWellbeingIndia-49441242302120_crop_flip_800_600_f2f2f2_center-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33825"/>
            <a:ext cx="208756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Bear-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5129213"/>
            <a:ext cx="26654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06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2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35975" cy="1511300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В какие группы можно объединить животных по способности жить и размножаться в неволе?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1773238"/>
            <a:ext cx="8229600" cy="38163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6600"/>
                </a:solidFill>
              </a:rPr>
              <a:t>Дикие животные</a:t>
            </a:r>
          </a:p>
          <a:p>
            <a:pPr eaLnBrk="1" hangingPunct="1">
              <a:buFontTx/>
              <a:buNone/>
            </a:pPr>
            <a:endParaRPr lang="ru-RU" altLang="ru-RU" sz="3600" b="1" smtClean="0">
              <a:solidFill>
                <a:srgbClr val="006600"/>
              </a:solidFill>
            </a:endParaRPr>
          </a:p>
          <a:p>
            <a:pPr eaLnBrk="1" hangingPunct="1"/>
            <a:endParaRPr lang="ru-RU" altLang="ru-RU" sz="3600" b="1" smtClean="0">
              <a:solidFill>
                <a:srgbClr val="006600"/>
              </a:solidFill>
            </a:endParaRPr>
          </a:p>
          <a:p>
            <a:pPr eaLnBrk="1" hangingPunct="1"/>
            <a:r>
              <a:rPr lang="ru-RU" altLang="ru-RU" sz="3600" b="1" smtClean="0">
                <a:solidFill>
                  <a:srgbClr val="006600"/>
                </a:solidFill>
              </a:rPr>
              <a:t>Домашние животные</a:t>
            </a:r>
          </a:p>
        </p:txBody>
      </p:sp>
      <p:pic>
        <p:nvPicPr>
          <p:cNvPr id="5124" name="Picture 4" descr="9a78e1301fb6b56de703951b8396550207c6fb38_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060575"/>
            <a:ext cx="16541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72226731_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25908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72230268_758056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208915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12335441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738" y="4652963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89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7561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i="1">
                <a:solidFill>
                  <a:srgbClr val="FF3300"/>
                </a:solidFill>
              </a:rPr>
              <a:t>Разбейте в четыре столбика: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23850" y="1916113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 b="1" i="1">
                <a:latin typeface="Times New Roman" pitchFamily="18" charset="0"/>
              </a:rPr>
              <a:t>Сом, тигр, таракан, филин, аист, муравей, медведь, лисица, осетр, карась, воробей, комар, окунь, енот, сокол, скорпион, рысь, павлин, майский жук, щука.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95288" y="3644900"/>
            <a:ext cx="770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?</a:t>
            </a:r>
            <a:r>
              <a:rPr lang="ru-RU" altLang="ru-RU" sz="2400" b="1"/>
              <a:t> </a:t>
            </a:r>
            <a:r>
              <a:rPr lang="ru-RU" altLang="ru-RU" sz="2800" b="1" i="1">
                <a:solidFill>
                  <a:srgbClr val="008000"/>
                </a:solidFill>
              </a:rPr>
              <a:t>По какому принципу вы это сделали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403350" y="4868863"/>
            <a:ext cx="57610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i="1" u="sng">
                <a:solidFill>
                  <a:srgbClr val="6666FF"/>
                </a:solidFill>
                <a:latin typeface="Times New Roman" pitchFamily="18" charset="0"/>
              </a:rPr>
              <a:t>Продолжите каждый список!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5288" y="1268413"/>
            <a:ext cx="8243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Verdana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692150"/>
            <a:ext cx="8101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2400" b="1" i="1">
              <a:latin typeface="Times New Roman" pitchFamily="18" charset="0"/>
            </a:endParaRPr>
          </a:p>
        </p:txBody>
      </p:sp>
      <p:graphicFrame>
        <p:nvGraphicFramePr>
          <p:cNvPr id="66568" name="Group 8"/>
          <p:cNvGraphicFramePr>
            <a:graphicFrameLocks noGrp="1"/>
          </p:cNvGraphicFramePr>
          <p:nvPr/>
        </p:nvGraphicFramePr>
        <p:xfrm>
          <a:off x="684213" y="1268413"/>
          <a:ext cx="7343775" cy="1903413"/>
        </p:xfrm>
        <a:graphic>
          <a:graphicData uri="http://schemas.openxmlformats.org/drawingml/2006/table">
            <a:tbl>
              <a:tblPr/>
              <a:tblGrid>
                <a:gridCol w="1554162"/>
                <a:gridCol w="1554163"/>
                <a:gridCol w="2179637"/>
                <a:gridCol w="2055813"/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таракан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филин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тигр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муравей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осетр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аист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медведь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комар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карась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воробей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лисица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скорпион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окунь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сокол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енот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611188" y="3141663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Verdana" pitchFamily="34" charset="0"/>
              </a:rPr>
              <a:t>…</a:t>
            </a: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2195513" y="3141663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Verdana" pitchFamily="34" charset="0"/>
              </a:rPr>
              <a:t>…</a:t>
            </a:r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4140200" y="3141663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Verdana" pitchFamily="34" charset="0"/>
              </a:rPr>
              <a:t>…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6227763" y="3141663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16837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0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1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1" dur="500" fill="hold"/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66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9" dur="500" fill="hold"/>
                                        <p:tgtEl>
                                          <p:spTgt spid="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3" dur="500" fill="hold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92" decel="100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192" decel="100000"/>
                                        <p:tgtEl>
                                          <p:spTgt spid="665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192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192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2" grpId="1"/>
      <p:bldP spid="66562" grpId="2"/>
      <p:bldP spid="66563" grpId="0"/>
      <p:bldP spid="66563" grpId="1"/>
      <p:bldP spid="66564" grpId="0"/>
      <p:bldP spid="66564" grpId="1"/>
      <p:bldP spid="66564" grpId="2"/>
      <p:bldP spid="66565" grpId="0"/>
      <p:bldP spid="66565" grpId="1"/>
      <p:bldP spid="66601" grpId="0"/>
      <p:bldP spid="66601" grpId="1"/>
      <p:bldP spid="66603" grpId="0" build="allAtOnce"/>
      <p:bldP spid="66604" grpId="0"/>
      <p:bldP spid="6660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877363"/>
            <a:ext cx="671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Отгадайте, кто это?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916832"/>
            <a:ext cx="348685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Расту червяком. 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Питаюсь листком,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Потом засыпаю, 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Себя обмотаю, 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Не ем, не гляжу,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Неподвижно вишу,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Но теплой весной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Я вновь оживаю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И, как птичка порхаю</a:t>
            </a:r>
            <a:r>
              <a:rPr lang="ru-RU" sz="2400" dirty="0" smtClean="0">
                <a:latin typeface="Comic Sans MS" pitchFamily="66" charset="0"/>
              </a:rPr>
              <a:t>.</a:t>
            </a:r>
          </a:p>
          <a:p>
            <a:endParaRPr lang="ru-RU" sz="2400" dirty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         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БАБОЧКА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9" name="Picture 5" descr="C:\Users\учитель\Desktop\0_572b4_f22b692b_M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144">
            <a:off x="5919935" y="3138827"/>
            <a:ext cx="28575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учитель\Desktop\0_572b4_f22b692b_M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03" y="5085184"/>
            <a:ext cx="28575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52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9885" y="332656"/>
            <a:ext cx="37802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0070C0"/>
                </a:solidFill>
                <a:latin typeface="Comic Sans MS" pitchFamily="66" charset="0"/>
              </a:rPr>
              <a:t>Насекомые</a:t>
            </a:r>
            <a:endParaRPr lang="ru-RU" sz="3600" u="sng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Comic Sans MS" pitchFamily="66" charset="0"/>
              </a:rPr>
              <a:t>Развитие бабочки</a:t>
            </a:r>
            <a:endParaRPr lang="ru-RU" sz="3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5019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     </a:t>
            </a:r>
          </a:p>
          <a:p>
            <a:r>
              <a:rPr lang="ru-RU" sz="2000" dirty="0" smtClean="0">
                <a:latin typeface="Comic Sans MS" pitchFamily="66" charset="0"/>
              </a:rPr>
              <a:t>Бабочка-крапивница откладывает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яйца</a:t>
            </a:r>
            <a:r>
              <a:rPr lang="ru-RU" sz="2000" dirty="0" smtClean="0">
                <a:latin typeface="Comic Sans MS" pitchFamily="66" charset="0"/>
              </a:rPr>
              <a:t> на крапиву. </a:t>
            </a:r>
          </a:p>
          <a:p>
            <a:r>
              <a:rPr lang="ru-RU" sz="2000" dirty="0" smtClean="0">
                <a:latin typeface="Comic Sans MS" pitchFamily="66" charset="0"/>
              </a:rPr>
              <a:t>Из яиц вылупляются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личинки</a:t>
            </a:r>
            <a:r>
              <a:rPr lang="ru-RU" sz="2000" dirty="0" smtClean="0">
                <a:latin typeface="Comic Sans MS" pitchFamily="66" charset="0"/>
              </a:rPr>
              <a:t>. Личинки бабочек называются гусеницами. Они совсем не похожи на взрослых бабочек. </a:t>
            </a:r>
          </a:p>
          <a:p>
            <a:r>
              <a:rPr lang="ru-RU" sz="2000" dirty="0" smtClean="0">
                <a:latin typeface="Comic Sans MS" pitchFamily="66" charset="0"/>
              </a:rPr>
              <a:t>     Гусеницы питаются листьями крапивы, быстро растут, а потом превращаются в неподвижных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куколок</a:t>
            </a:r>
            <a:r>
              <a:rPr lang="ru-RU" sz="2000" dirty="0" smtClean="0">
                <a:latin typeface="Comic Sans MS" pitchFamily="66" charset="0"/>
              </a:rPr>
              <a:t>. </a:t>
            </a:r>
          </a:p>
          <a:p>
            <a:r>
              <a:rPr lang="ru-RU" sz="2000" dirty="0" smtClean="0">
                <a:latin typeface="Comic Sans MS" pitchFamily="66" charset="0"/>
              </a:rPr>
              <a:t>     Пройдет немного времени, и из каждой куколки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появится 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бабочка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3796" y="4000296"/>
            <a:ext cx="2088631" cy="1452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гугу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71" y="4050445"/>
            <a:ext cx="1499541" cy="10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87824" y="4978643"/>
            <a:ext cx="140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гусеница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004199"/>
            <a:ext cx="1944216" cy="14138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яя</a:t>
            </a:r>
            <a:endParaRPr lang="ru-RU" dirty="0"/>
          </a:p>
        </p:txBody>
      </p:sp>
      <p:pic>
        <p:nvPicPr>
          <p:cNvPr id="1028" name="Picture 4" descr="http://macroclub.ru/gallery/data/507/thumbs/index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1" y="4014396"/>
            <a:ext cx="1366063" cy="9642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9592" y="5083912"/>
            <a:ext cx="130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яйца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16331" y="3952654"/>
            <a:ext cx="1875889" cy="14395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http://foto.detstvo.ru/album_picture/8517.jpg?d=0cd9b1433fcf9af3c427b3cd028386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63" y="4014396"/>
            <a:ext cx="1570023" cy="1060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76056" y="49786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куколка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4248" y="3952654"/>
            <a:ext cx="1800200" cy="14395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 descr="http://cs10021.userapi.com/u165229500/-7/m_2ba564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58" y="3998817"/>
            <a:ext cx="1385830" cy="1024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05558" y="5053826"/>
            <a:ext cx="138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0001" y="5749015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яйцо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3796" y="5750085"/>
            <a:ext cx="1476222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личинка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1465" y="5718449"/>
            <a:ext cx="115212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куколка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5599466"/>
            <a:ext cx="1512168" cy="6058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Взрослое насекомое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892197" y="5811982"/>
            <a:ext cx="535376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4122969" y="5746163"/>
            <a:ext cx="539458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6124186" y="5750085"/>
            <a:ext cx="568035" cy="3046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16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Это интересно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lvl="0" indent="0">
              <a:buClr>
                <a:srgbClr val="61625E"/>
              </a:buClr>
              <a:buNone/>
            </a:pPr>
            <a:r>
              <a:rPr lang="ru-RU" sz="2000" i="1" dirty="0">
                <a:solidFill>
                  <a:srgbClr val="2E2224"/>
                </a:solidFill>
                <a:latin typeface="Comic Sans MS" pitchFamily="66" charset="0"/>
              </a:rPr>
              <a:t>Гусеница</a:t>
            </a:r>
            <a:r>
              <a:rPr lang="ru-RU" sz="2000" dirty="0">
                <a:solidFill>
                  <a:srgbClr val="2E2224"/>
                </a:solidFill>
                <a:latin typeface="Comic Sans MS" pitchFamily="66" charset="0"/>
              </a:rPr>
              <a:t> растет настолько быстро, что ее кожа трескается, а под ней уже есть новенькая кожа, рассчитанная на рост.</a:t>
            </a:r>
          </a:p>
          <a:p>
            <a:pPr marL="0" lvl="0" indent="0">
              <a:buClr>
                <a:srgbClr val="61625E"/>
              </a:buClr>
              <a:buNone/>
            </a:pPr>
            <a:r>
              <a:rPr lang="ru-RU" sz="2000" dirty="0">
                <a:solidFill>
                  <a:srgbClr val="2E2224"/>
                </a:solidFill>
                <a:latin typeface="Comic Sans MS" pitchFamily="66" charset="0"/>
              </a:rPr>
              <a:t>— За всю свою жизнь </a:t>
            </a:r>
            <a:r>
              <a:rPr lang="ru-RU" sz="2000" i="1" dirty="0">
                <a:solidFill>
                  <a:srgbClr val="2E2224"/>
                </a:solidFill>
                <a:latin typeface="Comic Sans MS" pitchFamily="66" charset="0"/>
              </a:rPr>
              <a:t>самка бабочки </a:t>
            </a:r>
            <a:r>
              <a:rPr lang="ru-RU" sz="2000" dirty="0">
                <a:solidFill>
                  <a:srgbClr val="2E2224"/>
                </a:solidFill>
                <a:latin typeface="Comic Sans MS" pitchFamily="66" charset="0"/>
              </a:rPr>
              <a:t>откладывает 50 000 яиц.</a:t>
            </a:r>
          </a:p>
          <a:p>
            <a:pPr marL="0" lvl="0" indent="0">
              <a:buClr>
                <a:srgbClr val="61625E"/>
              </a:buClr>
              <a:buNone/>
            </a:pPr>
            <a:r>
              <a:rPr lang="ru-RU" sz="2000" dirty="0">
                <a:solidFill>
                  <a:srgbClr val="2E2224"/>
                </a:solidFill>
                <a:latin typeface="Comic Sans MS" pitchFamily="66" charset="0"/>
              </a:rPr>
              <a:t>— </a:t>
            </a:r>
            <a:r>
              <a:rPr lang="ru-RU" sz="2000" i="1" dirty="0">
                <a:solidFill>
                  <a:srgbClr val="2E2224"/>
                </a:solidFill>
                <a:latin typeface="Comic Sans MS" pitchFamily="66" charset="0"/>
              </a:rPr>
              <a:t>Бабочка</a:t>
            </a:r>
            <a:r>
              <a:rPr lang="ru-RU" sz="2000" dirty="0">
                <a:solidFill>
                  <a:srgbClr val="2E2224"/>
                </a:solidFill>
                <a:latin typeface="Comic Sans MS" pitchFamily="66" charset="0"/>
              </a:rPr>
              <a:t> не растет, однако она время от времени любит напиться сладкого цветочного нектара. Это горючее, которое помогает ей летать</a:t>
            </a:r>
            <a:endParaRPr lang="ru-RU" dirty="0"/>
          </a:p>
        </p:txBody>
      </p:sp>
      <p:pic>
        <p:nvPicPr>
          <p:cNvPr id="3074" name="Picture 2" descr="C:\Users\учитель\Desktop\7674986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1152128" cy="1076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итель\Desktop\7674986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56" y="4077072"/>
            <a:ext cx="1340532" cy="1252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читель\Desktop\7674986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10011"/>
            <a:ext cx="1167299" cy="1090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06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871565968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26" y="3491662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772816"/>
            <a:ext cx="2961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На лугах и на опушке,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Средь травы зеленой,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Маскируется искусно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Длинноус веселый!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Стрекотание его,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Часто режет уши,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Никому не верит он -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Хочешь, нет? А слушай!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Ноги - длинные по плечи,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Ну! Узнали? Он...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285293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КУЗНЕЧИК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9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700</TotalTime>
  <Words>996</Words>
  <Application>Microsoft Office PowerPoint</Application>
  <PresentationFormat>Экран (4:3)</PresentationFormat>
  <Paragraphs>214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Soho</vt:lpstr>
      <vt:lpstr>Слайд 1</vt:lpstr>
      <vt:lpstr>Слайд 2</vt:lpstr>
      <vt:lpstr>В какие группы можно объединить животных, учитывая то, чем они питаются?</vt:lpstr>
      <vt:lpstr>В какие группы можно объединить животных по способности жить и размножаться в неволе?</vt:lpstr>
      <vt:lpstr>Слайд 5</vt:lpstr>
      <vt:lpstr>Слайд 6</vt:lpstr>
      <vt:lpstr>Слайд 7</vt:lpstr>
      <vt:lpstr>Это интересно</vt:lpstr>
      <vt:lpstr>Слайд 9</vt:lpstr>
      <vt:lpstr>Слайд 10</vt:lpstr>
      <vt:lpstr>Слайд 11</vt:lpstr>
      <vt:lpstr>Слайд 12</vt:lpstr>
      <vt:lpstr>Интересные факты</vt:lpstr>
      <vt:lpstr>Слайд 14</vt:lpstr>
      <vt:lpstr>Слайд 15</vt:lpstr>
      <vt:lpstr>Птицы</vt:lpstr>
      <vt:lpstr>Это интересно</vt:lpstr>
      <vt:lpstr>Звери</vt:lpstr>
      <vt:lpstr>Интересные факты</vt:lpstr>
      <vt:lpstr>! Особенности !</vt:lpstr>
      <vt:lpstr>Подумай!</vt:lpstr>
      <vt:lpstr>Подумай!</vt:lpstr>
      <vt:lpstr>Вставь пропущенные слова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Пользователь</cp:lastModifiedBy>
  <cp:revision>75</cp:revision>
  <dcterms:created xsi:type="dcterms:W3CDTF">2013-11-07T08:37:29Z</dcterms:created>
  <dcterms:modified xsi:type="dcterms:W3CDTF">2014-11-25T05:27:10Z</dcterms:modified>
</cp:coreProperties>
</file>