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C7AF1-91E1-4AAE-85B2-751CDB9DD4A0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720DF-1A27-41ED-BDDB-26D73D5CB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6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720DF-1A27-41ED-BDDB-26D73D5CB2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9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992154"/>
            <a:ext cx="8640959" cy="882119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начальных классов МБОУ «СОШ № 77» </a:t>
            </a:r>
            <a:r>
              <a:rPr lang="ru-RU" dirty="0" err="1" smtClean="0"/>
              <a:t>Кузовова</a:t>
            </a:r>
            <a:r>
              <a:rPr lang="ru-RU" dirty="0" smtClean="0"/>
              <a:t> Л.А.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7931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Технология развивающего обучения, опирающаяся на познавательный интерес (Л.В. </a:t>
            </a:r>
            <a:r>
              <a:rPr lang="ru-RU" sz="3200" dirty="0" err="1" smtClean="0"/>
              <a:t>Занков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1026" name="Picture 2" descr="DSC036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406365"/>
            <a:ext cx="6124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3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4283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Создаются педагогические ситуации общения на уроке, позволяющие каждому ученику проявить инициативу, самостоятельность, избирательность в способах работы, обстановка для естественного самовыражения ученика.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6146" name="Picture 2" descr="F:\Любовь Аркадьевна\1 класс\PA302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0574"/>
            <a:ext cx="4787639" cy="63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9675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Теория развивающего обучения берет свое начало в работах </a:t>
            </a:r>
            <a:r>
              <a:rPr lang="ru-RU" sz="2400" dirty="0" smtClean="0"/>
              <a:t>И.Г</a:t>
            </a:r>
            <a:r>
              <a:rPr lang="ru-RU" sz="2400" dirty="0"/>
              <a:t>. Песталоцци, К.Д. </a:t>
            </a:r>
            <a:r>
              <a:rPr lang="ru-RU" sz="2400" dirty="0" smtClean="0"/>
              <a:t>Ушинского. 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Научное </a:t>
            </a:r>
            <a:r>
              <a:rPr lang="ru-RU" sz="2400" dirty="0"/>
              <a:t>обоснование этой теории дано в трудах </a:t>
            </a:r>
            <a:r>
              <a:rPr lang="ru-RU" sz="2400" dirty="0" smtClean="0"/>
              <a:t>          Л.С</a:t>
            </a:r>
            <a:r>
              <a:rPr lang="ru-RU" sz="2400" dirty="0"/>
              <a:t>. Выготского. 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Дальнейшее </a:t>
            </a:r>
            <a:r>
              <a:rPr lang="ru-RU" sz="2400" dirty="0"/>
              <a:t>развитие она получила в </a:t>
            </a:r>
            <a:r>
              <a:rPr lang="ru-RU" sz="2400" dirty="0" smtClean="0"/>
              <a:t>экспериментальных работах  Л.В</a:t>
            </a:r>
            <a:r>
              <a:rPr lang="ru-RU" sz="2400" dirty="0"/>
              <a:t>. </a:t>
            </a:r>
            <a:r>
              <a:rPr lang="ru-RU" sz="2400" dirty="0" err="1"/>
              <a:t>Занкова</a:t>
            </a:r>
            <a:r>
              <a:rPr lang="ru-RU" sz="2400" dirty="0" smtClean="0"/>
              <a:t>,  </a:t>
            </a:r>
            <a:r>
              <a:rPr lang="ru-RU" sz="2400" dirty="0"/>
              <a:t>Д.Б. </a:t>
            </a:r>
            <a:r>
              <a:rPr lang="ru-RU" sz="2400" dirty="0" err="1"/>
              <a:t>Эльконина</a:t>
            </a:r>
            <a:r>
              <a:rPr lang="ru-RU" sz="2400" dirty="0"/>
              <a:t>, В.В. </a:t>
            </a:r>
            <a:r>
              <a:rPr lang="ru-RU" sz="2400" dirty="0" smtClean="0"/>
              <a:t>Давыдова.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02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780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Системы развивающего обучения Л.В. </a:t>
            </a:r>
            <a:r>
              <a:rPr lang="ru-RU" sz="2400" dirty="0" err="1"/>
              <a:t>Занкова</a:t>
            </a:r>
            <a:r>
              <a:rPr lang="ru-RU" sz="2400" dirty="0"/>
              <a:t> </a:t>
            </a:r>
            <a:r>
              <a:rPr lang="ru-RU" sz="2400" dirty="0" smtClean="0"/>
              <a:t>           и </a:t>
            </a:r>
            <a:r>
              <a:rPr lang="ru-RU" sz="2400" dirty="0"/>
              <a:t>Д.Б. </a:t>
            </a:r>
            <a:r>
              <a:rPr lang="ru-RU" sz="2400" dirty="0" err="1"/>
              <a:t>Эльконина</a:t>
            </a:r>
            <a:r>
              <a:rPr lang="ru-RU" sz="2400" dirty="0"/>
              <a:t> - В.В. Давыдова опираются на </a:t>
            </a:r>
            <a:r>
              <a:rPr lang="ru-RU" sz="2400" b="1" dirty="0"/>
              <a:t>познавательный интерес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Технология </a:t>
            </a:r>
            <a:r>
              <a:rPr lang="ru-RU" sz="2400" dirty="0"/>
              <a:t>Л.В. </a:t>
            </a:r>
            <a:r>
              <a:rPr lang="ru-RU" sz="2400" dirty="0" err="1"/>
              <a:t>Занкова</a:t>
            </a:r>
            <a:r>
              <a:rPr lang="ru-RU" sz="2400" dirty="0"/>
              <a:t> направлена на общее, целостное развитие личности (знания, умения, навыки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4" name="Picture 2" descr="F:\default 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168352" cy="430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46" y="210026"/>
            <a:ext cx="871296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Концепция развивающего </a:t>
            </a:r>
            <a:r>
              <a:rPr lang="ru-RU" sz="2400" dirty="0" smtClean="0"/>
              <a:t>обучения</a:t>
            </a:r>
          </a:p>
          <a:p>
            <a:pPr algn="ctr"/>
            <a:endParaRPr lang="ru-RU" sz="2400" dirty="0"/>
          </a:p>
          <a:p>
            <a:r>
              <a:rPr lang="ru-RU" sz="2400" dirty="0"/>
              <a:t>1. Под </a:t>
            </a:r>
            <a:r>
              <a:rPr lang="ru-RU" sz="2400" i="1" dirty="0"/>
              <a:t>развивающим</a:t>
            </a:r>
            <a:r>
              <a:rPr lang="ru-RU" sz="2400" dirty="0"/>
              <a:t> </a:t>
            </a:r>
            <a:r>
              <a:rPr lang="ru-RU" sz="2400" i="1" dirty="0"/>
              <a:t>обучением</a:t>
            </a:r>
            <a:r>
              <a:rPr lang="ru-RU" sz="2400" dirty="0"/>
              <a:t> понимается новый, активно-</a:t>
            </a:r>
            <a:r>
              <a:rPr lang="ru-RU" sz="2400" dirty="0" err="1"/>
              <a:t>деятельностный</a:t>
            </a:r>
            <a:r>
              <a:rPr lang="ru-RU" sz="2400" dirty="0"/>
              <a:t> способ (тип) обучения, идущий на смену объяснительно-иллюстративному способу (типу). </a:t>
            </a:r>
          </a:p>
          <a:p>
            <a:r>
              <a:rPr lang="ru-RU" sz="2400" dirty="0"/>
              <a:t> 2. </a:t>
            </a:r>
            <a:r>
              <a:rPr lang="ru-RU" sz="2400" i="1" dirty="0"/>
              <a:t>Развивающее</a:t>
            </a:r>
            <a:r>
              <a:rPr lang="ru-RU" sz="2400" dirty="0"/>
              <a:t> </a:t>
            </a:r>
            <a:r>
              <a:rPr lang="ru-RU" sz="2400" i="1" dirty="0"/>
              <a:t>обучение</a:t>
            </a:r>
            <a:r>
              <a:rPr lang="ru-RU" sz="2400" dirty="0"/>
              <a:t> учитывает и использует закономерности развития, приспосабливается к уровню и особенностям индивидуума.</a:t>
            </a:r>
          </a:p>
          <a:p>
            <a:r>
              <a:rPr lang="ru-RU" sz="2400" dirty="0"/>
              <a:t> 3. В </a:t>
            </a:r>
            <a:r>
              <a:rPr lang="ru-RU" sz="2400" i="1" dirty="0"/>
              <a:t>развивающем обучении </a:t>
            </a:r>
            <a:r>
              <a:rPr lang="ru-RU" sz="2400" dirty="0"/>
              <a:t>педагогические воздействия опережают, стимулируют, направляют и ускоряют развитие наследственных данных личности.</a:t>
            </a:r>
          </a:p>
          <a:p>
            <a:r>
              <a:rPr lang="ru-RU" sz="2400" dirty="0"/>
              <a:t> 4. В </a:t>
            </a:r>
            <a:r>
              <a:rPr lang="ru-RU" sz="2400" i="1" dirty="0"/>
              <a:t>развивающем обучении</a:t>
            </a:r>
            <a:r>
              <a:rPr lang="ru-RU" sz="2400" dirty="0"/>
              <a:t> ребенок является полноценным субъектом деятельности.</a:t>
            </a:r>
          </a:p>
          <a:p>
            <a:r>
              <a:rPr lang="ru-RU" sz="2400" dirty="0"/>
              <a:t> 5. </a:t>
            </a:r>
            <a:r>
              <a:rPr lang="ru-RU" sz="2400" i="1" dirty="0"/>
              <a:t>Развивающее обучение </a:t>
            </a:r>
            <a:r>
              <a:rPr lang="ru-RU" sz="2400" dirty="0"/>
              <a:t>направлено на развитие всей целостной совокупности качеств личности.</a:t>
            </a:r>
          </a:p>
          <a:p>
            <a:r>
              <a:rPr lang="ru-RU" sz="2400" dirty="0"/>
              <a:t>6. </a:t>
            </a:r>
            <a:r>
              <a:rPr lang="ru-RU" sz="2400" i="1" dirty="0"/>
              <a:t>Развивающее обучение </a:t>
            </a:r>
            <a:r>
              <a:rPr lang="ru-RU" sz="2400" dirty="0"/>
              <a:t>происходит в зоне ближайшего развития ребенка.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4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СИСТЕМА РАЗВИВАЮЩЕГО ОБУЧЕНИЯ Л.В</a:t>
            </a:r>
            <a:r>
              <a:rPr lang="ru-RU" sz="2400" b="1" dirty="0"/>
              <a:t>. </a:t>
            </a:r>
            <a:r>
              <a:rPr lang="ru-RU" sz="2400" b="1" dirty="0" smtClean="0"/>
              <a:t>ЗАНКОВА</a:t>
            </a:r>
            <a:endParaRPr lang="ru-RU" b="1" dirty="0" smtClean="0"/>
          </a:p>
          <a:p>
            <a:r>
              <a:rPr lang="ru-RU" sz="2400" u="sng" dirty="0" smtClean="0"/>
              <a:t>ЦЕЛЬ ОБУЧЕНИЯ</a:t>
            </a:r>
            <a:r>
              <a:rPr lang="ru-RU" sz="2400" dirty="0" smtClean="0"/>
              <a:t> </a:t>
            </a:r>
            <a:r>
              <a:rPr lang="ru-RU" sz="2400" dirty="0"/>
              <a:t>- оптимальное общее развитие каждого </a:t>
            </a:r>
            <a:r>
              <a:rPr lang="ru-RU" sz="2400" dirty="0" smtClean="0"/>
              <a:t>ребенка</a:t>
            </a:r>
            <a:endParaRPr lang="ru-RU" sz="2400" dirty="0"/>
          </a:p>
          <a:p>
            <a:r>
              <a:rPr lang="ru-RU" sz="2400" u="sng" dirty="0" smtClean="0"/>
              <a:t>ЗАДАЧА ОБУЧЕНИЯ</a:t>
            </a:r>
            <a:r>
              <a:rPr lang="ru-RU" sz="2400" dirty="0" smtClean="0"/>
              <a:t> </a:t>
            </a:r>
            <a:r>
              <a:rPr lang="ru-RU" sz="2400" dirty="0"/>
              <a:t>- представить учащимся целостную широкую картину мира средствами науки, литературы, искусства и непосредственного познания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4099" name="Picture 3" descr="F:\Любовь Аркадьевна\2 класс\PC165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16045"/>
            <a:ext cx="5545063" cy="415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ОСНОВНЫЕ ПРИНЦИПЫ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Высокий уровень трудности.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Ведущая роль в обучении теоретических знаний.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Продвижение в изучении материала быстрыми темпами с непрерывным сопутствующим повторением и закреплением в новых условиях.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Осознание школьниками хода умственных действий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Picture 2" descr="F:\2013-12-13.Принятие в Занковцы\DSC03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88136"/>
            <a:ext cx="6848722" cy="384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2453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Воспитание у учащихся положительной мотивации учения и познавательных интересов, включение в процесс обучения эмоциональной сферы.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 err="1"/>
              <a:t>Гуманизация</a:t>
            </a:r>
            <a:r>
              <a:rPr lang="ru-RU" sz="2400" dirty="0"/>
              <a:t> взаимоотношений учителей и учащихся в учебном процессе. (Учебный процесс строится в доверительной атмосфере сотворчества ученика и учителя.)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Развитие каждого учащегося класса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5122" name="Picture 2" descr="F:\Любовь Аркадьевна\2 класс\PB024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95517"/>
            <a:ext cx="4680520" cy="351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СУТЬ ТЕХНОЛОГИИ</a:t>
            </a:r>
            <a:endParaRPr lang="ru-RU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Урок имеет гибкую структуру.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На уроках организуются дискуссии по прочитанному и увиденному, создаются проблемные ситуации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0" name="Picture 2" descr="F:\Любовь Аркадьевна\2 класс\P4288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00" y="1894938"/>
            <a:ext cx="6553175" cy="49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Широко используются дидактические игры, интенсивная самостоятельная деятельность учащихся, коллективный поиск на основе наблюдения, сравнения, группировки, классификации, выяснения закономерностей, самостоятельной формулировки выводов.</a:t>
            </a:r>
            <a:endParaRPr lang="ru-RU" sz="2400" dirty="0"/>
          </a:p>
        </p:txBody>
      </p:sp>
      <p:pic>
        <p:nvPicPr>
          <p:cNvPr id="8195" name="Picture 3" descr="F:\2013-12-13.Принятие в Занковцы\DSC03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9" y="2276509"/>
            <a:ext cx="8210944" cy="43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397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Технология развивающего обучения, опирающаяся на познавательный интерес (Л.В. Занков)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развивающего обучения, опирающаяся на познавательный интерес (Л.В. Занков)</dc:title>
  <dc:creator>Денис</dc:creator>
  <cp:lastModifiedBy>Денис</cp:lastModifiedBy>
  <cp:revision>12</cp:revision>
  <dcterms:created xsi:type="dcterms:W3CDTF">2014-03-26T12:00:49Z</dcterms:created>
  <dcterms:modified xsi:type="dcterms:W3CDTF">2014-03-26T14:33:49Z</dcterms:modified>
</cp:coreProperties>
</file>