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 2006 - 2007  учебный год</c:v>
                </c:pt>
                <c:pt idx="1">
                  <c:v>2007 - 2008 учебный год</c:v>
                </c:pt>
                <c:pt idx="2">
                  <c:v>2008 - 2009 учебный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0.78200000000000003</c:v>
                </c:pt>
                <c:pt idx="1">
                  <c:v>0.81</c:v>
                </c:pt>
                <c:pt idx="2" formatCode="0.00%">
                  <c:v>0.90400000000000003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 2006 - 2007  учебный год</c:v>
                </c:pt>
                <c:pt idx="1">
                  <c:v>2007 - 2008 учебный год</c:v>
                </c:pt>
                <c:pt idx="2">
                  <c:v>2008 - 2009 учебный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0.81</c:v>
                </c:pt>
                <c:pt idx="1">
                  <c:v>0.82600000000000051</c:v>
                </c:pt>
                <c:pt idx="2">
                  <c:v>0.85000000000000053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окружающий мир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 2006 - 2007  учебный год</c:v>
                </c:pt>
                <c:pt idx="1">
                  <c:v>2007 - 2008 учебный год</c:v>
                </c:pt>
                <c:pt idx="2">
                  <c:v>2008 - 2009 учебный год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0.95300000000000051</c:v>
                </c:pt>
                <c:pt idx="1">
                  <c:v>0.95600000000000052</c:v>
                </c:pt>
                <c:pt idx="2" formatCode="0%">
                  <c:v>1</c:v>
                </c:pt>
              </c:numCache>
            </c:numRef>
          </c:val>
        </c:ser>
        <c:shape val="cylinder"/>
        <c:axId val="62783488"/>
        <c:axId val="62785024"/>
        <c:axId val="0"/>
      </c:bar3DChart>
      <c:catAx>
        <c:axId val="62783488"/>
        <c:scaling>
          <c:orientation val="minMax"/>
        </c:scaling>
        <c:axPos val="b"/>
        <c:numFmt formatCode="General" sourceLinked="1"/>
        <c:tickLblPos val="nextTo"/>
        <c:crossAx val="62785024"/>
        <c:crosses val="autoZero"/>
        <c:auto val="1"/>
        <c:lblAlgn val="ctr"/>
        <c:lblOffset val="100"/>
      </c:catAx>
      <c:valAx>
        <c:axId val="62785024"/>
        <c:scaling>
          <c:orientation val="minMax"/>
        </c:scaling>
        <c:axPos val="l"/>
        <c:majorGridlines/>
        <c:numFmt formatCode="0.00%" sourceLinked="1"/>
        <c:tickLblPos val="nextTo"/>
        <c:crossAx val="62783488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/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4FA5BD-D95E-4D70-92E2-8BAB77B0200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1E4F9-01C7-49AD-BFE0-653377F3E76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«ПОВЫШЕНИЕ  КАЧЕСТВА  ЗНАНИЙ УЧАЩИХСЯ  НА  ОСНОВЕ  ПРИМЕНЕНИЯ ТЕСТОВЫХ  ФОРМ  КОНТРОЛЯ».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Подготовил: учитель </a:t>
            </a:r>
            <a:r>
              <a:rPr lang="ru-RU" dirty="0" err="1" smtClean="0"/>
              <a:t>нач</a:t>
            </a:r>
            <a:r>
              <a:rPr lang="ru-RU" dirty="0" smtClean="0"/>
              <a:t>. </a:t>
            </a:r>
            <a:r>
              <a:rPr lang="ru-RU" smtClean="0"/>
              <a:t>классов</a:t>
            </a:r>
          </a:p>
          <a:p>
            <a:r>
              <a:rPr lang="ru-RU" smtClean="0"/>
              <a:t> </a:t>
            </a:r>
            <a:r>
              <a:rPr lang="ru-RU" dirty="0" smtClean="0"/>
              <a:t>МБОУ СОШ № 3  </a:t>
            </a:r>
            <a:r>
              <a:rPr lang="ru-RU" dirty="0" smtClean="0"/>
              <a:t>Никитченко Г.М.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Рисунок 2" descr="диагностика первоклассников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0232" cy="680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343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   Тестовый контроль – это оперативная проверка качества усвоения знаний, немедленное исправление ошибок и восполнение пробелов. </a:t>
            </a:r>
          </a:p>
          <a:p>
            <a:pPr>
              <a:buNone/>
            </a:pPr>
            <a:r>
              <a:rPr lang="ru-RU" sz="2800" dirty="0" smtClean="0"/>
              <a:t>       Использование тестов для проверки знаний учащихся повышает их объективность, позволяет определить уровень самостоятельной работы.</a:t>
            </a:r>
          </a:p>
          <a:p>
            <a:pPr>
              <a:buNone/>
            </a:pPr>
            <a:r>
              <a:rPr lang="ru-RU" sz="2800" dirty="0" smtClean="0"/>
              <a:t>     Работа с тестами помогает изучать и учитывать личностные особенности каждого ребенка и продуктивнее индивидуализировать учебный процесс.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415880"/>
          </a:xfrm>
        </p:spPr>
        <p:txBody>
          <a:bodyPr/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В переводе с английского </a:t>
            </a:r>
            <a:r>
              <a:rPr lang="ru-RU" sz="5400" i="1" dirty="0" smtClean="0"/>
              <a:t>test</a:t>
            </a:r>
            <a:r>
              <a:rPr lang="ru-RU" sz="5400" dirty="0" smtClean="0"/>
              <a:t> – испытание, исследование.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     В структуре проверки знаний на уроках  тесты могут быть предварительными, текущими, тематическими, обобщающими, итоговыми. Так же в зависимости от используемого вида теста варьируются и временные рамки, но все же оптимальным временем для работы с тестом является 10-15 минут.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Среди всего многообразия тестов можно выделить следующие: </a:t>
            </a:r>
          </a:p>
          <a:p>
            <a:r>
              <a:rPr lang="ru-RU" dirty="0" smtClean="0"/>
              <a:t>  задания закрытого типа с выбором ответа;</a:t>
            </a:r>
          </a:p>
          <a:p>
            <a:r>
              <a:rPr lang="ru-RU" dirty="0" smtClean="0"/>
              <a:t>  задания на установление соответствия;</a:t>
            </a:r>
          </a:p>
          <a:p>
            <a:r>
              <a:rPr lang="ru-RU" dirty="0" smtClean="0"/>
              <a:t>  задания на установление логической последовательности;</a:t>
            </a:r>
          </a:p>
          <a:p>
            <a:r>
              <a:rPr lang="ru-RU" dirty="0" smtClean="0"/>
              <a:t>  задания открытого типа;</a:t>
            </a:r>
          </a:p>
          <a:p>
            <a:r>
              <a:rPr lang="ru-RU" dirty="0" smtClean="0"/>
              <a:t>   задания свободной формы;</a:t>
            </a:r>
          </a:p>
          <a:p>
            <a:r>
              <a:rPr lang="ru-RU" dirty="0" smtClean="0"/>
              <a:t>   комбинированные задания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ТЕСТ к уроку «Окружающий мир».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Где раньше высаживали подсолнухи?</a:t>
            </a:r>
          </a:p>
          <a:p>
            <a:r>
              <a:rPr lang="ru-RU" i="1" dirty="0" smtClean="0"/>
              <a:t>На подоконнике-</a:t>
            </a:r>
            <a:endParaRPr lang="ru-RU" dirty="0" smtClean="0"/>
          </a:p>
          <a:p>
            <a:r>
              <a:rPr lang="ru-RU" i="1" dirty="0" smtClean="0"/>
              <a:t>           На клумбе -         </a:t>
            </a:r>
            <a:endParaRPr lang="ru-RU" dirty="0" smtClean="0"/>
          </a:p>
          <a:p>
            <a:r>
              <a:rPr lang="ru-RU" i="1" dirty="0" smtClean="0"/>
              <a:t>           На поле –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Есть ли у картофеля цветы?</a:t>
            </a:r>
          </a:p>
          <a:p>
            <a:r>
              <a:rPr lang="ru-RU" i="1" dirty="0" smtClean="0"/>
              <a:t>Да -                                        Нет –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Откуда привезли картофель и подсолнух?</a:t>
            </a:r>
          </a:p>
          <a:p>
            <a:r>
              <a:rPr lang="ru-RU" dirty="0" smtClean="0"/>
              <a:t>           </a:t>
            </a:r>
            <a:r>
              <a:rPr lang="ru-RU" i="1" dirty="0" smtClean="0"/>
              <a:t>Из Америки -          </a:t>
            </a:r>
            <a:endParaRPr lang="ru-RU" dirty="0" smtClean="0"/>
          </a:p>
          <a:p>
            <a:r>
              <a:rPr lang="ru-RU" i="1" dirty="0" smtClean="0"/>
              <a:t>           Из Африки -       </a:t>
            </a:r>
            <a:endParaRPr lang="ru-RU" dirty="0" smtClean="0"/>
          </a:p>
          <a:p>
            <a:r>
              <a:rPr lang="ru-RU" i="1" dirty="0" smtClean="0"/>
              <a:t>           Из Австралии –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3419872" y="2132856"/>
            <a:ext cx="360040" cy="2880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491880" y="2564904"/>
            <a:ext cx="360040" cy="2880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3203848" y="3068960"/>
            <a:ext cx="360040" cy="2880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1475656" y="4005064"/>
            <a:ext cx="334218" cy="28498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5364088" y="4005064"/>
            <a:ext cx="334218" cy="28498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3851920" y="4941168"/>
            <a:ext cx="360040" cy="2880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563888" y="5445224"/>
            <a:ext cx="334218" cy="28498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4139952" y="5949280"/>
            <a:ext cx="360040" cy="2880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Тестовый контроль имеет свои ограничения и недостатки.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тест не даёт возможности проверить  ход подготовки к ответу, умение анализировать, делать выводы;</a:t>
            </a:r>
          </a:p>
          <a:p>
            <a:r>
              <a:rPr lang="ru-RU" sz="2800" dirty="0" smtClean="0"/>
              <a:t>выполнение тестовых заданий несёт в себе определённый элемент случайности. В тест нельзя включить задачи, решаемые в несколько действий (так как невозможно проверить ход решения);</a:t>
            </a:r>
          </a:p>
          <a:p>
            <a:r>
              <a:rPr lang="ru-RU" sz="2800" dirty="0" smtClean="0"/>
              <a:t>выполнение тестовых заданий несёт в себе определённый элемент случайности.</a:t>
            </a:r>
          </a:p>
          <a:p>
            <a:pPr lvl="0"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применения тестовой методики: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435280" cy="525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294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ТЕСТ к уроку «Окружающий мир».</vt:lpstr>
      <vt:lpstr>Тестовый контроль имеет свои ограничения и недостатки.  </vt:lpstr>
      <vt:lpstr>Результаты применения тестовой методики: </vt:lpstr>
    </vt:vector>
  </TitlesOfParts>
  <Company>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mama</cp:lastModifiedBy>
  <cp:revision>17</cp:revision>
  <dcterms:created xsi:type="dcterms:W3CDTF">2011-03-28T12:52:06Z</dcterms:created>
  <dcterms:modified xsi:type="dcterms:W3CDTF">2014-10-26T17:59:17Z</dcterms:modified>
</cp:coreProperties>
</file>