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34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40B7-5398-4BE6-A607-B028EC2690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D323-AA22-4B9F-B173-9CBBA9A6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Развитие  познавательного интереса младших школьников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Выступление на педсовете  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ГБОУ СОШ №735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Учитель 1 а класса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Андрющенко О.М.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                                                                        </a:t>
            </a:r>
            <a:r>
              <a:rPr lang="ru-RU" sz="2000" dirty="0" smtClean="0"/>
              <a:t>           2012 г</a:t>
            </a:r>
            <a:endParaRPr lang="ru-RU" sz="2000" dirty="0"/>
          </a:p>
        </p:txBody>
      </p:sp>
      <p:pic>
        <p:nvPicPr>
          <p:cNvPr id="4" name="Рисунок 3" descr="mim008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714752"/>
            <a:ext cx="2071702" cy="2047880"/>
          </a:xfrm>
          <a:prstGeom prst="rect">
            <a:avLst/>
          </a:prstGeom>
        </p:spPr>
      </p:pic>
      <p:pic>
        <p:nvPicPr>
          <p:cNvPr id="7" name="Рисунок 6" descr="ka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642918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Дети освоили правила работы с цифровой техникой, научились переносить информацию с цифровых носителей в компьютер и на бумагу.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IMG3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16053">
            <a:off x="459542" y="2112566"/>
            <a:ext cx="3588813" cy="2840039"/>
          </a:xfrm>
        </p:spPr>
      </p:pic>
      <p:pic>
        <p:nvPicPr>
          <p:cNvPr id="5" name="Рисунок 4" descr="SDC12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8705">
            <a:off x="4902080" y="2221955"/>
            <a:ext cx="400052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Использование информационных технологий в учебном процессе даёт возможность эффективно решать актуальнейшие задачи начального образования. -- Повышать познавательную мотивацию, делая процесс обучения интересным и продуктивным. </a:t>
            </a:r>
          </a:p>
          <a:p>
            <a:r>
              <a:rPr lang="ru-RU" dirty="0" smtClean="0"/>
              <a:t>- Развивать навыки самостоятельности и самоконтроля (выполнять извечную проблему начальной школы: «научить ребёнка учиться»). </a:t>
            </a:r>
          </a:p>
          <a:p>
            <a:r>
              <a:rPr lang="ru-RU" dirty="0" smtClean="0"/>
              <a:t>-Включить в работу всех детей класса, даже самых инфантильных, застенчивых и пассивных. Обеспечить эффективность урока и успешность каждому ученику. </a:t>
            </a:r>
          </a:p>
          <a:p>
            <a:r>
              <a:rPr lang="ru-RU" dirty="0" smtClean="0"/>
              <a:t>- Достичь оптимального общего развития каждого школьника, развивая его мышление, волю, чувства, нравственные представления. 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Local Settings\Temporary Internet Files\Content.IE5\EVI59BSU\MC90044042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1827886" cy="146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Компьютер сегодня занял своё ведущее место в образовании и становится универсальным средством в обучении. Возможность монитора намного выше, чем классной доски. Он позволяет показать всё в движении, проанализировать события, поставить определённые проблемы, организовать совместную деятельность учителя и учащихся, при котором можно управлять учебным процессом, обеспечивая каждому ученику свой путь деятельности и свой темп, тем самым, создавая комфортные условия для развития личности ребёнка, способствуя успешному усвоению знаний.</a:t>
            </a:r>
            <a:endParaRPr lang="ru-RU" dirty="0"/>
          </a:p>
        </p:txBody>
      </p:sp>
      <p:pic>
        <p:nvPicPr>
          <p:cNvPr id="2051" name="Picture 3" descr="C:\Documents and Settings\Admin\Local Settings\Temporary Internet Files\Content.IE5\WMGIHVJ5\MC90034336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1500198" cy="145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       Возникает необходимость внедрения новых информационных технологий в систему начального обучения и воспитания. Они в сочетании с традиционными средствами способствуют развитию личности ребёнка в целом, повышают качество его обучения. Уроки с использованием компьютерных технологий особенно необходимы в начальной школе, т.к. дети младшего возраста имеют наглядно-образное восприятие окружающего мира, поэтому очень важно строить их обучение, применяя как можно больше наглядного материала, который помогает ребёнку воспринимать новое. </a:t>
            </a:r>
          </a:p>
          <a:p>
            <a:pPr>
              <a:buNone/>
            </a:pPr>
            <a:r>
              <a:rPr lang="ru-RU" sz="1800" dirty="0" smtClean="0"/>
              <a:t>                При этом ребёнок использует в процессе восприятия не только свои зрение и слух, но, что особо важно, и фантазию, и воображение, и эмоции. Информационные технологии позволяют разнообразить  деятельность школьника, чтобы вызвать наибольший интерес к тому, что происходит на уроке, пробудить их активность. Обучение является основным стимулятором развития познавательного потенциала учащихся. Успехи в развитии детей создают новые возможности, предпосылки для постановки и решения более сложных задач обучения, способствуют формированию исследовательского мышления. </a:t>
            </a:r>
            <a:endParaRPr lang="ru-RU" sz="1800" dirty="0"/>
          </a:p>
        </p:txBody>
      </p:sp>
      <p:pic>
        <p:nvPicPr>
          <p:cNvPr id="3074" name="Picture 2" descr="C:\Documents and Settings\Admin\Local Settings\Temporary Internet Files\Content.IE5\WMGIHVJ5\MC90023376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1785950" cy="150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 </a:t>
            </a:r>
            <a:r>
              <a:rPr lang="ru-RU" sz="2000" dirty="0" smtClean="0"/>
              <a:t>Таким образом, результаты технического  прогресса (телевизор, компьютер, фото, аудио и видеоаппаратура), которые окружают ребёнка повсеместно, оказывают огромную роль в познании им окружающего мира.</a:t>
            </a:r>
          </a:p>
          <a:p>
            <a:pPr>
              <a:buNone/>
            </a:pPr>
            <a:r>
              <a:rPr lang="ru-RU" sz="2000" dirty="0" smtClean="0"/>
              <a:t>									Именно новые информационные технологии позволяют в полной мере раскрыть педагогические, дидактические функции этого метода, реализовать заложенные в нем потенциальные возможности.</a:t>
            </a:r>
          </a:p>
          <a:p>
            <a:endParaRPr lang="ru-RU" dirty="0"/>
          </a:p>
        </p:txBody>
      </p:sp>
      <p:pic>
        <p:nvPicPr>
          <p:cNvPr id="4" name="Рисунок 3" descr="1272885303_b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643446"/>
            <a:ext cx="2428892" cy="1857388"/>
          </a:xfrm>
          <a:prstGeom prst="rect">
            <a:avLst/>
          </a:prstGeom>
        </p:spPr>
      </p:pic>
      <p:pic>
        <p:nvPicPr>
          <p:cNvPr id="5" name="Рисунок 4" descr="kab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42876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ru-RU" sz="1600" dirty="0" smtClean="0"/>
              <a:t>                На современном этапе обучения школа должна не только формировать у учащихся определенный набор знаний, необходимо пробуждать и постоянно поддерживать стремление их к самообразованию, реализации творческих способностей. Крайне важно на самых ранних стадиях обучения зажигать в каждом ученике интерес к учебе. Интерес этот надо постоянно поддерживать. Давно замечено, что у человека остается в памяти, а соответственно и в навыках, гораздо больше, когда он участвует в процессе с интересом, а не наблюдает со стороны.    Действительно, в любой деятельности становится особо важным не просто усвоить определенную сумму знаний, а выбрать наиболее значимые из них, суметь применить их при решении самых различных вопросов</a:t>
            </a:r>
          </a:p>
          <a:p>
            <a:pPr lvl="1">
              <a:buNone/>
            </a:pPr>
            <a:r>
              <a:rPr lang="ru-RU" sz="1600" dirty="0" smtClean="0"/>
              <a:t>               Развитие творческого мышления приводит к качественной перестройке восприятия и памяти, к превращению их в произвольные, регулируемые процессы. Благодаря самостоятельности ребенок учится управлять своим мышлением; ставить исследовательские цели, выдвигать гипотезы причинно- следственных зависимостей, рассматривать известные ему факты с позиций, выдвинутых гипотез. </a:t>
            </a:r>
            <a:endParaRPr lang="ru-RU" sz="1600" dirty="0"/>
          </a:p>
        </p:txBody>
      </p:sp>
      <p:pic>
        <p:nvPicPr>
          <p:cNvPr id="4099" name="Picture 3" descr="C:\Documents and Settings\Admin\Local Settings\Temporary Internet Files\Content.IE5\WMGIHVJ5\MC90033434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2282" cy="180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B0F0"/>
                </a:solidFill>
              </a:rPr>
              <a:t>“Деятельность должна быть моя, увлекать меня, исходить из души моей”.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                  К. Д. Ушинский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Учебный </a:t>
            </a:r>
            <a:r>
              <a:rPr lang="ru-RU" sz="2800" dirty="0"/>
              <a:t>процесс должен протекать в условиях мотивированного включения школьника в </a:t>
            </a:r>
            <a:r>
              <a:rPr lang="ru-RU" sz="2800" dirty="0" smtClean="0"/>
              <a:t>познавательную </a:t>
            </a:r>
            <a:r>
              <a:rPr lang="ru-RU" sz="2800" dirty="0"/>
              <a:t>деятельность, которая становится желаемой, приносящей удовлетворение от участия в ней. Ученик сам оперирует учебным содержанием и только в этом случае оно усваивается осознанно и прочно, а также идет процесс развития интеллекта ученика, формируется способность и </a:t>
            </a:r>
            <a:r>
              <a:rPr lang="ru-RU" sz="2800" dirty="0" smtClean="0"/>
              <a:t>интерес к самообучению</a:t>
            </a:r>
            <a:r>
              <a:rPr lang="ru-RU" sz="2800" dirty="0"/>
              <a:t>, самоорганизации</a:t>
            </a:r>
          </a:p>
        </p:txBody>
      </p:sp>
      <p:pic>
        <p:nvPicPr>
          <p:cNvPr id="4" name="Рисунок 3" descr="vremyzprovojdenie-18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28604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Структура </a:t>
            </a:r>
            <a:r>
              <a:rPr lang="ru-RU" sz="2400" dirty="0"/>
              <a:t>учебной мотивации связана с эмоциональной сферой. Поэтому очевидно, что познавательный интерес у ученика формируется только в том случае, когда учебная деятельность успешна. Итак, через повышение интереса к учебному материалу и через возбуждение желания учиться, через развитие потребности ученика заниматься познавательной деятельностью мы и формировали познавательный интерес.</a:t>
            </a:r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286256"/>
            <a:ext cx="1857388" cy="21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Развитие познавательного интереса в учебное время.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/>
              <a:t>подбор занимательного материала; </a:t>
            </a:r>
          </a:p>
          <a:p>
            <a:pPr lvl="0"/>
            <a:r>
              <a:rPr lang="ru-RU" dirty="0"/>
              <a:t>правильную организацию формирования учебной деятельности, учитывая психологические </a:t>
            </a:r>
            <a:r>
              <a:rPr lang="ru-RU" dirty="0" smtClean="0"/>
              <a:t>особенности; </a:t>
            </a:r>
            <a:endParaRPr lang="ru-RU" dirty="0"/>
          </a:p>
          <a:p>
            <a:pPr lvl="0"/>
            <a:r>
              <a:rPr lang="ru-RU" dirty="0"/>
              <a:t>формирование высокого уровня произвольности, умения планировать и контролировать собственные действия; </a:t>
            </a:r>
          </a:p>
          <a:p>
            <a:pPr lvl="0"/>
            <a:r>
              <a:rPr lang="ru-RU" dirty="0"/>
              <a:t>формирование активности и инициативности, самостоятельности в учебной работе; </a:t>
            </a:r>
          </a:p>
          <a:p>
            <a:pPr lvl="0"/>
            <a:r>
              <a:rPr lang="ru-RU" dirty="0"/>
              <a:t>умение оценивать правильность выполнения собственной работы, создавать предпосылку для формирования учебной деятельности и развития познавательного интереса.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Развитие познавательного интереса во </a:t>
            </a:r>
            <a:r>
              <a:rPr lang="ru-RU" sz="2800" dirty="0" err="1" smtClean="0">
                <a:solidFill>
                  <a:srgbClr val="0070C0"/>
                </a:solidFill>
              </a:rPr>
              <a:t>внеучебное</a:t>
            </a:r>
            <a:r>
              <a:rPr lang="ru-RU" sz="2800" dirty="0" smtClean="0">
                <a:solidFill>
                  <a:srgbClr val="0070C0"/>
                </a:solidFill>
              </a:rPr>
              <a:t> время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путем проведения познавательных праздников; </a:t>
            </a:r>
          </a:p>
          <a:p>
            <a:pPr lvl="0"/>
            <a:r>
              <a:rPr lang="ru-RU" sz="2400" dirty="0"/>
              <a:t>занимательных часов по предметам; </a:t>
            </a:r>
          </a:p>
          <a:p>
            <a:pPr lvl="0"/>
            <a:r>
              <a:rPr lang="ru-RU" sz="2400" dirty="0"/>
              <a:t>факультативных занятий; </a:t>
            </a:r>
            <a:endParaRPr lang="ru-RU" sz="2400" dirty="0" smtClean="0"/>
          </a:p>
          <a:p>
            <a:pPr lvl="0"/>
            <a:r>
              <a:rPr lang="ru-RU" sz="2400" dirty="0"/>
              <a:t>п</a:t>
            </a:r>
            <a:r>
              <a:rPr lang="ru-RU" sz="2400" dirty="0" smtClean="0"/>
              <a:t>роведение игр </a:t>
            </a:r>
            <a:endParaRPr lang="ru-RU" sz="2400" dirty="0"/>
          </a:p>
        </p:txBody>
      </p:sp>
      <p:pic>
        <p:nvPicPr>
          <p:cNvPr id="1036" name="Picture 12" descr="C:\Documents and Settings\Admin\Local Settings\Temporary Internet Files\Content.IE5\EVI59BSU\MC900343403[2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2714644" cy="2371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 мере того как менялось общество, менялись и игры. В наш век, век компьютерных технологий, дети больше играют в интерактивные игры, поэтому педагоги, идущие в ногу со временем всё чаще применяют на своих уроках игры компьютерные.</a:t>
            </a:r>
          </a:p>
          <a:p>
            <a:r>
              <a:rPr lang="ru-RU" dirty="0"/>
              <a:t>С помощью интерактивных игр можно организовать как индивидуальную, так и групповую работу, можно повторить пройденный материал и закрепить ранее изученный, проверить знания учащихся и сформировать их умения и навыки.</a:t>
            </a:r>
          </a:p>
        </p:txBody>
      </p:sp>
      <p:pic>
        <p:nvPicPr>
          <p:cNvPr id="4" name="Рисунок 3" descr="849066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171451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Группы:  художники, журналисты, фотографы.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рамках модульного курса «Введение в школьную жизнь», которым первоклассники начали школьную жизнь детям была предложена игра-исследование.</a:t>
            </a:r>
            <a:endParaRPr lang="ru-RU" dirty="0"/>
          </a:p>
        </p:txBody>
      </p:sp>
      <p:pic>
        <p:nvPicPr>
          <p:cNvPr id="4" name="Рисунок 3" descr="CIMG1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2515">
            <a:off x="5929322" y="3143248"/>
            <a:ext cx="3071834" cy="2428892"/>
          </a:xfrm>
          <a:prstGeom prst="rect">
            <a:avLst/>
          </a:prstGeom>
        </p:spPr>
      </p:pic>
      <p:pic>
        <p:nvPicPr>
          <p:cNvPr id="5" name="Рисунок 4" descr="CIMG1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500570"/>
            <a:ext cx="3000396" cy="2143140"/>
          </a:xfrm>
          <a:prstGeom prst="rect">
            <a:avLst/>
          </a:prstGeom>
        </p:spPr>
      </p:pic>
      <p:pic>
        <p:nvPicPr>
          <p:cNvPr id="6" name="Рисунок 5" descr="CIMG12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21360">
            <a:off x="500034" y="4286256"/>
            <a:ext cx="314327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Игра-исследование «Сквер 65-летия Победы в Великой Отечественной войне 1941-1945 г»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DC12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000527" cy="2928958"/>
          </a:xfrm>
        </p:spPr>
      </p:pic>
      <p:pic>
        <p:nvPicPr>
          <p:cNvPr id="5" name="Рисунок 4" descr="CIMG3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00372"/>
            <a:ext cx="414340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Работы фотографов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IMG3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43038">
            <a:off x="301101" y="1298541"/>
            <a:ext cx="2993485" cy="2205215"/>
          </a:xfrm>
        </p:spPr>
      </p:pic>
      <p:pic>
        <p:nvPicPr>
          <p:cNvPr id="5" name="Рисунок 4" descr="CIMG3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6332">
            <a:off x="4706168" y="4338167"/>
            <a:ext cx="2857520" cy="2071702"/>
          </a:xfrm>
          <a:prstGeom prst="rect">
            <a:avLst/>
          </a:prstGeom>
        </p:spPr>
      </p:pic>
      <p:pic>
        <p:nvPicPr>
          <p:cNvPr id="6" name="Рисунок 5" descr="SDC12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3041" y="1226112"/>
            <a:ext cx="3357586" cy="2428868"/>
          </a:xfrm>
          <a:prstGeom prst="rect">
            <a:avLst/>
          </a:prstGeom>
        </p:spPr>
      </p:pic>
      <p:pic>
        <p:nvPicPr>
          <p:cNvPr id="7" name="Рисунок 6" descr="CIMG3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51676" y="3920366"/>
            <a:ext cx="3013463" cy="231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811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Развитие  познавательного интереса младших школьников</vt:lpstr>
      <vt:lpstr>                                                  </vt:lpstr>
      <vt:lpstr>Презентация PowerPoint</vt:lpstr>
      <vt:lpstr>Развитие познавательного интереса в учебное время.</vt:lpstr>
      <vt:lpstr>Развитие познавательного интереса во внеучебное время</vt:lpstr>
      <vt:lpstr> </vt:lpstr>
      <vt:lpstr>Группы:  художники, журналисты, фотографы.</vt:lpstr>
      <vt:lpstr>Игра-исследование «Сквер 65-летия Победы в Великой Отечественной войне 1941-1945 г»</vt:lpstr>
      <vt:lpstr>Работы фотографов</vt:lpstr>
      <vt:lpstr>Дети освоили правила работы с цифровой техникой, научились переносить информацию с цифровых носителей в компьютер и на бумагу.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познавательного интереса младших школьников</dc:title>
  <dc:creator>Андрющенко</dc:creator>
  <cp:lastModifiedBy>user</cp:lastModifiedBy>
  <cp:revision>16</cp:revision>
  <dcterms:created xsi:type="dcterms:W3CDTF">2012-03-28T18:56:53Z</dcterms:created>
  <dcterms:modified xsi:type="dcterms:W3CDTF">2014-11-18T14:24:02Z</dcterms:modified>
</cp:coreProperties>
</file>