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s/slide36.xml" ContentType="application/vnd.openxmlformats-officedocument.presentationml.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heme/theme18.xml" ContentType="application/vnd.openxmlformats-officedocument.theme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Layouts/slideLayout19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187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s/slide33.xml" ContentType="application/vnd.openxmlformats-officedocument.presentationml.slide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90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s/slide22.xml" ContentType="application/vnd.openxmlformats-officedocument.presentationml.slide+xml"/>
  <Override PartName="/ppt/slideLayouts/slideLayout32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59.xml" ContentType="application/vnd.openxmlformats-officedocument.presentationml.slideLayout+xml"/>
  <Override PartName="/ppt/slideLayouts/slideLayout17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91.xml" ContentType="application/vnd.openxmlformats-officedocument.presentationml.slideLayout+xml"/>
  <Default Extension="rels" ContentType="application/vnd.openxmlformats-package.relationships+xml"/>
  <Override PartName="/ppt/slideMasters/slideMaster17.xml" ContentType="application/vnd.openxmlformats-officedocument.presentationml.slideMaster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Layouts/slideLayout1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Masters/slideMaster18.xml" ContentType="application/vnd.openxmlformats-officedocument.presentationml.slideMaster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7.xml" ContentType="application/vnd.openxmlformats-officedocument.them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Layouts/slideLayout179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s/slide32.xml" ContentType="application/vnd.openxmlformats-officedocument.presentationml.slide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4.xml" ContentType="application/vnd.openxmlformats-officedocument.them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99.xml" ContentType="application/vnd.openxmlformats-officedocument.presentationml.slideLayout+xml"/>
  <Override PartName="/ppt/slideLayouts/slideLayout18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44" r:id="rId7"/>
    <p:sldMasterId id="2147483756" r:id="rId8"/>
    <p:sldMasterId id="2147483780" r:id="rId9"/>
    <p:sldMasterId id="2147483792" r:id="rId10"/>
    <p:sldMasterId id="2147483816" r:id="rId11"/>
    <p:sldMasterId id="2147483828" r:id="rId12"/>
    <p:sldMasterId id="2147483840" r:id="rId13"/>
    <p:sldMasterId id="2147483852" r:id="rId14"/>
    <p:sldMasterId id="2147483864" r:id="rId15"/>
    <p:sldMasterId id="2147483888" r:id="rId16"/>
    <p:sldMasterId id="2147483912" r:id="rId17"/>
    <p:sldMasterId id="2147483924" r:id="rId18"/>
  </p:sldMasterIdLst>
  <p:sldIdLst>
    <p:sldId id="256" r:id="rId19"/>
    <p:sldId id="257" r:id="rId20"/>
    <p:sldId id="258" r:id="rId21"/>
    <p:sldId id="259" r:id="rId22"/>
    <p:sldId id="260" r:id="rId23"/>
    <p:sldId id="261" r:id="rId24"/>
    <p:sldId id="262" r:id="rId25"/>
    <p:sldId id="263" r:id="rId26"/>
    <p:sldId id="264" r:id="rId27"/>
    <p:sldId id="266" r:id="rId28"/>
    <p:sldId id="267" r:id="rId29"/>
    <p:sldId id="268" r:id="rId30"/>
    <p:sldId id="269" r:id="rId31"/>
    <p:sldId id="270" r:id="rId32"/>
    <p:sldId id="271" r:id="rId33"/>
    <p:sldId id="272" r:id="rId34"/>
    <p:sldId id="273" r:id="rId35"/>
    <p:sldId id="274" r:id="rId36"/>
    <p:sldId id="275" r:id="rId37"/>
    <p:sldId id="276" r:id="rId38"/>
    <p:sldId id="277" r:id="rId39"/>
    <p:sldId id="278" r:id="rId40"/>
    <p:sldId id="279" r:id="rId41"/>
    <p:sldId id="280" r:id="rId42"/>
    <p:sldId id="281" r:id="rId43"/>
    <p:sldId id="282" r:id="rId44"/>
    <p:sldId id="283" r:id="rId45"/>
    <p:sldId id="284" r:id="rId46"/>
    <p:sldId id="285" r:id="rId47"/>
    <p:sldId id="286" r:id="rId48"/>
    <p:sldId id="287" r:id="rId49"/>
    <p:sldId id="288" r:id="rId50"/>
    <p:sldId id="289" r:id="rId51"/>
    <p:sldId id="290" r:id="rId52"/>
    <p:sldId id="291" r:id="rId53"/>
    <p:sldId id="292" r:id="rId54"/>
    <p:sldId id="293" r:id="rId5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8.xml"/><Relationship Id="rId39" Type="http://schemas.openxmlformats.org/officeDocument/2006/relationships/slide" Target="slides/slide21.xml"/><Relationship Id="rId21" Type="http://schemas.openxmlformats.org/officeDocument/2006/relationships/slide" Target="slides/slide3.xml"/><Relationship Id="rId34" Type="http://schemas.openxmlformats.org/officeDocument/2006/relationships/slide" Target="slides/slide16.xml"/><Relationship Id="rId42" Type="http://schemas.openxmlformats.org/officeDocument/2006/relationships/slide" Target="slides/slide24.xml"/><Relationship Id="rId47" Type="http://schemas.openxmlformats.org/officeDocument/2006/relationships/slide" Target="slides/slide29.xml"/><Relationship Id="rId50" Type="http://schemas.openxmlformats.org/officeDocument/2006/relationships/slide" Target="slides/slide32.xml"/><Relationship Id="rId55" Type="http://schemas.openxmlformats.org/officeDocument/2006/relationships/slide" Target="slides/slide3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7.xml"/><Relationship Id="rId33" Type="http://schemas.openxmlformats.org/officeDocument/2006/relationships/slide" Target="slides/slide15.xml"/><Relationship Id="rId38" Type="http://schemas.openxmlformats.org/officeDocument/2006/relationships/slide" Target="slides/slide20.xml"/><Relationship Id="rId46" Type="http://schemas.openxmlformats.org/officeDocument/2006/relationships/slide" Target="slides/slide28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29" Type="http://schemas.openxmlformats.org/officeDocument/2006/relationships/slide" Target="slides/slide11.xml"/><Relationship Id="rId41" Type="http://schemas.openxmlformats.org/officeDocument/2006/relationships/slide" Target="slides/slide23.xml"/><Relationship Id="rId54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6.xml"/><Relationship Id="rId32" Type="http://schemas.openxmlformats.org/officeDocument/2006/relationships/slide" Target="slides/slide14.xml"/><Relationship Id="rId37" Type="http://schemas.openxmlformats.org/officeDocument/2006/relationships/slide" Target="slides/slide19.xml"/><Relationship Id="rId40" Type="http://schemas.openxmlformats.org/officeDocument/2006/relationships/slide" Target="slides/slide22.xml"/><Relationship Id="rId45" Type="http://schemas.openxmlformats.org/officeDocument/2006/relationships/slide" Target="slides/slide27.xml"/><Relationship Id="rId53" Type="http://schemas.openxmlformats.org/officeDocument/2006/relationships/slide" Target="slides/slide35.xml"/><Relationship Id="rId58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5.xml"/><Relationship Id="rId28" Type="http://schemas.openxmlformats.org/officeDocument/2006/relationships/slide" Target="slides/slide10.xml"/><Relationship Id="rId36" Type="http://schemas.openxmlformats.org/officeDocument/2006/relationships/slide" Target="slides/slide18.xml"/><Relationship Id="rId49" Type="http://schemas.openxmlformats.org/officeDocument/2006/relationships/slide" Target="slides/slide31.xml"/><Relationship Id="rId57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31" Type="http://schemas.openxmlformats.org/officeDocument/2006/relationships/slide" Target="slides/slide13.xml"/><Relationship Id="rId44" Type="http://schemas.openxmlformats.org/officeDocument/2006/relationships/slide" Target="slides/slide26.xml"/><Relationship Id="rId52" Type="http://schemas.openxmlformats.org/officeDocument/2006/relationships/slide" Target="slides/slide3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slide" Target="slides/slide9.xml"/><Relationship Id="rId30" Type="http://schemas.openxmlformats.org/officeDocument/2006/relationships/slide" Target="slides/slide12.xml"/><Relationship Id="rId35" Type="http://schemas.openxmlformats.org/officeDocument/2006/relationships/slide" Target="slides/slide17.xml"/><Relationship Id="rId43" Type="http://schemas.openxmlformats.org/officeDocument/2006/relationships/slide" Target="slides/slide25.xml"/><Relationship Id="rId48" Type="http://schemas.openxmlformats.org/officeDocument/2006/relationships/slide" Target="slides/slide30.xml"/><Relationship Id="rId56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3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0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0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2A3BBE-61B3-4169-AC04-0D9D2E0B0029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A9B0716-09BE-433D-A2DA-8CEC165EA9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786050" y="3886200"/>
            <a:ext cx="5214975" cy="17526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i="1" dirty="0" smtClean="0">
                <a:solidFill>
                  <a:srgbClr val="0070C0"/>
                </a:solidFill>
              </a:rPr>
              <a:t>Подготовила учитель начальных классов МБОУ СОШ №1 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0070C0"/>
                </a:solidFill>
              </a:rPr>
              <a:t>Лебедева Галина Владимировна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0070C0"/>
                </a:solidFill>
              </a:rPr>
              <a:t>2013 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71472" y="285729"/>
            <a:ext cx="7200928" cy="331472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Современные педагогические стратегии обучения детей. Развитие речи.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57250" y="285750"/>
            <a:ext cx="8286750" cy="584041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>
                <a:solidFill>
                  <a:srgbClr val="7030A0"/>
                </a:solidFill>
              </a:rPr>
              <a:t>1.    Подходит ли заглавие к тексту? Почему? Докажите. </a:t>
            </a:r>
          </a:p>
          <a:p>
            <a:pPr>
              <a:buNone/>
            </a:pPr>
            <a:r>
              <a:rPr lang="ru-RU" i="1" dirty="0">
                <a:solidFill>
                  <a:srgbClr val="7030A0"/>
                </a:solidFill>
              </a:rPr>
              <a:t> </a:t>
            </a:r>
            <a:endParaRPr lang="ru-RU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</a:rPr>
              <a:t>2.    Как ты думаешь, о чём могут быть тексты с такими заглавиями: «Как поросёнок говорить научился», «Где тут Петя, где Сережа?», «Впереди советы»? Знаешь ли ты их авторов?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</a:rPr>
              <a:t> </a:t>
            </a:r>
            <a:r>
              <a:rPr lang="ru-RU" dirty="0" smtClean="0">
                <a:solidFill>
                  <a:srgbClr val="7030A0"/>
                </a:solidFill>
              </a:rPr>
              <a:t>3</a:t>
            </a:r>
            <a:r>
              <a:rPr lang="ru-RU" dirty="0">
                <a:solidFill>
                  <a:srgbClr val="7030A0"/>
                </a:solidFill>
              </a:rPr>
              <a:t>.    Какие ошибки допущены при построение этого текста.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</a:rPr>
              <a:t>4.    Прочитай текст, придумай заглавие.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</a:rPr>
              <a:t>5.    Придумай окончание текста.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</a:rPr>
              <a:t>6.    Придумай начало текста.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</a:rPr>
              <a:t>7.    Как надо поменять  местами части, что бы получился текст. Озаглавь его.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</a:rPr>
              <a:t>8.    Собери «Рассыпчатый текст». 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843088" y="1600200"/>
            <a:ext cx="7300912" cy="4525963"/>
          </a:xfrm>
        </p:spPr>
        <p:txBody>
          <a:bodyPr/>
          <a:lstStyle/>
          <a:p>
            <a:pPr>
              <a:buNone/>
            </a:pPr>
            <a:r>
              <a:rPr lang="ru-RU" i="1" dirty="0">
                <a:solidFill>
                  <a:srgbClr val="C00000"/>
                </a:solidFill>
              </a:rPr>
              <a:t>Светит солнышко.</a:t>
            </a:r>
            <a:endParaRPr lang="ru-RU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i="1" dirty="0">
                <a:solidFill>
                  <a:srgbClr val="C00000"/>
                </a:solidFill>
              </a:rPr>
              <a:t>Светит яркое солнышко.</a:t>
            </a:r>
            <a:endParaRPr lang="ru-RU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i="1" dirty="0">
                <a:solidFill>
                  <a:srgbClr val="C00000"/>
                </a:solidFill>
              </a:rPr>
              <a:t>Светит веселое солнышко.</a:t>
            </a:r>
            <a:r>
              <a:rPr lang="ru-RU" dirty="0">
                <a:solidFill>
                  <a:srgbClr val="C0000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57463" y="1600200"/>
            <a:ext cx="6586537" cy="4525963"/>
          </a:xfrm>
        </p:spPr>
        <p:txBody>
          <a:bodyPr/>
          <a:lstStyle/>
          <a:p>
            <a:pPr>
              <a:buNone/>
            </a:pPr>
            <a:r>
              <a:rPr lang="ru-RU" i="1" dirty="0">
                <a:solidFill>
                  <a:srgbClr val="C00000"/>
                </a:solidFill>
              </a:rPr>
              <a:t>Растет ель.</a:t>
            </a:r>
            <a:endParaRPr lang="ru-RU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i="1" dirty="0">
                <a:solidFill>
                  <a:srgbClr val="C00000"/>
                </a:solidFill>
              </a:rPr>
              <a:t>Растет ёлочка.</a:t>
            </a:r>
            <a:endParaRPr lang="ru-RU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i="1" dirty="0">
                <a:solidFill>
                  <a:srgbClr val="C00000"/>
                </a:solidFill>
              </a:rPr>
              <a:t>У дороги растет ёлочка.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357290" y="1600200"/>
            <a:ext cx="6086498" cy="4525963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rgbClr val="0070C0"/>
                </a:solidFill>
              </a:rPr>
              <a:t>     Светит </a:t>
            </a:r>
            <a:r>
              <a:rPr lang="ru-RU" i="1" dirty="0">
                <a:solidFill>
                  <a:srgbClr val="0070C0"/>
                </a:solidFill>
              </a:rPr>
              <a:t>веселое солнышко. По дороге мчится машина. Возле обочины растет ёлочка.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1" y="1600200"/>
            <a:ext cx="7786741" cy="4525963"/>
          </a:xfrm>
        </p:spPr>
        <p:txBody>
          <a:bodyPr/>
          <a:lstStyle/>
          <a:p>
            <a:pPr>
              <a:buNone/>
            </a:pPr>
            <a:r>
              <a:rPr lang="ru-RU" i="1" dirty="0">
                <a:solidFill>
                  <a:srgbClr val="00B0F0"/>
                </a:solidFill>
              </a:rPr>
              <a:t>Наступила зима. Дети взяли санки и лыжи. Дети катаются с горки. Детям весело.</a:t>
            </a:r>
            <a:r>
              <a:rPr lang="ru-RU" dirty="0">
                <a:solidFill>
                  <a:srgbClr val="00B0F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28625"/>
            <a:ext cx="7943850" cy="56975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/>
              <a:t> - Ты любишь животных?</a:t>
            </a:r>
            <a:endParaRPr lang="ru-RU" dirty="0"/>
          </a:p>
          <a:p>
            <a:pPr>
              <a:buNone/>
            </a:pPr>
            <a:r>
              <a:rPr lang="ru-RU" i="1" dirty="0" smtClean="0"/>
              <a:t>       Ты </a:t>
            </a:r>
            <a:r>
              <a:rPr lang="ru-RU" i="1" dirty="0"/>
              <a:t>их каждый день видишь, ухаживаешь за ними, помогаешь им зимой. Все они        чем–то отличаются друг от друга: внешним видом, повадками.</a:t>
            </a:r>
            <a:endParaRPr lang="ru-RU" dirty="0"/>
          </a:p>
          <a:p>
            <a:pPr>
              <a:buNone/>
            </a:pPr>
            <a:r>
              <a:rPr lang="ru-RU" i="1" dirty="0" smtClean="0"/>
              <a:t>        Конечно</a:t>
            </a:r>
            <a:r>
              <a:rPr lang="ru-RU" i="1" dirty="0"/>
              <a:t>, тебе хочется поделиться своими впечатлениями о животном, которое особенно нравиться. Научимся его описывать.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1.   </a:t>
            </a:r>
            <a:r>
              <a:rPr lang="ru-RU" dirty="0" smtClean="0"/>
              <a:t>  </a:t>
            </a:r>
            <a:r>
              <a:rPr lang="ru-RU" dirty="0"/>
              <a:t> Прочитай текст и определи его тему. В каких двух предложениях в начале и в        конце текста выражена одна и та же основная мысль? Прочитай эти предложения. Укажи в этих предложениях главные опорные слова. </a:t>
            </a:r>
          </a:p>
          <a:p>
            <a:pPr>
              <a:buNone/>
            </a:pPr>
            <a:r>
              <a:rPr lang="ru-RU" dirty="0" smtClean="0"/>
              <a:t>           Воробьи </a:t>
            </a:r>
            <a:r>
              <a:rPr lang="ru-RU" dirty="0"/>
              <a:t>по виду не совсем одинаковые. Выделяется самец. Он очень нарядный.</a:t>
            </a:r>
          </a:p>
          <a:p>
            <a:pPr>
              <a:buNone/>
            </a:pPr>
            <a:r>
              <a:rPr lang="ru-RU" dirty="0" smtClean="0"/>
              <a:t>           На </a:t>
            </a:r>
            <a:r>
              <a:rPr lang="ru-RU" dirty="0"/>
              <a:t>голове у него будто серая шапочка надета, под шейкой – чёрное пятнышко, словно </a:t>
            </a:r>
            <a:r>
              <a:rPr lang="ru-RU" dirty="0" err="1"/>
              <a:t>галстучек</a:t>
            </a:r>
            <a:r>
              <a:rPr lang="ru-RU" dirty="0"/>
              <a:t> повязан. А спина и крылышки коричневые. Вот такой франт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71500"/>
            <a:ext cx="7572375" cy="5554663"/>
          </a:xfrm>
        </p:spPr>
        <p:txBody>
          <a:bodyPr/>
          <a:lstStyle/>
          <a:p>
            <a:pPr>
              <a:buNone/>
            </a:pPr>
            <a:r>
              <a:rPr lang="ru-RU" dirty="0"/>
              <a:t>2.    Выделите в тексте о воробье основную часть. Найдите слова, описывающие внешний вид воробья.</a:t>
            </a:r>
          </a:p>
          <a:p>
            <a:pPr>
              <a:buNone/>
            </a:pPr>
            <a:r>
              <a:rPr lang="ru-RU" dirty="0"/>
              <a:t>На голове что?</a:t>
            </a:r>
          </a:p>
          <a:p>
            <a:pPr>
              <a:buNone/>
            </a:pPr>
            <a:r>
              <a:rPr lang="ru-RU" dirty="0"/>
              <a:t>Под шейкой что?</a:t>
            </a:r>
          </a:p>
          <a:p>
            <a:pPr>
              <a:buNone/>
            </a:pPr>
            <a:r>
              <a:rPr lang="ru-RU" dirty="0"/>
              <a:t>Спина и крылья, какие?</a:t>
            </a:r>
          </a:p>
          <a:p>
            <a:pPr>
              <a:buNone/>
            </a:pPr>
            <a:r>
              <a:rPr lang="ru-RU" dirty="0"/>
              <a:t>Действительно ли воробей франт? </a:t>
            </a:r>
          </a:p>
          <a:p>
            <a:endParaRPr lang="ru-RU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1527175"/>
            <a:ext cx="8504238" cy="4572000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   «</a:t>
            </a:r>
            <a:r>
              <a:rPr lang="ru-RU" i="1" dirty="0"/>
              <a:t>Пропала собака. Помогите её найти! Это спаниель. Он белый с тремя крупными коричневыми пятнами на спине и боках. Уши длинные, висячие. Правое ухо с белым концом. Лапы короткие, тёмно-коричневые, а между пальцами пучки белой шерсти. Я очень любил с ней играть и гулять в парке. Нашедшего собаку прошу позвонить по телефону 2-14-23»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1527175"/>
            <a:ext cx="8504238" cy="4572000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    «</a:t>
            </a:r>
            <a:r>
              <a:rPr lang="ru-RU" i="1" dirty="0"/>
              <a:t>Пропала собака. Помогите её найти! Это спаниель. Он белый, с тремя крупными коричневыми пятнами на спине и боках. Кончик правого уха белый. Лапы тёмно-коричневые, а между пальцами пучки белой шерсти. Нашедшего собаку прошу звонить по телефону 2-14-23.»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142976" y="714375"/>
            <a:ext cx="7429552" cy="5411788"/>
          </a:xfrm>
        </p:spPr>
        <p:txBody>
          <a:bodyPr/>
          <a:lstStyle/>
          <a:p>
            <a:pPr>
              <a:buNone/>
            </a:pPr>
            <a:r>
              <a:rPr lang="ru-RU" dirty="0"/>
              <a:t>·</a:t>
            </a:r>
            <a:r>
              <a:rPr lang="ru-RU" dirty="0">
                <a:solidFill>
                  <a:srgbClr val="0070C0"/>
                </a:solidFill>
              </a:rPr>
              <a:t>        Обучение грамоте, внеклассное чтение и развитие речи;</a:t>
            </a:r>
          </a:p>
          <a:p>
            <a:pPr>
              <a:buNone/>
            </a:pPr>
            <a:r>
              <a:rPr lang="ru-RU" dirty="0"/>
              <a:t>·  </a:t>
            </a:r>
            <a:r>
              <a:rPr lang="ru-RU" dirty="0">
                <a:solidFill>
                  <a:srgbClr val="FF0000"/>
                </a:solidFill>
              </a:rPr>
              <a:t>      Классное и внеклассное чтение и развитие речи;</a:t>
            </a:r>
          </a:p>
          <a:p>
            <a:pPr>
              <a:buNone/>
            </a:pPr>
            <a:r>
              <a:rPr lang="ru-RU" dirty="0">
                <a:solidFill>
                  <a:srgbClr val="00B050"/>
                </a:solidFill>
              </a:rPr>
              <a:t>·        Фонетика, лексика, грамматика, правописание и развитие речи.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1527175"/>
            <a:ext cx="8504238" cy="4572000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   Вчера </a:t>
            </a:r>
            <a:r>
              <a:rPr lang="ru-RU" i="1" dirty="0"/>
              <a:t>в зоопарке я увидел бурого медведя. Он очень симпатичный мишка. У него коричневая мягкая шерстка, глаза черные, точно ягоды смородины, на пухлой мордочке любопытный мокрый нос. Целый день можно смотреть на него. Такой он забавный!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1527175"/>
            <a:ext cx="8504238" cy="4572000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    К </a:t>
            </a:r>
            <a:r>
              <a:rPr lang="ru-RU" i="1" dirty="0"/>
              <a:t>нам на рябину каждый день прилетает синица. Какая она яркая и красивая! Головка у синички черненькая. Щечки беленькие. Спина и крылья зеленовато – серые. Грудка желтая, с черным галстуком. Глаз не отведешь!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282700" y="571500"/>
            <a:ext cx="7861300" cy="55276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·        Как вы считаете, сколько в этом тексте предложений?</a:t>
            </a:r>
          </a:p>
          <a:p>
            <a:pPr>
              <a:buNone/>
            </a:pPr>
            <a:r>
              <a:rPr lang="ru-RU" dirty="0"/>
              <a:t>·        Прочитайте первое предложение, докажите, что это предложение.</a:t>
            </a:r>
          </a:p>
          <a:p>
            <a:pPr>
              <a:buNone/>
            </a:pPr>
            <a:r>
              <a:rPr lang="ru-RU" dirty="0"/>
              <a:t>·        Прочитайте второе предложение и т.д.</a:t>
            </a:r>
          </a:p>
          <a:p>
            <a:pPr>
              <a:buNone/>
            </a:pPr>
            <a:r>
              <a:rPr lang="ru-RU" dirty="0"/>
              <a:t>·        Как надо произнести последнее предложение? Почему?</a:t>
            </a:r>
          </a:p>
          <a:p>
            <a:pPr>
              <a:buNone/>
            </a:pPr>
            <a:r>
              <a:rPr lang="ru-RU" dirty="0"/>
              <a:t>·        Как вы думаете, связаны эти предложения по смыслу?</a:t>
            </a:r>
          </a:p>
          <a:p>
            <a:pPr>
              <a:buNone/>
            </a:pPr>
            <a:r>
              <a:rPr lang="ru-RU" dirty="0"/>
              <a:t>·        О чем в них говорится?</a:t>
            </a:r>
          </a:p>
          <a:p>
            <a:pPr>
              <a:buNone/>
            </a:pPr>
            <a:r>
              <a:rPr lang="ru-RU" dirty="0"/>
              <a:t>·        Как бы вы озаглавили этот текст? 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568450" y="1527175"/>
            <a:ext cx="7575550" cy="4572000"/>
          </a:xfrm>
        </p:spPr>
        <p:txBody>
          <a:bodyPr/>
          <a:lstStyle/>
          <a:p>
            <a:pPr algn="ctr">
              <a:buNone/>
            </a:pPr>
            <a:r>
              <a:rPr lang="ru-RU" i="1" dirty="0"/>
              <a:t>Синичка.</a:t>
            </a:r>
            <a:endParaRPr lang="ru-RU" dirty="0"/>
          </a:p>
          <a:p>
            <a:pPr algn="ctr">
              <a:buNone/>
            </a:pPr>
            <a:r>
              <a:rPr lang="ru-RU" i="1" dirty="0"/>
              <a:t>Это было зимой. К окну дома прилетела синичка. У окна стояли дети. Они открыли форточку. Синичка влетела в комнату. Птичка была голодна. Она стала клевать крошки хлеба.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1527175"/>
            <a:ext cx="8004175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·        Почему текст назван «Синичка»?</a:t>
            </a:r>
          </a:p>
          <a:p>
            <a:pPr>
              <a:buNone/>
            </a:pPr>
            <a:r>
              <a:rPr lang="ru-RU" dirty="0"/>
              <a:t>·        Кто впустил синичку в комнату?</a:t>
            </a:r>
          </a:p>
          <a:p>
            <a:pPr>
              <a:buNone/>
            </a:pPr>
            <a:r>
              <a:rPr lang="ru-RU" dirty="0"/>
              <a:t>·        Как дети это сделали?</a:t>
            </a:r>
          </a:p>
          <a:p>
            <a:pPr>
              <a:buNone/>
            </a:pPr>
            <a:r>
              <a:rPr lang="ru-RU" dirty="0"/>
              <a:t>·        Найдите и прочитайте соответствующие предложения.</a:t>
            </a:r>
          </a:p>
          <a:p>
            <a:pPr>
              <a:buNone/>
            </a:pPr>
            <a:r>
              <a:rPr lang="ru-RU" dirty="0"/>
              <a:t>·        Почему дети так поступили?</a:t>
            </a:r>
          </a:p>
          <a:p>
            <a:pPr>
              <a:buNone/>
            </a:pPr>
            <a:r>
              <a:rPr lang="ru-RU" dirty="0"/>
              <a:t>·        Отчего им было её жаль?</a:t>
            </a:r>
          </a:p>
          <a:p>
            <a:pPr>
              <a:buNone/>
            </a:pPr>
            <a:r>
              <a:rPr lang="ru-RU" dirty="0"/>
              <a:t>·        Из каких предложений вы узнали, что птичка была голодна?      Прочитайте их.</a:t>
            </a:r>
          </a:p>
          <a:p>
            <a:pPr>
              <a:buNone/>
            </a:pPr>
            <a:r>
              <a:rPr lang="ru-RU" dirty="0"/>
              <a:t>·        Зачем синичка подлетела к окну?</a:t>
            </a:r>
          </a:p>
          <a:p>
            <a:pPr>
              <a:buNone/>
            </a:pPr>
            <a:r>
              <a:rPr lang="ru-RU" dirty="0"/>
              <a:t>·        Что можно сказать о детях? (Даётся оценка поведения детей). 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42910" y="785794"/>
            <a:ext cx="7861328" cy="53133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1.   Когда </a:t>
            </a:r>
            <a:r>
              <a:rPr lang="ru-RU" u="sng" dirty="0"/>
              <a:t>это было</a:t>
            </a:r>
            <a:r>
              <a:rPr lang="ru-RU" dirty="0"/>
              <a:t>?</a:t>
            </a:r>
          </a:p>
          <a:p>
            <a:pPr>
              <a:buNone/>
            </a:pPr>
            <a:r>
              <a:rPr lang="ru-RU" dirty="0"/>
              <a:t>2.  </a:t>
            </a:r>
            <a:r>
              <a:rPr lang="ru-RU" dirty="0" smtClean="0"/>
              <a:t>Кто </a:t>
            </a:r>
            <a:r>
              <a:rPr lang="ru-RU" dirty="0"/>
              <a:t>прилетел </a:t>
            </a:r>
            <a:r>
              <a:rPr lang="ru-RU" u="sng" dirty="0"/>
              <a:t>к окну</a:t>
            </a:r>
            <a:r>
              <a:rPr lang="ru-RU" dirty="0"/>
              <a:t>?</a:t>
            </a:r>
          </a:p>
          <a:p>
            <a:pPr>
              <a:buNone/>
            </a:pPr>
            <a:r>
              <a:rPr lang="ru-RU" dirty="0"/>
              <a:t>3.  </a:t>
            </a:r>
            <a:r>
              <a:rPr lang="ru-RU" dirty="0" smtClean="0"/>
              <a:t>Кто стоял</a:t>
            </a:r>
            <a:r>
              <a:rPr lang="ru-RU" dirty="0"/>
              <a:t> </a:t>
            </a:r>
            <a:r>
              <a:rPr lang="ru-RU" u="sng" dirty="0" smtClean="0"/>
              <a:t>у окна</a:t>
            </a:r>
            <a:r>
              <a:rPr lang="ru-RU" dirty="0"/>
              <a:t>?                                              </a:t>
            </a:r>
          </a:p>
          <a:p>
            <a:pPr>
              <a:buNone/>
            </a:pPr>
            <a:r>
              <a:rPr lang="ru-RU" dirty="0"/>
              <a:t>4.  </a:t>
            </a:r>
            <a:r>
              <a:rPr lang="ru-RU" dirty="0" smtClean="0"/>
              <a:t>Что </a:t>
            </a:r>
            <a:r>
              <a:rPr lang="ru-RU" dirty="0"/>
              <a:t>сделали </a:t>
            </a:r>
            <a:r>
              <a:rPr lang="ru-RU" u="sng" dirty="0"/>
              <a:t>дети</a:t>
            </a:r>
            <a:r>
              <a:rPr lang="ru-RU" dirty="0"/>
              <a:t>?                                              </a:t>
            </a:r>
          </a:p>
          <a:p>
            <a:pPr>
              <a:buNone/>
            </a:pPr>
            <a:r>
              <a:rPr lang="ru-RU" dirty="0"/>
              <a:t>5.  </a:t>
            </a:r>
            <a:r>
              <a:rPr lang="ru-RU" dirty="0" smtClean="0"/>
              <a:t>Куда влетела</a:t>
            </a:r>
            <a:r>
              <a:rPr lang="ru-RU" dirty="0"/>
              <a:t> </a:t>
            </a:r>
            <a:r>
              <a:rPr lang="ru-RU" u="sng" dirty="0"/>
              <a:t>синичка</a:t>
            </a:r>
            <a:r>
              <a:rPr lang="ru-RU" dirty="0"/>
              <a:t>?                                 </a:t>
            </a:r>
          </a:p>
          <a:p>
            <a:pPr>
              <a:buNone/>
            </a:pPr>
            <a:r>
              <a:rPr lang="ru-RU" dirty="0"/>
              <a:t>6.  </a:t>
            </a:r>
            <a:r>
              <a:rPr lang="ru-RU" dirty="0" smtClean="0"/>
              <a:t>Как </a:t>
            </a:r>
            <a:r>
              <a:rPr lang="ru-RU" dirty="0"/>
              <a:t>вела себя голодная синичка?                      </a:t>
            </a:r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639888" y="857250"/>
            <a:ext cx="7504112" cy="5241925"/>
          </a:xfrm>
        </p:spPr>
        <p:txBody>
          <a:bodyPr/>
          <a:lstStyle/>
          <a:p>
            <a:pPr>
              <a:buNone/>
            </a:pPr>
            <a:r>
              <a:rPr lang="ru-RU" sz="4000" i="1" dirty="0"/>
              <a:t>1.  </a:t>
            </a:r>
            <a:r>
              <a:rPr lang="ru-RU" sz="4000" i="1" dirty="0" err="1" smtClean="0"/>
              <a:t>Д</a:t>
            </a:r>
            <a:r>
              <a:rPr lang="ru-RU" sz="4000" i="1" dirty="0" err="1" smtClean="0"/>
              <a:t>озированность</a:t>
            </a:r>
            <a:r>
              <a:rPr lang="ru-RU" sz="4000" i="1" dirty="0" smtClean="0"/>
              <a:t> </a:t>
            </a:r>
            <a:r>
              <a:rPr lang="ru-RU" sz="4000" i="1" dirty="0"/>
              <a:t>нагрузки;</a:t>
            </a:r>
          </a:p>
          <a:p>
            <a:pPr>
              <a:buNone/>
            </a:pPr>
            <a:r>
              <a:rPr lang="ru-RU" sz="4000" i="1" dirty="0"/>
              <a:t>2</a:t>
            </a:r>
            <a:r>
              <a:rPr lang="ru-RU" sz="4000" i="1" dirty="0" smtClean="0"/>
              <a:t>.</a:t>
            </a:r>
            <a:r>
              <a:rPr lang="ru-RU" sz="4000" i="1" dirty="0"/>
              <a:t> </a:t>
            </a:r>
            <a:r>
              <a:rPr lang="ru-RU" sz="4000" i="1" dirty="0" smtClean="0"/>
              <a:t>Доступность </a:t>
            </a:r>
            <a:r>
              <a:rPr lang="ru-RU" sz="4000" i="1" dirty="0"/>
              <a:t>и посильность заданий;</a:t>
            </a:r>
          </a:p>
          <a:p>
            <a:pPr>
              <a:buNone/>
            </a:pPr>
            <a:r>
              <a:rPr lang="ru-RU" sz="4000" i="1" dirty="0"/>
              <a:t>3. </a:t>
            </a:r>
            <a:r>
              <a:rPr lang="ru-RU" sz="4000" i="1" dirty="0" smtClean="0"/>
              <a:t>П</a:t>
            </a:r>
            <a:r>
              <a:rPr lang="ru-RU" sz="4000" i="1" dirty="0" smtClean="0"/>
              <a:t>остепенное </a:t>
            </a:r>
            <a:r>
              <a:rPr lang="ru-RU" sz="4000" i="1" dirty="0"/>
              <a:t>нарастание сложности упражнений. 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711325" y="1527175"/>
            <a:ext cx="7432675" cy="4572000"/>
          </a:xfrm>
        </p:spPr>
        <p:txBody>
          <a:bodyPr/>
          <a:lstStyle/>
          <a:p>
            <a:pPr>
              <a:buNone/>
            </a:pPr>
            <a:r>
              <a:rPr lang="ru-RU" i="1" dirty="0"/>
              <a:t>А сегодня прямиком               (3)</a:t>
            </a:r>
            <a:endParaRPr lang="ru-RU" dirty="0"/>
          </a:p>
          <a:p>
            <a:pPr>
              <a:buNone/>
            </a:pPr>
            <a:r>
              <a:rPr lang="ru-RU" i="1" dirty="0"/>
              <a:t>Долго шла весна тайком      (1) </a:t>
            </a:r>
            <a:endParaRPr lang="ru-RU" dirty="0"/>
          </a:p>
          <a:p>
            <a:pPr>
              <a:buNone/>
            </a:pPr>
            <a:r>
              <a:rPr lang="ru-RU" i="1" dirty="0"/>
              <a:t>Шлёпает по лужам                (4)</a:t>
            </a:r>
            <a:endParaRPr lang="ru-RU" dirty="0"/>
          </a:p>
          <a:p>
            <a:pPr>
              <a:buNone/>
            </a:pPr>
            <a:r>
              <a:rPr lang="ru-RU" i="1" dirty="0"/>
              <a:t>От ветров и стужи              (2)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571472" y="1600200"/>
            <a:ext cx="79296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ручка                                                  </a:t>
            </a:r>
            <a:r>
              <a:rPr lang="ru-RU" b="1" dirty="0" smtClean="0"/>
              <a:t>указка</a:t>
            </a:r>
            <a:r>
              <a:rPr lang="ru-RU" b="1" dirty="0"/>
              <a:t>   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парта</a:t>
            </a:r>
            <a:r>
              <a:rPr lang="ru-RU" b="1" dirty="0"/>
              <a:t>                                                  </a:t>
            </a:r>
            <a:r>
              <a:rPr lang="ru-RU" b="1" dirty="0" smtClean="0"/>
              <a:t>учебник</a:t>
            </a:r>
            <a:endParaRPr lang="ru-RU" dirty="0"/>
          </a:p>
          <a:p>
            <a:pPr>
              <a:buNone/>
            </a:pPr>
            <a:r>
              <a:rPr lang="ru-RU" b="1" dirty="0"/>
              <a:t>доска                                                   </a:t>
            </a:r>
            <a:r>
              <a:rPr lang="ru-RU" b="1" dirty="0" smtClean="0"/>
              <a:t>обложка</a:t>
            </a:r>
            <a:endParaRPr lang="ru-RU" dirty="0"/>
          </a:p>
          <a:p>
            <a:pPr>
              <a:buNone/>
            </a:pPr>
            <a:r>
              <a:rPr lang="ru-RU" b="1" dirty="0"/>
              <a:t>альбом                                               резинка</a:t>
            </a:r>
            <a:endParaRPr lang="ru-RU" dirty="0"/>
          </a:p>
          <a:p>
            <a:pPr>
              <a:buNone/>
            </a:pPr>
            <a:r>
              <a:rPr lang="ru-RU" b="1" dirty="0"/>
              <a:t>тетрадь                                               закладка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785813" y="571500"/>
            <a:ext cx="8358187" cy="5527675"/>
          </a:xfrm>
        </p:spPr>
        <p:txBody>
          <a:bodyPr/>
          <a:lstStyle/>
          <a:p>
            <a:pPr>
              <a:buNone/>
            </a:pPr>
            <a:r>
              <a:rPr lang="ru-RU" dirty="0"/>
              <a:t>·              Был ли раньше такой случай в жизни Нины?</a:t>
            </a:r>
          </a:p>
          <a:p>
            <a:pPr>
              <a:buNone/>
            </a:pPr>
            <a:r>
              <a:rPr lang="ru-RU" dirty="0"/>
              <a:t>·              Докажите что это случилось впервые (слезы девочки).</a:t>
            </a:r>
          </a:p>
          <a:p>
            <a:pPr>
              <a:buNone/>
            </a:pPr>
            <a:r>
              <a:rPr lang="ru-RU" dirty="0"/>
              <a:t>·              Почему плакала Нина?</a:t>
            </a:r>
          </a:p>
          <a:p>
            <a:pPr>
              <a:buNone/>
            </a:pPr>
            <a:r>
              <a:rPr lang="ru-RU" dirty="0"/>
              <a:t>·              А что такое совесть? 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7729538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    Цель  - развитие </a:t>
            </a:r>
            <a:r>
              <a:rPr lang="ru-RU" dirty="0">
                <a:solidFill>
                  <a:srgbClr val="C00000"/>
                </a:solidFill>
              </a:rPr>
              <a:t>личности ребёнка на основе формирования учебной деятельности средствами предмета «русский язык». 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1527175"/>
            <a:ext cx="8218488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·        Какой человек называется совестливым, а какой бессовестным?</a:t>
            </a:r>
          </a:p>
          <a:p>
            <a:pPr>
              <a:buNone/>
            </a:pPr>
            <a:r>
              <a:rPr lang="ru-RU" dirty="0"/>
              <a:t>·        Как помочь Нине?</a:t>
            </a:r>
          </a:p>
          <a:p>
            <a:pPr>
              <a:buNone/>
            </a:pPr>
            <a:r>
              <a:rPr lang="ru-RU" dirty="0"/>
              <a:t>·        Как вы понимаете пословицу: «Совесть без зубов грызёт»?</a:t>
            </a:r>
          </a:p>
          <a:p>
            <a:pPr>
              <a:buNone/>
            </a:pPr>
            <a:r>
              <a:rPr lang="ru-RU" dirty="0"/>
              <a:t>·        Был ли в вашей жизни случай, когда было стыдно за свой поступок?</a:t>
            </a:r>
          </a:p>
          <a:p>
            <a:pPr>
              <a:buNone/>
            </a:pPr>
            <a:r>
              <a:rPr lang="ru-RU" dirty="0"/>
              <a:t>·        Что хотел сказать А.П.Гайдар своим рассказом? 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1527175"/>
            <a:ext cx="7932738" cy="4572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/>
              <a:t>Предлагаю следующее задания:</a:t>
            </a:r>
          </a:p>
          <a:p>
            <a:pPr>
              <a:buNone/>
            </a:pPr>
            <a:r>
              <a:rPr lang="ru-RU" dirty="0"/>
              <a:t>1.    Поиграем в игру. «Бывает или нет» </a:t>
            </a:r>
          </a:p>
          <a:p>
            <a:pPr>
              <a:buNone/>
            </a:pPr>
            <a:r>
              <a:rPr lang="ru-RU" dirty="0"/>
              <a:t>Пар, вода, лед и снег – это разные вещества.</a:t>
            </a:r>
          </a:p>
          <a:p>
            <a:pPr>
              <a:buNone/>
            </a:pPr>
            <a:r>
              <a:rPr lang="ru-RU" dirty="0"/>
              <a:t>Да или нет и почему.</a:t>
            </a:r>
          </a:p>
          <a:p>
            <a:pPr>
              <a:buNone/>
            </a:pPr>
            <a:r>
              <a:rPr lang="ru-RU" dirty="0"/>
              <a:t>2.    Можно ли от слов «жидкий», «твердый», «газообразный», «холодный» образовать имена существительные.</a:t>
            </a:r>
          </a:p>
          <a:p>
            <a:pPr>
              <a:buNone/>
            </a:pPr>
            <a:r>
              <a:rPr lang="ru-RU" dirty="0"/>
              <a:t>Если да, то как это сделать.</a:t>
            </a:r>
          </a:p>
          <a:p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425575" y="1527175"/>
            <a:ext cx="7718425" cy="4572000"/>
          </a:xfrm>
        </p:spPr>
        <p:txBody>
          <a:bodyPr/>
          <a:lstStyle/>
          <a:p>
            <a:pPr>
              <a:buNone/>
            </a:pPr>
            <a:r>
              <a:rPr lang="ru-RU" u="sng" dirty="0"/>
              <a:t>1часть</a:t>
            </a:r>
            <a:r>
              <a:rPr lang="ru-RU" dirty="0"/>
              <a:t>. Филиппок решил идти в школу.</a:t>
            </a:r>
          </a:p>
          <a:p>
            <a:pPr>
              <a:buNone/>
            </a:pPr>
            <a:r>
              <a:rPr lang="ru-RU" u="sng" dirty="0"/>
              <a:t>2часть.</a:t>
            </a:r>
            <a:r>
              <a:rPr lang="ru-RU" dirty="0"/>
              <a:t> Что Филиппок увидел в школе.</a:t>
            </a:r>
          </a:p>
          <a:p>
            <a:pPr>
              <a:buNone/>
            </a:pPr>
            <a:r>
              <a:rPr lang="ru-RU" u="sng" dirty="0"/>
              <a:t>3часть</a:t>
            </a:r>
            <a:r>
              <a:rPr lang="ru-RU" dirty="0"/>
              <a:t>. Филиппок на первом уроке в школе.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714348" y="1527175"/>
            <a:ext cx="778989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Лиса была рада, что пришли мыши.</a:t>
            </a:r>
          </a:p>
          <a:p>
            <a:pPr>
              <a:buNone/>
            </a:pPr>
            <a:r>
              <a:rPr lang="ru-RU" dirty="0"/>
              <a:t>Мыши пошли на гору.</a:t>
            </a:r>
          </a:p>
          <a:p>
            <a:pPr>
              <a:buNone/>
            </a:pPr>
            <a:r>
              <a:rPr lang="ru-RU" dirty="0"/>
              <a:t>Пришла весна.</a:t>
            </a:r>
          </a:p>
          <a:p>
            <a:pPr>
              <a:buNone/>
            </a:pPr>
            <a:r>
              <a:rPr lang="ru-RU" dirty="0"/>
              <a:t>Мыши жили в поле.</a:t>
            </a:r>
          </a:p>
          <a:p>
            <a:pPr>
              <a:buNone/>
            </a:pPr>
            <a:r>
              <a:rPr lang="ru-RU" dirty="0"/>
              <a:t>Река затопила поле.</a:t>
            </a:r>
          </a:p>
          <a:p>
            <a:pPr>
              <a:buNone/>
            </a:pPr>
            <a:r>
              <a:rPr lang="ru-RU" dirty="0"/>
              <a:t>А там жила лиса.</a:t>
            </a:r>
          </a:p>
          <a:p>
            <a:pPr>
              <a:buNone/>
            </a:pPr>
            <a:r>
              <a:rPr lang="ru-RU" dirty="0"/>
              <a:t>Она ела теперь много мышей и стала жирная. </a:t>
            </a:r>
          </a:p>
          <a:p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1527175"/>
            <a:ext cx="8004175" cy="4572000"/>
          </a:xfrm>
        </p:spPr>
        <p:txBody>
          <a:bodyPr/>
          <a:lstStyle/>
          <a:p>
            <a:pPr>
              <a:buNone/>
            </a:pPr>
            <a:r>
              <a:rPr lang="ru-RU" dirty="0"/>
              <a:t>·        прочитать сказку;</a:t>
            </a:r>
          </a:p>
          <a:p>
            <a:pPr>
              <a:buNone/>
            </a:pPr>
            <a:r>
              <a:rPr lang="ru-RU" dirty="0"/>
              <a:t>·        сказать, какое место в сказке особенно понравилось;</a:t>
            </a:r>
          </a:p>
          <a:p>
            <a:pPr>
              <a:buNone/>
            </a:pPr>
            <a:r>
              <a:rPr lang="ru-RU" dirty="0"/>
              <a:t>·        отметить повторяющиеся слова;</a:t>
            </a:r>
          </a:p>
          <a:p>
            <a:pPr>
              <a:buNone/>
            </a:pPr>
            <a:r>
              <a:rPr lang="ru-RU" dirty="0"/>
              <a:t>·        составить план сказки;</a:t>
            </a:r>
          </a:p>
          <a:p>
            <a:pPr>
              <a:buNone/>
            </a:pPr>
            <a:r>
              <a:rPr lang="ru-RU" dirty="0"/>
              <a:t>·        рассказать сказку близко к тексту. 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42910" y="857232"/>
            <a:ext cx="7861328" cy="5241943"/>
          </a:xfrm>
        </p:spPr>
        <p:txBody>
          <a:bodyPr/>
          <a:lstStyle/>
          <a:p>
            <a:pPr>
              <a:buNone/>
            </a:pPr>
            <a:r>
              <a:rPr lang="ru-RU" dirty="0"/>
              <a:t>1.    Найти в тексте слова, раскрывающие чувства Серой Шейки, отношение к ней Лисы и Зайца.</a:t>
            </a:r>
          </a:p>
          <a:p>
            <a:pPr>
              <a:buNone/>
            </a:pPr>
            <a:r>
              <a:rPr lang="ru-RU" dirty="0"/>
              <a:t>2.    Как относились к Серой Шейке Лиса и Заяц?</a:t>
            </a:r>
          </a:p>
          <a:p>
            <a:pPr>
              <a:buNone/>
            </a:pPr>
            <a:r>
              <a:rPr lang="ru-RU" dirty="0"/>
              <a:t>3.    Пересказать четвёртую часть. </a:t>
            </a:r>
          </a:p>
          <a:p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1527175"/>
            <a:ext cx="8504238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Умение </a:t>
            </a:r>
            <a:r>
              <a:rPr lang="ru-RU" dirty="0"/>
              <a:t>кратко формулировать и передавать свои мысли другим, кратко воспроизвести прочитанное, кратко рассказать об увиденном – важнейшие качества связной речи. 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1527175"/>
            <a:ext cx="8504238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Для </a:t>
            </a:r>
            <a:r>
              <a:rPr lang="ru-RU" dirty="0"/>
              <a:t>развития речи младших школьников можно вести работу по </a:t>
            </a:r>
            <a:r>
              <a:rPr lang="ru-RU" dirty="0" err="1"/>
              <a:t>скороговорению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472" y="785813"/>
            <a:ext cx="6943753" cy="5340350"/>
          </a:xfrm>
        </p:spPr>
        <p:txBody>
          <a:bodyPr/>
          <a:lstStyle/>
          <a:p>
            <a:pPr>
              <a:buNone/>
            </a:pPr>
            <a:r>
              <a:rPr lang="ru-RU" dirty="0">
                <a:solidFill>
                  <a:srgbClr val="0070C0"/>
                </a:solidFill>
              </a:rPr>
              <a:t>1.    </a:t>
            </a:r>
            <a:r>
              <a:rPr lang="ru-RU" dirty="0" smtClean="0">
                <a:solidFill>
                  <a:srgbClr val="0070C0"/>
                </a:solidFill>
              </a:rPr>
              <a:t>Развитие </a:t>
            </a:r>
            <a:r>
              <a:rPr lang="ru-RU" dirty="0">
                <a:solidFill>
                  <a:srgbClr val="0070C0"/>
                </a:solidFill>
              </a:rPr>
              <a:t>у детей патриотического чувства по отношению к родному языку: любви и интереса к нему, осознания его красоты и эстетической ценности; гордости и уважения к языку как части русской национальной культуры.</a:t>
            </a:r>
          </a:p>
          <a:p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2</a:t>
            </a:r>
            <a:r>
              <a:rPr lang="ru-RU" dirty="0">
                <a:solidFill>
                  <a:srgbClr val="0070C0"/>
                </a:solidFill>
              </a:rPr>
              <a:t>.    </a:t>
            </a:r>
            <a:r>
              <a:rPr lang="ru-RU" dirty="0" smtClean="0">
                <a:solidFill>
                  <a:srgbClr val="0070C0"/>
                </a:solidFill>
              </a:rPr>
              <a:t>Осознание </a:t>
            </a:r>
            <a:r>
              <a:rPr lang="ru-RU" dirty="0">
                <a:solidFill>
                  <a:srgbClr val="0070C0"/>
                </a:solidFill>
              </a:rPr>
              <a:t>себя носителем языка, языковой личностью, которая находится в постоянном диалоге (через язык и созданные на нём тексты) с миром и с самим собой.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85786" y="1600200"/>
            <a:ext cx="7158064" cy="4525963"/>
          </a:xfrm>
        </p:spPr>
        <p:txBody>
          <a:bodyPr/>
          <a:lstStyle/>
          <a:p>
            <a:pPr>
              <a:buNone/>
            </a:pPr>
            <a:r>
              <a:rPr lang="ru-RU" dirty="0">
                <a:solidFill>
                  <a:srgbClr val="0070C0"/>
                </a:solidFill>
              </a:rPr>
              <a:t>3.    </a:t>
            </a:r>
            <a:r>
              <a:rPr lang="ru-RU" dirty="0" smtClean="0">
                <a:solidFill>
                  <a:srgbClr val="0070C0"/>
                </a:solidFill>
              </a:rPr>
              <a:t>Формирование </a:t>
            </a:r>
            <a:r>
              <a:rPr lang="ru-RU" dirty="0">
                <a:solidFill>
                  <a:srgbClr val="0070C0"/>
                </a:solidFill>
              </a:rPr>
              <a:t>у детей чувства языка.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1600200"/>
            <a:ext cx="7158065" cy="4525963"/>
          </a:xfrm>
        </p:spPr>
        <p:txBody>
          <a:bodyPr/>
          <a:lstStyle/>
          <a:p>
            <a:pPr>
              <a:buNone/>
            </a:pPr>
            <a:r>
              <a:rPr lang="ru-RU" dirty="0">
                <a:solidFill>
                  <a:srgbClr val="0070C0"/>
                </a:solidFill>
              </a:rPr>
              <a:t>4.    </a:t>
            </a:r>
            <a:r>
              <a:rPr lang="ru-RU" dirty="0" smtClean="0">
                <a:solidFill>
                  <a:srgbClr val="0070C0"/>
                </a:solidFill>
              </a:rPr>
              <a:t>Воспитание </a:t>
            </a:r>
            <a:r>
              <a:rPr lang="ru-RU" dirty="0">
                <a:solidFill>
                  <a:srgbClr val="0070C0"/>
                </a:solidFill>
              </a:rPr>
              <a:t>потребности пользоваться всем языковым богатством (а значит, и познавать его), совершенствовать свою устную и письменную речь, делать её правильной, точной, богатой.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472" y="785794"/>
            <a:ext cx="7300941" cy="5340369"/>
          </a:xfrm>
        </p:spPr>
        <p:txBody>
          <a:bodyPr/>
          <a:lstStyle/>
          <a:p>
            <a:pPr>
              <a:buNone/>
            </a:pPr>
            <a:r>
              <a:rPr lang="ru-RU" dirty="0">
                <a:solidFill>
                  <a:srgbClr val="0070C0"/>
                </a:solidFill>
              </a:rPr>
              <a:t>5.    </a:t>
            </a:r>
            <a:r>
              <a:rPr lang="ru-RU" dirty="0" smtClean="0">
                <a:solidFill>
                  <a:srgbClr val="0070C0"/>
                </a:solidFill>
              </a:rPr>
              <a:t>Сообщение </a:t>
            </a:r>
            <a:r>
              <a:rPr lang="ru-RU" dirty="0">
                <a:solidFill>
                  <a:srgbClr val="0070C0"/>
                </a:solidFill>
              </a:rPr>
              <a:t>знаний и формирование умений и навыков, необходимых для того, чтобы правильно, точно и выразительно говорить, читать, писать и слушать на родном языке.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285750"/>
            <a:ext cx="8143904" cy="61436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  </a:t>
            </a:r>
            <a:r>
              <a:rPr lang="ru-RU" dirty="0">
                <a:solidFill>
                  <a:srgbClr val="C00000"/>
                </a:solidFill>
              </a:rPr>
              <a:t>     Москва – город старинный. В реке живёт огромный сом. А крокодилу кажется, что он один на всём белом свете. Лазурное небо сияло солнечным днём.</a:t>
            </a:r>
          </a:p>
          <a:p>
            <a:pPr>
              <a:buNone/>
            </a:pPr>
            <a:r>
              <a:rPr lang="ru-RU" dirty="0">
                <a:solidFill>
                  <a:srgbClr val="0070C0"/>
                </a:solidFill>
              </a:rPr>
              <a:t>        Решил лентяй сходить на рыбалку, а червей копать неохота. Он прицепил к крючку табличку «червяк» и закинул в речку. Вдруг – клюёт! Вытаскивает удочку, а там табличка – «карась».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theme/_rels/them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eg"/></Relationships>
</file>

<file path=ppt/theme/_rels/them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Техничес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_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Яр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1_Солнцестояние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2_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Официа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455</Words>
  <Application>Microsoft Office PowerPoint</Application>
  <PresentationFormat>Экран (4:3)</PresentationFormat>
  <Paragraphs>118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18</vt:i4>
      </vt:variant>
      <vt:variant>
        <vt:lpstr>Заголовки слайдов</vt:lpstr>
      </vt:variant>
      <vt:variant>
        <vt:i4>37</vt:i4>
      </vt:variant>
    </vt:vector>
  </HeadingPairs>
  <TitlesOfParts>
    <vt:vector size="55" baseType="lpstr">
      <vt:lpstr>Изящная</vt:lpstr>
      <vt:lpstr>Солнцестояние</vt:lpstr>
      <vt:lpstr>Официальная</vt:lpstr>
      <vt:lpstr>Трек</vt:lpstr>
      <vt:lpstr>Аспект</vt:lpstr>
      <vt:lpstr>Эркер</vt:lpstr>
      <vt:lpstr>2_Официальная</vt:lpstr>
      <vt:lpstr>Поток</vt:lpstr>
      <vt:lpstr>Открытая</vt:lpstr>
      <vt:lpstr>1_Открытая</vt:lpstr>
      <vt:lpstr>Городская</vt:lpstr>
      <vt:lpstr>1_Поток</vt:lpstr>
      <vt:lpstr>Апекс</vt:lpstr>
      <vt:lpstr>Техническая</vt:lpstr>
      <vt:lpstr>1_Трек</vt:lpstr>
      <vt:lpstr>Яркая</vt:lpstr>
      <vt:lpstr>1_Солнцестояние</vt:lpstr>
      <vt:lpstr>2_Трек</vt:lpstr>
      <vt:lpstr>Современные педагогические стратегии обучения детей. Развитие речи.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педагогические стратегии обучения детей. Развитие речи</dc:title>
  <dc:creator>Zver</dc:creator>
  <cp:lastModifiedBy>Zver</cp:lastModifiedBy>
  <cp:revision>42</cp:revision>
  <dcterms:created xsi:type="dcterms:W3CDTF">2013-01-10T10:46:40Z</dcterms:created>
  <dcterms:modified xsi:type="dcterms:W3CDTF">2013-01-10T17:43:32Z</dcterms:modified>
</cp:coreProperties>
</file>