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C46C56-5FCB-4B3D-A64C-64CDE90A390C}" type="datetimeFigureOut">
              <a:rPr lang="ru-RU" smtClean="0"/>
              <a:t>29.03.2014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4AB66A-D726-4CBE-9D99-FD07E07A89C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8458200" cy="13573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русского языка</a:t>
            </a:r>
            <a:br>
              <a:rPr lang="ru-RU" dirty="0" smtClean="0"/>
            </a:br>
            <a:r>
              <a:rPr lang="ru-RU" dirty="0" smtClean="0"/>
              <a:t>3 класс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071810"/>
            <a:ext cx="8458200" cy="2571768"/>
          </a:xfrm>
        </p:spPr>
        <p:txBody>
          <a:bodyPr>
            <a:normAutofit fontScale="85000" lnSpcReduction="20000"/>
          </a:bodyPr>
          <a:lstStyle/>
          <a:p>
            <a:pPr algn="ctr"/>
            <a:endParaRPr lang="ru-RU" sz="3200" dirty="0" smtClean="0"/>
          </a:p>
          <a:p>
            <a:pPr algn="ctr"/>
            <a:endParaRPr lang="ru-RU" sz="3200" dirty="0" smtClean="0"/>
          </a:p>
          <a:p>
            <a:pPr algn="ctr"/>
            <a:r>
              <a:rPr lang="ru-RU" sz="4100" dirty="0" smtClean="0"/>
              <a:t>УМК «Школа России»</a:t>
            </a:r>
          </a:p>
          <a:p>
            <a:pPr algn="ctr"/>
            <a:endParaRPr lang="ru-RU" sz="4100" dirty="0" smtClean="0"/>
          </a:p>
          <a:p>
            <a:pPr algn="ctr"/>
            <a:r>
              <a:rPr lang="ru-RU" sz="4100" dirty="0" smtClean="0"/>
              <a:t>учитель: </a:t>
            </a:r>
            <a:r>
              <a:rPr lang="ru-RU" sz="4100" b="1" i="1" dirty="0" smtClean="0"/>
              <a:t>Сахарова И.В.</a:t>
            </a:r>
          </a:p>
          <a:p>
            <a:pPr algn="ctr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ЧИСТОПИСАНИЕ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Взялись за руки друзья</a:t>
            </a:r>
          </a:p>
          <a:p>
            <a:pPr>
              <a:buNone/>
            </a:pPr>
            <a:r>
              <a:rPr lang="ru-RU" dirty="0" smtClean="0"/>
              <a:t>И сказали: «Ты да я,</a:t>
            </a:r>
          </a:p>
          <a:p>
            <a:pPr>
              <a:buNone/>
            </a:pPr>
            <a:r>
              <a:rPr lang="ru-RU" dirty="0" smtClean="0"/>
              <a:t>Ты да я», а между тем</a:t>
            </a:r>
          </a:p>
          <a:p>
            <a:pPr>
              <a:buNone/>
            </a:pPr>
            <a:r>
              <a:rPr lang="ru-RU" dirty="0" smtClean="0"/>
              <a:t>Получилась буква …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400" b="1" dirty="0" smtClean="0">
                <a:latin typeface="BatangChe" pitchFamily="49" charset="-127"/>
                <a:ea typeface="BatangChe" pitchFamily="49" charset="-127"/>
                <a:cs typeface="Aharoni" pitchFamily="2" charset="-79"/>
              </a:rPr>
              <a:t>М мм М мм </a:t>
            </a:r>
            <a:endParaRPr lang="ru-RU" sz="4400" b="1" dirty="0">
              <a:latin typeface="BatangChe" pitchFamily="49" charset="-127"/>
              <a:ea typeface="BatangChe" pitchFamily="49" charset="-127"/>
              <a:cs typeface="Aharoni" pitchFamily="2" charset="-79"/>
            </a:endParaRPr>
          </a:p>
        </p:txBody>
      </p:sp>
      <p:pic>
        <p:nvPicPr>
          <p:cNvPr id="1026" name="Picture 2" descr="C:\Users\Пользователь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1" y="1928802"/>
            <a:ext cx="3630003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- </a:t>
            </a:r>
            <a:r>
              <a:rPr lang="ru-RU" sz="2400" dirty="0" smtClean="0">
                <a:latin typeface="+mj-lt"/>
              </a:rPr>
              <a:t>Плод яблони.    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Мебель для сна.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Помещение, в котором ведут торговлю. 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Железнодорожный подземный транспорт. 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Седьмой день недели. 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Командная </a:t>
            </a:r>
            <a:r>
              <a:rPr lang="ru-RU" sz="2400" dirty="0" smtClean="0">
                <a:latin typeface="+mj-lt"/>
              </a:rPr>
              <a:t>игра на льду.  </a:t>
            </a:r>
          </a:p>
          <a:p>
            <a:pPr>
              <a:buNone/>
            </a:pPr>
            <a:r>
              <a:rPr lang="ru-RU" sz="2400" dirty="0" smtClean="0">
                <a:latin typeface="+mj-lt"/>
              </a:rPr>
              <a:t>- Столовая </a:t>
            </a:r>
            <a:r>
              <a:rPr lang="ru-RU" sz="2400" dirty="0" smtClean="0">
                <a:latin typeface="+mj-lt"/>
              </a:rPr>
              <a:t>посуда круглой формы с приподнятыми краями и плоским дном.  </a:t>
            </a:r>
            <a:endParaRPr lang="ru-RU" sz="2400" dirty="0" smtClean="0">
              <a:latin typeface="+mj-lt"/>
            </a:endParaRPr>
          </a:p>
          <a:p>
            <a:pPr>
              <a:buFontTx/>
              <a:buChar char="-"/>
            </a:pPr>
            <a:endParaRPr lang="ru-RU" sz="2400" dirty="0" smtClean="0">
              <a:latin typeface="+mj-lt"/>
            </a:endParaRPr>
          </a:p>
          <a:p>
            <a:pPr>
              <a:buNone/>
            </a:pPr>
            <a:r>
              <a:rPr lang="ru-RU" dirty="0" smtClean="0"/>
              <a:t>Дул </a:t>
            </a:r>
            <a:r>
              <a:rPr lang="ru-RU" dirty="0" err="1" smtClean="0"/>
              <a:t>халодный</a:t>
            </a:r>
            <a:r>
              <a:rPr lang="ru-RU" dirty="0" smtClean="0"/>
              <a:t> </a:t>
            </a:r>
            <a:r>
              <a:rPr lang="ru-RU" dirty="0" err="1" smtClean="0"/>
              <a:t>ветир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1" name="Picture 3" descr="C:\Users\Пользователь\Desktop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714884"/>
            <a:ext cx="2840363" cy="1928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1.   </a:t>
            </a:r>
            <a:r>
              <a:rPr lang="ru-RU" sz="2800" dirty="0" smtClean="0">
                <a:latin typeface="+mj-lt"/>
              </a:rPr>
              <a:t>Имя </a:t>
            </a:r>
            <a:r>
              <a:rPr lang="ru-RU" sz="2800" dirty="0" smtClean="0">
                <a:latin typeface="+mj-lt"/>
              </a:rPr>
              <a:t>существительное – это</a:t>
            </a:r>
            <a:r>
              <a:rPr lang="ru-RU" sz="2800" dirty="0" smtClean="0">
                <a:latin typeface="+mj-lt"/>
              </a:rPr>
              <a:t>…</a:t>
            </a:r>
            <a:endParaRPr lang="ru-RU" sz="2800" dirty="0" smtClean="0">
              <a:latin typeface="+mj-lt"/>
            </a:endParaRPr>
          </a:p>
          <a:p>
            <a:pPr lvl="0">
              <a:buNone/>
            </a:pPr>
            <a:r>
              <a:rPr lang="ru-RU" sz="2800" dirty="0" smtClean="0">
                <a:latin typeface="+mj-lt"/>
              </a:rPr>
              <a:t>2.   Имя </a:t>
            </a:r>
            <a:r>
              <a:rPr lang="ru-RU" sz="2800" dirty="0" smtClean="0">
                <a:latin typeface="+mj-lt"/>
              </a:rPr>
              <a:t>существительное обозначает</a:t>
            </a:r>
            <a:r>
              <a:rPr lang="ru-RU" sz="2800" dirty="0" smtClean="0">
                <a:latin typeface="+mj-lt"/>
              </a:rPr>
              <a:t>…</a:t>
            </a:r>
            <a:endParaRPr lang="ru-RU" sz="2800" dirty="0" smtClean="0">
              <a:latin typeface="+mj-lt"/>
            </a:endParaRPr>
          </a:p>
          <a:p>
            <a:pPr>
              <a:buNone/>
            </a:pPr>
            <a:r>
              <a:rPr lang="ru-RU" sz="2800" dirty="0" smtClean="0">
                <a:latin typeface="+mj-lt"/>
              </a:rPr>
              <a:t>3.   Имя существительное отвечает на вопросы</a:t>
            </a:r>
            <a:r>
              <a:rPr lang="ru-RU" sz="2800" dirty="0" smtClean="0">
                <a:latin typeface="+mj-lt"/>
              </a:rPr>
              <a:t>…</a:t>
            </a:r>
            <a:endParaRPr lang="ru-RU" sz="2800" dirty="0" smtClean="0">
              <a:latin typeface="+mj-lt"/>
            </a:endParaRPr>
          </a:p>
          <a:p>
            <a:pPr>
              <a:buNone/>
            </a:pPr>
            <a:r>
              <a:rPr lang="ru-RU" sz="2800" dirty="0" smtClean="0">
                <a:latin typeface="+mj-lt"/>
              </a:rPr>
              <a:t>4.   Имя существительное  в предложении может быть</a:t>
            </a:r>
            <a:r>
              <a:rPr lang="ru-RU" sz="2800" dirty="0" smtClean="0">
                <a:latin typeface="+mj-lt"/>
              </a:rPr>
              <a:t>…</a:t>
            </a:r>
            <a:endParaRPr lang="ru-RU" sz="2800" dirty="0" smtClean="0">
              <a:latin typeface="+mj-lt"/>
            </a:endParaRPr>
          </a:p>
          <a:p>
            <a:pPr>
              <a:buNone/>
            </a:pPr>
            <a:r>
              <a:rPr lang="ru-RU" sz="2800" dirty="0" smtClean="0">
                <a:latin typeface="+mj-lt"/>
              </a:rPr>
              <a:t>5.   Постоянный признак имени существительного</a:t>
            </a:r>
            <a:r>
              <a:rPr lang="ru-RU" sz="2800" dirty="0" smtClean="0">
                <a:latin typeface="+mj-lt"/>
              </a:rPr>
              <a:t>…</a:t>
            </a:r>
            <a:endParaRPr lang="ru-RU" sz="2800" dirty="0" smtClean="0">
              <a:latin typeface="+mj-lt"/>
            </a:endParaRPr>
          </a:p>
          <a:p>
            <a:pPr>
              <a:buNone/>
            </a:pPr>
            <a:r>
              <a:rPr lang="ru-RU" sz="2800" dirty="0" smtClean="0">
                <a:latin typeface="+mj-lt"/>
              </a:rPr>
              <a:t>6.   Непостоянный признак имени существительного… </a:t>
            </a:r>
            <a:endParaRPr lang="ru-RU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/>
              <a:t>«Мозговой штурм».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-Что это? – ПЕНАЛ (чей?) – он мой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Пенал      Он мой – м. 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-Кто это? – ЛИСА    (чья?) – она моя      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Лиса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Она моя – ж. 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-Что это? – МОЛОКО (чьё?) – оно моё  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Молоко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Оно моё – ср. р.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3074" name="Picture 2" descr="C:\Users\Пользователь\Desktop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1142984"/>
            <a:ext cx="1905000" cy="1428750"/>
          </a:xfrm>
          <a:prstGeom prst="rect">
            <a:avLst/>
          </a:prstGeom>
          <a:noFill/>
        </p:spPr>
      </p:pic>
      <p:pic>
        <p:nvPicPr>
          <p:cNvPr id="3075" name="Picture 3" descr="C:\Users\Пользователь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2857496"/>
            <a:ext cx="1628775" cy="1428750"/>
          </a:xfrm>
          <a:prstGeom prst="rect">
            <a:avLst/>
          </a:prstGeom>
          <a:noFill/>
        </p:spPr>
      </p:pic>
      <p:pic>
        <p:nvPicPr>
          <p:cNvPr id="3076" name="Picture 4" descr="C:\Users\Пользователь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4643446"/>
            <a:ext cx="18573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ОСМЫСЛЕНИЕ И ОБОБЩЕНИЕ ПОЛУЧЕННЫХ ЗНАНИЙ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000" b="1" i="1" dirty="0" smtClean="0"/>
              <a:t>1 группа:</a:t>
            </a:r>
            <a:r>
              <a:rPr lang="ru-RU" sz="5000" dirty="0" smtClean="0"/>
              <a:t> надписать род имён сущ.</a:t>
            </a:r>
          </a:p>
          <a:p>
            <a:pPr>
              <a:buNone/>
            </a:pPr>
            <a:r>
              <a:rPr lang="ru-RU" sz="5000" dirty="0" smtClean="0"/>
              <a:t> </a:t>
            </a:r>
          </a:p>
          <a:p>
            <a:pPr>
              <a:buNone/>
            </a:pPr>
            <a:r>
              <a:rPr lang="ru-RU" sz="5000" b="1" i="1" dirty="0" smtClean="0"/>
              <a:t>Без терпенья – нет уменья. Без труда не вытащишь и рыбку из пруда. </a:t>
            </a:r>
            <a:endParaRPr lang="ru-RU" sz="5000" b="1" i="1" dirty="0" smtClean="0"/>
          </a:p>
          <a:p>
            <a:pPr>
              <a:buNone/>
            </a:pPr>
            <a:r>
              <a:rPr lang="ru-RU" sz="5000" b="1" i="1" dirty="0" smtClean="0"/>
              <a:t>Без </a:t>
            </a:r>
            <a:r>
              <a:rPr lang="ru-RU" sz="5000" b="1" i="1" dirty="0" smtClean="0"/>
              <a:t>хозяина дом – сирота. Ученье – лучшее богатство.</a:t>
            </a:r>
          </a:p>
          <a:p>
            <a:pPr>
              <a:buNone/>
            </a:pPr>
            <a:r>
              <a:rPr lang="ru-RU" sz="5000" i="1" dirty="0" smtClean="0"/>
              <a:t> </a:t>
            </a:r>
            <a:endParaRPr lang="ru-RU" sz="5000" dirty="0" smtClean="0"/>
          </a:p>
          <a:p>
            <a:pPr>
              <a:buNone/>
            </a:pPr>
            <a:r>
              <a:rPr lang="ru-RU" sz="5000" b="1" i="1" dirty="0" smtClean="0"/>
              <a:t>2 группа: выписать из словаря по 3 слова мужского, женского и </a:t>
            </a:r>
            <a:r>
              <a:rPr lang="ru-RU" sz="5000" b="1" i="1" dirty="0" smtClean="0"/>
              <a:t>среднего</a:t>
            </a:r>
            <a:br>
              <a:rPr lang="ru-RU" sz="5000" b="1" i="1" dirty="0" smtClean="0"/>
            </a:br>
            <a:r>
              <a:rPr lang="ru-RU" sz="5000" b="1" i="1" dirty="0" smtClean="0"/>
              <a:t>            рода</a:t>
            </a:r>
            <a:r>
              <a:rPr lang="ru-RU" sz="5000" b="1" i="1" dirty="0" smtClean="0"/>
              <a:t>.</a:t>
            </a:r>
          </a:p>
          <a:p>
            <a:pPr>
              <a:buNone/>
            </a:pPr>
            <a:r>
              <a:rPr lang="ru-RU" sz="5000" dirty="0" smtClean="0"/>
              <a:t> </a:t>
            </a:r>
          </a:p>
          <a:p>
            <a:pPr>
              <a:buNone/>
            </a:pPr>
            <a:r>
              <a:rPr lang="ru-RU" sz="5000" b="1" i="1" dirty="0" smtClean="0"/>
              <a:t>3 группа:</a:t>
            </a:r>
            <a:r>
              <a:rPr lang="ru-RU" sz="5000" dirty="0" smtClean="0"/>
              <a:t> определить род имён существительных.</a:t>
            </a:r>
          </a:p>
          <a:p>
            <a:pPr>
              <a:buNone/>
            </a:pPr>
            <a:r>
              <a:rPr lang="ru-RU" sz="5000" b="1" dirty="0" smtClean="0"/>
              <a:t>Пример: овёс – м. р.</a:t>
            </a:r>
          </a:p>
          <a:p>
            <a:pPr>
              <a:buNone/>
            </a:pPr>
            <a:r>
              <a:rPr lang="ru-RU" sz="5000" dirty="0" smtClean="0"/>
              <a:t> </a:t>
            </a:r>
          </a:p>
          <a:p>
            <a:pPr>
              <a:buNone/>
            </a:pP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b="1" i="1" dirty="0" smtClean="0"/>
              <a:t>Понедельник, рассказ, вторник, отец, доска, басня, тыква, задача, сестра, пение, </a:t>
            </a:r>
            <a:r>
              <a:rPr lang="ru-RU" sz="5000" b="1" i="1" dirty="0" err="1" smtClean="0"/>
              <a:t>задание,молоко</a:t>
            </a:r>
            <a:r>
              <a:rPr lang="ru-RU" sz="5000" b="1" i="1" dirty="0" smtClean="0"/>
              <a:t>.</a:t>
            </a:r>
            <a:endParaRPr lang="ru-RU" sz="5000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u="sng" dirty="0" smtClean="0"/>
              <a:t>Рефлексия.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/>
              <a:t>                                узнал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                                  научился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            </a:t>
            </a:r>
            <a:r>
              <a:rPr lang="ru-RU" sz="4000" b="1" dirty="0" smtClean="0"/>
              <a:t>Я</a:t>
            </a:r>
            <a:endParaRPr lang="ru-RU" sz="4000" b="1" dirty="0" smtClean="0"/>
          </a:p>
          <a:p>
            <a:pPr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                                  задумался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                           удивился</a:t>
            </a:r>
            <a:endParaRPr lang="ru-RU" sz="3600" dirty="0" smtClean="0"/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714612" y="2071678"/>
            <a:ext cx="1214446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2714612" y="2714620"/>
            <a:ext cx="1857388" cy="3571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714612" y="3071810"/>
            <a:ext cx="1785950" cy="78581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2536017" y="3250405"/>
            <a:ext cx="1357322" cy="10001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</TotalTime>
  <Words>221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урок русского языка 3 класс   </vt:lpstr>
      <vt:lpstr>ЧИСТОПИСАНИЕ</vt:lpstr>
      <vt:lpstr>СЛОВАРНАЯ РАБОТА</vt:lpstr>
      <vt:lpstr>ПОВТОРЕНИЕ</vt:lpstr>
      <vt:lpstr>«Мозговой штурм». </vt:lpstr>
      <vt:lpstr>ОСМЫСЛЕНИЕ И ОБОБЩЕНИЕ ПОЛУЧЕННЫХ ЗНАНИЙ</vt:lpstr>
      <vt:lpstr>Рефлексия.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3 класс</dc:title>
  <dc:creator>Пользователь</dc:creator>
  <cp:lastModifiedBy>Пользователь</cp:lastModifiedBy>
  <cp:revision>4</cp:revision>
  <dcterms:created xsi:type="dcterms:W3CDTF">2014-03-29T14:48:38Z</dcterms:created>
  <dcterms:modified xsi:type="dcterms:W3CDTF">2014-03-29T15:23:48Z</dcterms:modified>
</cp:coreProperties>
</file>