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71" r:id="rId5"/>
    <p:sldId id="272" r:id="rId6"/>
    <p:sldId id="258" r:id="rId7"/>
    <p:sldId id="261" r:id="rId8"/>
    <p:sldId id="274" r:id="rId9"/>
    <p:sldId id="273" r:id="rId10"/>
    <p:sldId id="275" r:id="rId11"/>
    <p:sldId id="277" r:id="rId12"/>
    <p:sldId id="276" r:id="rId13"/>
    <p:sldId id="281" r:id="rId14"/>
    <p:sldId id="279" r:id="rId15"/>
    <p:sldId id="278" r:id="rId16"/>
    <p:sldId id="280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43B6C-82D4-4569-B3D4-3E6E6719D222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D666-EC8F-4F81-A510-ACCCA1A7D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FA65-93BA-4FB3-B781-E809E470C96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0F34C-7329-442A-AA81-3D5156918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522/111874181.89/0_910cf_558dbe80_X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1000108"/>
            <a:ext cx="7786742" cy="5000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Состав слова. Закрепление.</a:t>
            </a:r>
          </a:p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(2 класс)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кар карыч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3186" flipH="1">
            <a:off x="42404" y="4765027"/>
            <a:ext cx="2173717" cy="2020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6763493"/>
          </a:xfrm>
          <a:prstGeom prst="rect">
            <a:avLst/>
          </a:prstGeom>
        </p:spPr>
      </p:pic>
      <p:pic>
        <p:nvPicPr>
          <p:cNvPr id="4" name="Рисунок 3" descr="кар карыч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3186" flipH="1">
            <a:off x="57653" y="5207559"/>
            <a:ext cx="1582660" cy="1597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14282" y="1142984"/>
            <a:ext cx="3071802" cy="142876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основа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1285860"/>
            <a:ext cx="578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- Это часть слова без окончания.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3042" y="0"/>
            <a:ext cx="5357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основу слова:</a:t>
            </a:r>
          </a:p>
          <a:p>
            <a:endParaRPr lang="ru-RU" dirty="0" smtClean="0"/>
          </a:p>
        </p:txBody>
      </p:sp>
      <p:sp>
        <p:nvSpPr>
          <p:cNvPr id="29" name="Прямоугольник 28"/>
          <p:cNvSpPr/>
          <p:nvPr/>
        </p:nvSpPr>
        <p:spPr>
          <a:xfrm>
            <a:off x="785786" y="2571744"/>
            <a:ext cx="1963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кормушка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85984" y="3286124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летишь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43372" y="4143380"/>
            <a:ext cx="1563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4) зимний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71736" y="514351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6) снег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15140" y="2714620"/>
            <a:ext cx="1541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7) падают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000760" y="4143380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8) снежинки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0034" y="4286256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5) рассветы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929058" y="2285992"/>
            <a:ext cx="1782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холодная</a:t>
            </a:r>
          </a:p>
        </p:txBody>
      </p:sp>
      <p:sp>
        <p:nvSpPr>
          <p:cNvPr id="49" name="Правая круглая скобка 48"/>
          <p:cNvSpPr/>
          <p:nvPr/>
        </p:nvSpPr>
        <p:spPr>
          <a:xfrm rot="5400000">
            <a:off x="1714480" y="2428868"/>
            <a:ext cx="214314" cy="1214446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авая круглая скобка 49"/>
          <p:cNvSpPr/>
          <p:nvPr/>
        </p:nvSpPr>
        <p:spPr>
          <a:xfrm rot="5400000">
            <a:off x="4714876" y="2285992"/>
            <a:ext cx="214314" cy="928694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круглая скобка 50"/>
          <p:cNvSpPr/>
          <p:nvPr/>
        </p:nvSpPr>
        <p:spPr>
          <a:xfrm rot="5400000">
            <a:off x="2821769" y="3536157"/>
            <a:ext cx="214314" cy="428628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авая круглая скобка 51"/>
          <p:cNvSpPr/>
          <p:nvPr/>
        </p:nvSpPr>
        <p:spPr>
          <a:xfrm rot="5400000">
            <a:off x="4750595" y="4321975"/>
            <a:ext cx="214314" cy="71438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авая круглая скобка 52"/>
          <p:cNvSpPr/>
          <p:nvPr/>
        </p:nvSpPr>
        <p:spPr>
          <a:xfrm rot="5400000">
            <a:off x="1321571" y="4321975"/>
            <a:ext cx="214314" cy="1000132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авая круглая скобка 53"/>
          <p:cNvSpPr/>
          <p:nvPr/>
        </p:nvSpPr>
        <p:spPr>
          <a:xfrm rot="5400000">
            <a:off x="3143240" y="5357826"/>
            <a:ext cx="142876" cy="571504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авая круглая скобка 54"/>
          <p:cNvSpPr/>
          <p:nvPr/>
        </p:nvSpPr>
        <p:spPr>
          <a:xfrm rot="5400000">
            <a:off x="7358082" y="2928934"/>
            <a:ext cx="214314" cy="642942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авая круглая скобка 55"/>
          <p:cNvSpPr/>
          <p:nvPr/>
        </p:nvSpPr>
        <p:spPr>
          <a:xfrm rot="5400000">
            <a:off x="6893735" y="4107661"/>
            <a:ext cx="214314" cy="1143008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3493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1229506" y="1985148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42910" y="1857364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00166" y="28572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с учебником: стр. 107, упр. 16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192880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прошёл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0" y="5000612"/>
            <a:ext cx="3143272" cy="1857388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приставка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5214950"/>
            <a:ext cx="48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- это часть слова, которая стоит перед корнем и служит для образования новых слов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348" y="335756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настало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2132" y="200024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повисла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72132" y="335756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зацепила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14348" y="3357562"/>
            <a:ext cx="4286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015192" y="3485346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572132" y="1928802"/>
            <a:ext cx="50006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944414" y="2056586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572132" y="3286124"/>
            <a:ext cx="4286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872976" y="3413908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3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43108" y="21429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Игра: «Назови детёнышей»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8592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429000"/>
            <a:ext cx="50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0070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4744" y="178592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бельчата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346782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85860"/>
            <a:ext cx="2095490" cy="1571618"/>
          </a:xfrm>
          <a:prstGeom prst="rect">
            <a:avLst/>
          </a:prstGeom>
        </p:spPr>
      </p:pic>
      <p:cxnSp>
        <p:nvCxnSpPr>
          <p:cNvPr id="28" name="Прямая со стрелкой 27"/>
          <p:cNvCxnSpPr>
            <a:stCxn id="26" idx="3"/>
          </p:cNvCxnSpPr>
          <p:nvPr/>
        </p:nvCxnSpPr>
        <p:spPr>
          <a:xfrm>
            <a:off x="2738400" y="2071669"/>
            <a:ext cx="976344" cy="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455088_zNYO7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071810"/>
            <a:ext cx="2048876" cy="1538283"/>
          </a:xfrm>
          <a:prstGeom prst="rect">
            <a:avLst/>
          </a:prstGeom>
        </p:spPr>
      </p:pic>
      <p:cxnSp>
        <p:nvCxnSpPr>
          <p:cNvPr id="30" name="Прямая со стрелкой 29"/>
          <p:cNvCxnSpPr>
            <a:stCxn id="29" idx="3"/>
          </p:cNvCxnSpPr>
          <p:nvPr/>
        </p:nvCxnSpPr>
        <p:spPr>
          <a:xfrm>
            <a:off x="2691786" y="3840952"/>
            <a:ext cx="927732" cy="16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43306" y="357187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котята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90900_1104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786322"/>
            <a:ext cx="2071702" cy="1714497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>
            <a:off x="2714612" y="5572140"/>
            <a:ext cx="976344" cy="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14744" y="528638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волчата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6446" y="2214554"/>
            <a:ext cx="428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64927308_2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1500174"/>
            <a:ext cx="1571620" cy="1951428"/>
          </a:xfrm>
          <a:prstGeom prst="rect">
            <a:avLst/>
          </a:prstGeom>
        </p:spPr>
      </p:pic>
      <p:cxnSp>
        <p:nvCxnSpPr>
          <p:cNvPr id="43" name="Прямая со стрелкой 42"/>
          <p:cNvCxnSpPr>
            <a:stCxn id="39" idx="2"/>
          </p:cNvCxnSpPr>
          <p:nvPr/>
        </p:nvCxnSpPr>
        <p:spPr>
          <a:xfrm rot="16200000" flipH="1">
            <a:off x="6940751" y="3797487"/>
            <a:ext cx="691778" cy="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43702" y="421481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цыплята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4600574" y="1757352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4750595" y="1750207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171945" y="3543303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4321967" y="3536157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4529135" y="5186377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4679157" y="5179231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7529532" y="4186245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7679553" y="4179099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31" grpId="0"/>
      <p:bldP spid="37" grpId="0"/>
      <p:bldP spid="38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3493"/>
          </a:xfrm>
          <a:prstGeom prst="rect">
            <a:avLst/>
          </a:prstGeom>
        </p:spPr>
      </p:pic>
      <p:pic>
        <p:nvPicPr>
          <p:cNvPr id="4" name="Рисунок 3" descr="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214422"/>
            <a:ext cx="1904992" cy="142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643050"/>
            <a:ext cx="428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09cbfe403fd8b4171c969dbad6_pre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214422"/>
            <a:ext cx="2093552" cy="1564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90" y="164305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0" y="4929198"/>
            <a:ext cx="3214710" cy="164307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суффикс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4857760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- это часть слова, которая стоит после корня и служит для образования новых слов 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43108" y="2714620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57422" y="335756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лосята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957499" y="3328988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107521" y="3321843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357950" y="2857496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88" y="357187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тигрята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7172342" y="3543303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322363" y="3536157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898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826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Разберите слова по составу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643050"/>
            <a:ext cx="6000792" cy="264320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Заморозки, кленовый, кормушка,  метёт, походка, переезд, пришкольный, сосна.  </a:t>
            </a:r>
          </a:p>
        </p:txBody>
      </p:sp>
      <p:pic>
        <p:nvPicPr>
          <p:cNvPr id="6" name="Рисунок 5" descr="совунь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4282" y="4143380"/>
            <a:ext cx="2500298" cy="2428892"/>
          </a:xfrm>
          <a:prstGeom prst="rect">
            <a:avLst/>
          </a:prstGeom>
        </p:spPr>
      </p:pic>
      <p:pic>
        <p:nvPicPr>
          <p:cNvPr id="7" name="Рисунок 6" descr="кар карыч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4192">
            <a:off x="5680738" y="1397870"/>
            <a:ext cx="3163304" cy="29597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06"/>
            <a:ext cx="9144000" cy="67634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8650" y="3228975"/>
            <a:ext cx="178593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ПРИСТАВКА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3871913"/>
            <a:ext cx="1857375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ДЛЯ ОБРАЗОВАНИЯ НОВЫХ </a:t>
            </a: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86525" y="3871913"/>
            <a:ext cx="2143125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ИЗМЕНЯЕМАЯ ЧАСТЬ </a:t>
            </a:r>
            <a:endParaRPr lang="ru-RU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ДЛЯ СВЯЗИ СЛОВ</a:t>
            </a:r>
            <a:endParaRPr lang="ru-RU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ПРЕДЛОЖЕНИИ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588" y="3871913"/>
            <a:ext cx="1643062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ДЛЯ ОБРАЗОВАНИЯ НОВЫХ</a:t>
            </a: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3228975"/>
            <a:ext cx="17145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КОРЕНЬ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72025" y="3228975"/>
            <a:ext cx="150018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СУФФИКС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57963" y="3228975"/>
            <a:ext cx="207168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      </a:t>
            </a:r>
            <a:r>
              <a:rPr lang="ru-RU" b="1" dirty="0">
                <a:solidFill>
                  <a:srgbClr val="FF0000"/>
                </a:solidFill>
              </a:rPr>
              <a:t>ОКОНЧАНИЕ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8900" y="3871913"/>
            <a:ext cx="1928813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ОБЩАЯ ЧАСТЬ </a:t>
            </a: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РОДСТВЕННЫХ СЛОВ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572000" y="2514600"/>
            <a:ext cx="928688" cy="5000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86400" y="2514600"/>
            <a:ext cx="857250" cy="5000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 bwMode="black">
          <a:xfrm>
            <a:off x="2743200" y="2590800"/>
            <a:ext cx="1714500" cy="857250"/>
          </a:xfrm>
          <a:prstGeom prst="arc">
            <a:avLst>
              <a:gd name="adj1" fmla="val 10830796"/>
              <a:gd name="adj2" fmla="val 3498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184400" y="2844800"/>
            <a:ext cx="35718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3400" y="2667000"/>
            <a:ext cx="185737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53200" y="3019425"/>
            <a:ext cx="214312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6339681" y="2804319"/>
            <a:ext cx="42862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53200" y="2590800"/>
            <a:ext cx="214312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8482806" y="2804319"/>
            <a:ext cx="42862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45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3295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авая круглая скобка 23"/>
          <p:cNvSpPr/>
          <p:nvPr/>
        </p:nvSpPr>
        <p:spPr>
          <a:xfrm rot="5400000">
            <a:off x="3250397" y="2393149"/>
            <a:ext cx="428628" cy="5929354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5786454"/>
            <a:ext cx="2714644" cy="35720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ОСНОВА СЛОВА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enguins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686304" cy="11430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 106, упр. 14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07"/>
            <a:ext cx="9144000" cy="6668986"/>
          </a:xfrm>
          <a:prstGeom prst="rect">
            <a:avLst/>
          </a:prstGeom>
        </p:spPr>
      </p:pic>
      <p:pic>
        <p:nvPicPr>
          <p:cNvPr id="3" name="Рисунок 2" descr="совунья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4282" y="4143380"/>
            <a:ext cx="2500298" cy="2428892"/>
          </a:xfrm>
          <a:prstGeom prst="rect">
            <a:avLst/>
          </a:prstGeom>
        </p:spPr>
      </p:pic>
      <p:pic>
        <p:nvPicPr>
          <p:cNvPr id="4" name="Рисунок 3" descr="кар карыч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04192">
            <a:off x="5680738" y="-102329"/>
            <a:ext cx="3163304" cy="2959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8715436" cy="5201424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7603"/>
                <a:gd name="adj2" fmla="val 17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16600" b="1" i="1" dirty="0" smtClean="0">
                <a:solidFill>
                  <a:srgbClr val="C00000"/>
                </a:solidFill>
                <a:latin typeface="Monotype Corsiva" pitchFamily="66" charset="0"/>
              </a:rPr>
              <a:t>Молодцы!</a:t>
            </a:r>
            <a:endParaRPr lang="ru-RU" sz="16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0"/>
            <a:ext cx="7972452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урока: Систематизировать знания детей по теме «Состав слова».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учащихся умения образовывать новые слова, разбирать слово по составу.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Углублять  представления о значении частей слова, образовывать новые слова с помощью суффикса и приставки.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память, мышление и речь.</a:t>
            </a:r>
          </a:p>
          <a:p>
            <a:pPr marL="514350" indent="-514350"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Чистописание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Documents and Settings\Гав\Мои документы\ур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51054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328612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лЛл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лЛл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лЛл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714884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зима   коньки   иней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однокоренные слова: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14324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Садовник посадил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314324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волшебный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68" y="314324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сад.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643446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слова называются однокоренными?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одним словом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043494" cy="8286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Ягоды, сваренные в сиропе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64318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 по приготовлению пищи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157161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Варенье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264318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643314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Большая ложка для разлива пищи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364331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Поварёшка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64344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Маленький вареный пирожок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464344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Вареник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71501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Выделите корень в этих словах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357950" y="1428736"/>
            <a:ext cx="703384" cy="344658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7215206" y="2500306"/>
            <a:ext cx="703384" cy="344658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7215206" y="3500438"/>
            <a:ext cx="571504" cy="357190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715140" y="4500570"/>
            <a:ext cx="703384" cy="344658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07"/>
            <a:ext cx="9144000" cy="6668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807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однокоренные слова и назовите корень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егови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37" y="1071546"/>
            <a:ext cx="2952762" cy="3857652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214282" y="5143512"/>
            <a:ext cx="3071802" cy="142876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корень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528638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- это общая часть родственных слов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285860"/>
            <a:ext cx="5286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Проплясали по лугам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Снежные метели.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Воробьи снеговикам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Песню просвистели.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заснеженной реки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снежном переулке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Звонко носятся снежинки,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Режут снег снегурки.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Погореловский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57224" y="2214554"/>
            <a:ext cx="142876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42976" y="3500438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14546" y="2643182"/>
            <a:ext cx="171451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42976" y="3929066"/>
            <a:ext cx="13573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14678" y="4357694"/>
            <a:ext cx="150019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57356" y="4786322"/>
            <a:ext cx="5715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643174" y="4786322"/>
            <a:ext cx="135732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5786" y="521495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называется корнем слова?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07"/>
            <a:ext cx="9144000" cy="6668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14285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Подберите как можно больше однокоренных слов (по вариантам), запишите их.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i-main-pic" descr="Картинка 27 из 212249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85926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7 из 212249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5786454"/>
            <a:ext cx="1428760" cy="789207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сад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5929330"/>
            <a:ext cx="1500198" cy="64633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лес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Рисунок 10" descr="птич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2865" flipH="1">
            <a:off x="7311700" y="1512918"/>
            <a:ext cx="1330582" cy="1209675"/>
          </a:xfrm>
          <a:prstGeom prst="rect">
            <a:avLst/>
          </a:prstGeom>
        </p:spPr>
      </p:pic>
      <p:pic>
        <p:nvPicPr>
          <p:cNvPr id="12" name="Рисунок 11" descr="птич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7285">
            <a:off x="2428860" y="1714488"/>
            <a:ext cx="1219200" cy="1209675"/>
          </a:xfrm>
          <a:prstGeom prst="rect">
            <a:avLst/>
          </a:prstGeom>
        </p:spPr>
      </p:pic>
      <p:pic>
        <p:nvPicPr>
          <p:cNvPr id="13" name="Рисунок 12" descr="птич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63166">
            <a:off x="357158" y="1643050"/>
            <a:ext cx="1219200" cy="1209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3493"/>
          </a:xfrm>
          <a:prstGeom prst="rect">
            <a:avLst/>
          </a:prstGeom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609600" y="838200"/>
            <a:ext cx="81438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940425" algn="ctr"/>
              </a:tabLst>
            </a:pPr>
            <a:r>
              <a:rPr lang="ru-RU" sz="4800" i="1" dirty="0">
                <a:ea typeface="Calibri" pitchFamily="34" charset="0"/>
                <a:cs typeface="Times New Roman" pitchFamily="18" charset="0"/>
              </a:rPr>
              <a:t>Чеснок.</a:t>
            </a:r>
            <a:endParaRPr lang="ru-RU" sz="48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940425" algn="ctr"/>
              </a:tabLst>
            </a:pPr>
            <a:r>
              <a:rPr lang="ru-RU" sz="4800" i="1" dirty="0">
                <a:ea typeface="Calibri" pitchFamily="34" charset="0"/>
                <a:cs typeface="Times New Roman" pitchFamily="18" charset="0"/>
              </a:rPr>
              <a:t>       В </a:t>
            </a:r>
            <a:r>
              <a:rPr lang="ru-RU" sz="4800" i="1" dirty="0" smtClean="0">
                <a:ea typeface="Calibri" pitchFamily="34" charset="0"/>
                <a:cs typeface="Times New Roman" pitchFamily="18" charset="0"/>
              </a:rPr>
              <a:t>чеснок     много </a:t>
            </a:r>
            <a:r>
              <a:rPr lang="ru-RU" sz="4800" i="1" dirty="0">
                <a:ea typeface="Calibri" pitchFamily="34" charset="0"/>
                <a:cs typeface="Times New Roman" pitchFamily="18" charset="0"/>
              </a:rPr>
              <a:t>полезных веществ. Сок чеснок     </a:t>
            </a:r>
            <a:r>
              <a:rPr lang="ru-RU" sz="4800" i="1" dirty="0" smtClean="0">
                <a:ea typeface="Calibri" pitchFamily="34" charset="0"/>
                <a:cs typeface="Times New Roman" pitchFamily="18" charset="0"/>
              </a:rPr>
              <a:t> помогает </a:t>
            </a:r>
            <a:r>
              <a:rPr lang="ru-RU" sz="4800" i="1" dirty="0">
                <a:ea typeface="Calibri" pitchFamily="34" charset="0"/>
                <a:cs typeface="Times New Roman" pitchFamily="18" charset="0"/>
              </a:rPr>
              <a:t>залечивать раны. Раньше чеснок        </a:t>
            </a:r>
            <a:r>
              <a:rPr lang="ru-RU" sz="4800" i="1" dirty="0" smtClean="0">
                <a:ea typeface="Calibri" pitchFamily="34" charset="0"/>
                <a:cs typeface="Times New Roman" pitchFamily="18" charset="0"/>
              </a:rPr>
              <a:t> лечили </a:t>
            </a:r>
            <a:r>
              <a:rPr lang="ru-RU" sz="4800" i="1" dirty="0">
                <a:ea typeface="Calibri" pitchFamily="34" charset="0"/>
                <a:cs typeface="Times New Roman" pitchFamily="18" charset="0"/>
              </a:rPr>
              <a:t>кашель. Добрая слава у чеснок    </a:t>
            </a:r>
            <a:r>
              <a:rPr lang="ru-RU" sz="4800" i="1" dirty="0" smtClean="0">
                <a:ea typeface="Calibri" pitchFamily="34" charset="0"/>
                <a:cs typeface="Times New Roman" pitchFamily="18" charset="0"/>
              </a:rPr>
              <a:t>  !</a:t>
            </a:r>
            <a:endParaRPr lang="ru-RU" sz="48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643446"/>
            <a:ext cx="1066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785926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214686"/>
            <a:ext cx="714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429264"/>
            <a:ext cx="714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Поставьте слово «чеснок» в нужной форме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0" y="6143644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Какая часть слова изменяется?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3493"/>
          </a:xfrm>
          <a:prstGeom prst="rect">
            <a:avLst/>
          </a:prstGeom>
        </p:spPr>
      </p:pic>
      <p:pic>
        <p:nvPicPr>
          <p:cNvPr id="4" name="Рисунок 3" descr="кар карыч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3186" flipH="1">
            <a:off x="57653" y="5207559"/>
            <a:ext cx="1582660" cy="1597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57158" y="1428736"/>
            <a:ext cx="2857520" cy="1357322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окончание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1285860"/>
            <a:ext cx="457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- это изменяемая часть слова, помогает связывать слова по смыслу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3571876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Вылепили из снег…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435769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Полез на дерев…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28" y="500063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Пошли по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тропинк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592933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Прилетели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снегир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6182" y="3571876"/>
            <a:ext cx="42862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6644" y="4357694"/>
            <a:ext cx="42862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5000636"/>
            <a:ext cx="42862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7950" y="5929330"/>
            <a:ext cx="42862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2" grpId="0"/>
      <p:bldP spid="23" grpId="0" animBg="1"/>
      <p:bldP spid="25" grpId="0" animBg="1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402</Words>
  <Application>Microsoft Office PowerPoint</Application>
  <PresentationFormat>Экран (4:3)</PresentationFormat>
  <Paragraphs>110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Чистописание</vt:lpstr>
      <vt:lpstr>Слайд 4</vt:lpstr>
      <vt:lpstr>Запишите одним словом</vt:lpstr>
      <vt:lpstr>Слайд 6</vt:lpstr>
      <vt:lpstr>Слайд 7</vt:lpstr>
      <vt:lpstr>Поставьте слово «чеснок» в нужной форме</vt:lpstr>
      <vt:lpstr>Слайд 9</vt:lpstr>
      <vt:lpstr>Слайд 10</vt:lpstr>
      <vt:lpstr>Слайд 11</vt:lpstr>
      <vt:lpstr>Слайд 12</vt:lpstr>
      <vt:lpstr>Слайд 13</vt:lpstr>
      <vt:lpstr>Разберите слова по составу</vt:lpstr>
      <vt:lpstr>Слайд 15</vt:lpstr>
      <vt:lpstr>Домашнее задание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69</cp:revision>
  <dcterms:created xsi:type="dcterms:W3CDTF">2012-06-15T15:58:16Z</dcterms:created>
  <dcterms:modified xsi:type="dcterms:W3CDTF">2014-03-18T16:51:02Z</dcterms:modified>
</cp:coreProperties>
</file>