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8" r:id="rId2"/>
    <p:sldId id="26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57" r:id="rId12"/>
    <p:sldId id="256" r:id="rId13"/>
    <p:sldId id="259" r:id="rId14"/>
    <p:sldId id="283" r:id="rId15"/>
    <p:sldId id="284" r:id="rId16"/>
    <p:sldId id="263" r:id="rId17"/>
    <p:sldId id="264" r:id="rId18"/>
    <p:sldId id="271" r:id="rId19"/>
    <p:sldId id="260" r:id="rId20"/>
    <p:sldId id="280" r:id="rId21"/>
    <p:sldId id="281" r:id="rId22"/>
    <p:sldId id="282" r:id="rId23"/>
    <p:sldId id="268" r:id="rId24"/>
    <p:sldId id="269" r:id="rId25"/>
    <p:sldId id="265" r:id="rId26"/>
    <p:sldId id="266" r:id="rId27"/>
    <p:sldId id="26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E1525-EEDE-4D86-8C37-F7E43AD17827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F46C9-F748-414C-AB90-972F612B3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F46C9-F748-414C-AB90-972F612B365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666A-BF4F-43CE-86CE-9800E720E68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4872-2A27-42CC-A80F-5C91AACD6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666A-BF4F-43CE-86CE-9800E720E68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4872-2A27-42CC-A80F-5C91AACD6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666A-BF4F-43CE-86CE-9800E720E68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4872-2A27-42CC-A80F-5C91AACD6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666A-BF4F-43CE-86CE-9800E720E68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4872-2A27-42CC-A80F-5C91AACD6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666A-BF4F-43CE-86CE-9800E720E68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4872-2A27-42CC-A80F-5C91AACD6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666A-BF4F-43CE-86CE-9800E720E68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4872-2A27-42CC-A80F-5C91AACD6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666A-BF4F-43CE-86CE-9800E720E68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4872-2A27-42CC-A80F-5C91AACD6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666A-BF4F-43CE-86CE-9800E720E68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4872-2A27-42CC-A80F-5C91AACD6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666A-BF4F-43CE-86CE-9800E720E68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4872-2A27-42CC-A80F-5C91AACD6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666A-BF4F-43CE-86CE-9800E720E68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4872-2A27-42CC-A80F-5C91AACD6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666A-BF4F-43CE-86CE-9800E720E68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4872-2A27-42CC-A80F-5C91AACD6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5666A-BF4F-43CE-86CE-9800E720E68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34872-2A27-42CC-A80F-5C91AACD6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m.ruvr.ru/data/2013/04/08/1325906971/%D0%A1%D1%83%D0%B2%D0%BE%D1%80%D0%BE%D0%B2%20%D0%90%D0%BB%D0%B5%D0%BA%D1%81%D0%B0%D0%BD%D0%B4%D1%80%20%D0%92%D0%B0%D1%81%D0%B8%D0%BB%D1%8C%D0%B5%D0%B2%D0%B8%D1%87.jp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logoslovo.ru/media/pic_full/9/29958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2%D0%B5%D1%80%D1%85%D0%BE%D0%B2%D0%BD%D1%8B%D0%B9_%D0%A1%D0%BE%D0%B2%D0%B5%D1%82_%D0%A1%D0%A1%D0%A1%D0%A0" TargetMode="External"/><Relationship Id="rId13" Type="http://schemas.openxmlformats.org/officeDocument/2006/relationships/hyperlink" Target="http://ru.wikipedia.org/wiki/%D0%A0%D0%B0%D0%B1%D0%BE%D1%87%D0%B5-%D0%BA%D1%80%D0%B5%D1%81%D1%82%D1%8C%D1%8F%D0%BD%D1%81%D0%BA%D0%B0%D1%8F_%D0%9A%D1%80%D0%B0%D1%81%D0%BD%D0%B0%D1%8F_%D0%B0%D1%80%D0%BC%D0%B8%D1%8F" TargetMode="External"/><Relationship Id="rId3" Type="http://schemas.openxmlformats.org/officeDocument/2006/relationships/image" Target="../media/image34.jpeg"/><Relationship Id="rId7" Type="http://schemas.openxmlformats.org/officeDocument/2006/relationships/hyperlink" Target="http://ru.wikipedia.org/wiki/%D0%92%D0%B5%D0%BB%D0%B8%D0%BA%D0%B0%D1%8F_%D0%9E%D1%82%D0%B5%D1%87%D0%B5%D1%81%D1%82%D0%B2%D0%B5%D0%BD%D0%BD%D0%B0%D1%8F_%D0%B2%D0%BE%D0%B9%D0%BD%D0%B0" TargetMode="External"/><Relationship Id="rId12" Type="http://schemas.openxmlformats.org/officeDocument/2006/relationships/hyperlink" Target="http://ru.wikipedia.org/wiki/%D0%9E%D1%80%D0%B4%D0%B5%D0%BD_%D0%90%D0%BB%D0%B5%D0%BA%D1%81%D0%B0%D0%BD%D0%B4%D1%80%D0%B0_%D0%9D%D0%B5%D0%B2%D1%81%D0%BA%D0%BE%D0%B3%D0%BE_(%D0%A1%D0%A1%D0%A1%D0%A0)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1%D0%BE%D1%8E%D0%B7_%D0%A1%D0%BE%D0%B2%D0%B5%D1%82%D1%81%D0%BA%D0%B8%D1%85_%D0%A1%D0%BE%D1%86%D0%B8%D0%B0%D0%BB%D0%B8%D1%81%D1%82%D0%B8%D1%87%D0%B5%D1%81%D0%BA%D0%B8%D1%85_%D0%A0%D0%B5%D1%81%D0%BF%D1%83%D0%B1%D0%BB%D0%B8%D0%BA" TargetMode="External"/><Relationship Id="rId11" Type="http://schemas.openxmlformats.org/officeDocument/2006/relationships/hyperlink" Target="http://ru.wikipedia.org/wiki/%D0%9E%D1%80%D0%B4%D0%B5%D0%BD_%D0%9A%D1%83%D1%82%D1%83%D0%B7%D0%BE%D0%B2%D0%B0" TargetMode="External"/><Relationship Id="rId5" Type="http://schemas.openxmlformats.org/officeDocument/2006/relationships/hyperlink" Target="http://ru.wikipedia.org/wiki/%D0%A1%D1%83%D0%B2%D0%BE%D1%80%D0%BE%D0%B2,_%D0%90%D0%BB%D0%B5%D0%BA%D1%81%D0%B0%D0%BD%D0%B4%D1%80_%D0%92%D0%B0%D1%81%D0%B8%D0%BB%D1%8C%D0%B5%D0%B2%D0%B8%D1%87" TargetMode="External"/><Relationship Id="rId10" Type="http://schemas.openxmlformats.org/officeDocument/2006/relationships/hyperlink" Target="http://ru.wikipedia.org/wiki/1942_%D0%B3%D0%BE%D0%B4" TargetMode="External"/><Relationship Id="rId4" Type="http://schemas.openxmlformats.org/officeDocument/2006/relationships/image" Target="../media/image35.jpeg"/><Relationship Id="rId9" Type="http://schemas.openxmlformats.org/officeDocument/2006/relationships/hyperlink" Target="http://ru.wikipedia.org/wiki/29_%D0%B8%D1%8E%D0%BB%D1%8F" TargetMode="External"/><Relationship Id="rId1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//upload.wikimedia.org/wikipedia/commons/8/8f/JERSON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//commons.wikimedia.org/wiki/File:%D0%9F%D0%B0%D0%BC%D1%8F%D1%82%D0%BD%D0%B8%D0%BA_%D0%A1%D1%83%D0%B2%D0%BE%D1%80%D0%BE%D0%B2%D1%83_donor.tiras.biz.JPG?uselang=ru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u.wikipedia.org/wiki/%D0%9F%D0%B0%D0%BC%D1%8F%D1%82%D0%BD%D0%B8%D0%BA_%D0%A1%D1%83%D0%B2%D0%BE%D1%80%D0%BE%D0%B2%D1%83_(%D0%A2%D0%B8%D1%80%D0%B0%D1%81%D0%BF%D0%BE%D0%BB%D1%8C)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encyclopaedia-russia.ru/document/weapons/2013/t90/13_big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ncyclopaedia-russia.ru/document/weapons/2013/t90/8_big.jpg" TargetMode="External"/><Relationship Id="rId3" Type="http://schemas.openxmlformats.org/officeDocument/2006/relationships/image" Target="../media/image41.jpeg"/><Relationship Id="rId7" Type="http://schemas.openxmlformats.org/officeDocument/2006/relationships/image" Target="../media/image43.jpeg"/><Relationship Id="rId2" Type="http://schemas.openxmlformats.org/officeDocument/2006/relationships/hyperlink" Target="http://www.encyclopaedia-russia.ru/document/weapons/2013/t90/5_big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ncyclopaedia-russia.ru/document/weapons/2013/t90/7_big.jpg" TargetMode="External"/><Relationship Id="rId11" Type="http://schemas.openxmlformats.org/officeDocument/2006/relationships/image" Target="../media/image45.jpeg"/><Relationship Id="rId5" Type="http://schemas.openxmlformats.org/officeDocument/2006/relationships/image" Target="../media/image42.jpeg"/><Relationship Id="rId10" Type="http://schemas.openxmlformats.org/officeDocument/2006/relationships/hyperlink" Target="http://www.encyclopaedia-russia.ru/document/weapons/2013/t90/9_big.jpg" TargetMode="External"/><Relationship Id="rId4" Type="http://schemas.openxmlformats.org/officeDocument/2006/relationships/hyperlink" Target="http://www.encyclopaedia-russia.ru/document/weapons/2013/t90/6_big.jpg" TargetMode="External"/><Relationship Id="rId9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8.jpeg"/><Relationship Id="rId2" Type="http://schemas.openxmlformats.org/officeDocument/2006/relationships/hyperlink" Target="http://www.encyclopaedia-russia.ru/document/weapons/2013/t90/11_big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ncyclopaedia-russia.ru/document/weapons/2013/t90/12_big.jpg" TargetMode="External"/><Relationship Id="rId5" Type="http://schemas.openxmlformats.org/officeDocument/2006/relationships/image" Target="../media/image47.jpeg"/><Relationship Id="rId4" Type="http://schemas.openxmlformats.org/officeDocument/2006/relationships/hyperlink" Target="http://www.encyclopaedia-russia.ru/document/weapons/2013/t90/10_big.jpg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hyperlink" Target="http://maps.google.com/maps?ll=45.387118,27.030144&amp;z=10&amp;t=m&amp;hl=ru&amp;gl=US&amp;mapclient=apiv3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http://m.ruvr.ru/data/2013/04/08/1325906971/%D0%A1%D1%83%D0%B2%D0%BE%D1%80%D0%BE%D0%B2%20%D0%90%D0%BB%D0%B5%D0%BA%D1%81%D0%B0%D0%BD%D0%B4%D1%80%20%D0%92%D0%B0%D1%81%D0%B8%D0%BB%D1%8C%D0%B5%D0%B2%D0%B8%D1%87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5562793" cy="40719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4572008"/>
            <a:ext cx="885831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Александр Васильевич Суворов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выдающийся русский полководец,   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родился 13 ноября 1730г.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Москве на Большой Никитской улице,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семье отставного генерала.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28596" y="1000108"/>
            <a:ext cx="84296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Вершиной военного искусства Александра Суворова стал Швейцарский поход, в ходе которого был совершен героический переход через Альпы. За этот беспримерный по трудностям и героизму поход Суворов был удостоен высшего воинского звания генералиссимуса.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14290"/>
            <a:ext cx="7643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Швейцарский поход Суворова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42844" y="2928934"/>
            <a:ext cx="88583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Поход русских войск под командованием А.В.Суворова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Италию и Швейцарию был предпринят в 1799году.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три с половиной месяца войска Суворова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освободили от неприятеля всю Северную Италию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совершили необыкновенный по трудности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переход через Альпы.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Константин Симонов посвятил произведение</a:t>
            </a:r>
            <a:r>
              <a:rPr kumimoji="0" lang="ru-RU" sz="2400" b="1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1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А.В.Суворову и описал этот героический переход через</a:t>
            </a:r>
            <a:r>
              <a:rPr kumimoji="0" lang="ru-RU" sz="2400" b="1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Альпы.</a:t>
            </a:r>
            <a:endParaRPr kumimoji="0" lang="ru-RU" sz="2400" b="1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http://100.histrf.ru/upload/medialibrary/1bf/Фельдмаршал%20А.В.Суворов%20на%20вершине%20Сен-Готарда%2013%20сентября%201799%20года.%20Художник%20А.И.%20Шарлемань.%201855%20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6072230" cy="52221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5572140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Фельдмаршал А.В. Суворов на вершине Сен-Готарда 13 сентября 1799 г..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Художник А.И. Шарлемань. 1855 г.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100.histrf.ru/upload/medialibrary/594/Чертов%20мост%201799%20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7165188" cy="478634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357686" y="5357826"/>
            <a:ext cx="3112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Чертов мост 1799 г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100.histrf.ru/upload/medialibrary/252/Переход%20через%20Альп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7525095" cy="48577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71736" y="5429264"/>
            <a:ext cx="36720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Переход через Альпы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logoslovo.ru/media/pic_middle/9/29958.jpg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643050"/>
            <a:ext cx="6286544" cy="47863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428596" y="214290"/>
            <a:ext cx="8286776" cy="13234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28 октября 1799 года за переход через Альпы Суворов получил звание генералиссимуса всех российских войск. В честь этого события по инициативе и на личные средства князя Сергея Голицына в Альпах высечен 12-метровый гранитный крест.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85720" y="285728"/>
            <a:ext cx="84296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Суворов потратил всего себя и свою жизнь только для войны и военного дела: он променял детство, юношество, удачную семью, беспечную жизнь и спокойную старость только на одно - служению Родине. А.В.Суворов был одним из величайших военных людей за всю историю человечества и единственным "солдатом-генералом"!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omskregion.info/data/item/20855/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4915" y="2071678"/>
            <a:ext cx="5810291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3657600" cy="4572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48577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Жена полководца </a:t>
            </a:r>
            <a:endParaRPr lang="ru-RU" dirty="0" smtClean="0"/>
          </a:p>
          <a:p>
            <a:pPr algn="ctr"/>
            <a:r>
              <a:rPr lang="ru-RU" dirty="0" smtClean="0"/>
              <a:t>Варвара </a:t>
            </a:r>
            <a:r>
              <a:rPr lang="ru-RU" dirty="0"/>
              <a:t>Ивановна Суворова. 1899 г.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6" name="Picture 6" descr="al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2852"/>
            <a:ext cx="3581400" cy="4572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86248" y="4786322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Аркадий Александрович </a:t>
            </a:r>
            <a:r>
              <a:rPr lang="ru-RU" dirty="0" smtClean="0"/>
              <a:t>Суворов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(1784-1811) - </a:t>
            </a:r>
            <a:r>
              <a:rPr lang="ru-RU" dirty="0" smtClean="0"/>
              <a:t>сын </a:t>
            </a:r>
            <a:r>
              <a:rPr lang="ru-RU" dirty="0"/>
              <a:t>генералиссимуса, генерал-лейтенант    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64357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Дочь Суворова Наталья в 20 лет.  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9460" name="Picture 4" descr="a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4214842" cy="5349181"/>
          </a:xfrm>
          <a:prstGeom prst="rect">
            <a:avLst/>
          </a:prstGeom>
          <a:noFill/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64" name="Picture 8" descr="al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14289"/>
            <a:ext cx="3929090" cy="549843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429256" y="5857892"/>
            <a:ext cx="2979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Внук Суворова Суворов А. 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Order of Suvorov 1st cla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2643206" cy="2519856"/>
          </a:xfrm>
          <a:prstGeom prst="rect">
            <a:avLst/>
          </a:prstGeom>
          <a:noFill/>
        </p:spPr>
      </p:pic>
      <p:pic>
        <p:nvPicPr>
          <p:cNvPr id="28676" name="Picture 4" descr="Order of suvorov medal 2nd cla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214290"/>
            <a:ext cx="2517111" cy="250033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14348" y="3429000"/>
            <a:ext cx="72866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Орден </a:t>
            </a:r>
            <a:r>
              <a:rPr lang="ru-RU" dirty="0" smtClean="0">
                <a:solidFill>
                  <a:srgbClr val="0070C0"/>
                </a:solidFill>
                <a:hlinkClick r:id="rId5" tooltip="Суворов, Александр Васильевич"/>
              </a:rPr>
              <a:t>Суворова</a:t>
            </a:r>
            <a:r>
              <a:rPr lang="ru-RU" dirty="0" smtClean="0">
                <a:solidFill>
                  <a:srgbClr val="0070C0"/>
                </a:solidFill>
              </a:rPr>
              <a:t> — </a:t>
            </a:r>
            <a:r>
              <a:rPr lang="ru-RU" dirty="0" smtClean="0">
                <a:solidFill>
                  <a:srgbClr val="0070C0"/>
                </a:solidFill>
                <a:hlinkClick r:id="rId6" tooltip="Союз Советских Социалистических Республик"/>
              </a:rPr>
              <a:t>советская</a:t>
            </a:r>
            <a:r>
              <a:rPr lang="ru-RU" dirty="0" smtClean="0">
                <a:solidFill>
                  <a:srgbClr val="0070C0"/>
                </a:solidFill>
              </a:rPr>
              <a:t> награда времён </a:t>
            </a:r>
            <a:r>
              <a:rPr lang="ru-RU" dirty="0" smtClean="0">
                <a:solidFill>
                  <a:srgbClr val="0070C0"/>
                </a:solidFill>
                <a:hlinkClick r:id="rId7" tooltip="Великая Отечественная война"/>
              </a:rPr>
              <a:t>Великой Отечественной войны</a:t>
            </a:r>
            <a:r>
              <a:rPr lang="ru-RU" dirty="0" smtClean="0">
                <a:solidFill>
                  <a:srgbClr val="0070C0"/>
                </a:solidFill>
              </a:rPr>
              <a:t>. Учреждён Указом Президиума </a:t>
            </a:r>
            <a:r>
              <a:rPr lang="ru-RU" dirty="0" smtClean="0">
                <a:solidFill>
                  <a:srgbClr val="0070C0"/>
                </a:solidFill>
                <a:hlinkClick r:id="rId8" tooltip="Верховный Совет СССР"/>
              </a:rPr>
              <a:t>Верховного Совета СССР</a:t>
            </a:r>
            <a:r>
              <a:rPr lang="ru-RU" dirty="0" smtClean="0">
                <a:solidFill>
                  <a:srgbClr val="0070C0"/>
                </a:solidFill>
              </a:rPr>
              <a:t> от </a:t>
            </a:r>
            <a:r>
              <a:rPr lang="ru-RU" dirty="0" smtClean="0">
                <a:solidFill>
                  <a:srgbClr val="0070C0"/>
                </a:solidFill>
                <a:hlinkClick r:id="rId9" tooltip="29 июля"/>
              </a:rPr>
              <a:t>29 июля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  <a:hlinkClick r:id="rId10" tooltip="1942 год"/>
              </a:rPr>
              <a:t>1942 года</a:t>
            </a:r>
            <a:r>
              <a:rPr lang="ru-RU" dirty="0" smtClean="0">
                <a:solidFill>
                  <a:srgbClr val="0070C0"/>
                </a:solidFill>
              </a:rPr>
              <a:t>, одновременно с </a:t>
            </a:r>
            <a:r>
              <a:rPr lang="ru-RU" dirty="0" smtClean="0">
                <a:solidFill>
                  <a:srgbClr val="0070C0"/>
                </a:solidFill>
                <a:hlinkClick r:id="rId11" tooltip="Орден Кутузова"/>
              </a:rPr>
              <a:t>орденами Кутузова</a:t>
            </a:r>
            <a:r>
              <a:rPr lang="ru-RU" dirty="0" smtClean="0">
                <a:solidFill>
                  <a:srgbClr val="0070C0"/>
                </a:solidFill>
              </a:rPr>
              <a:t> и </a:t>
            </a:r>
            <a:r>
              <a:rPr lang="ru-RU" dirty="0" smtClean="0">
                <a:solidFill>
                  <a:srgbClr val="0070C0"/>
                </a:solidFill>
                <a:hlinkClick r:id="rId12" tooltip="Орден Александра Невского (СССР)"/>
              </a:rPr>
              <a:t>Александра Невского</a:t>
            </a:r>
            <a:r>
              <a:rPr lang="ru-RU" dirty="0" smtClean="0">
                <a:solidFill>
                  <a:srgbClr val="0070C0"/>
                </a:solidFill>
              </a:rPr>
              <a:t>. Орденом Суворова награждались командиры </a:t>
            </a:r>
            <a:r>
              <a:rPr lang="ru-RU" dirty="0" smtClean="0">
                <a:solidFill>
                  <a:srgbClr val="0070C0"/>
                </a:solidFill>
                <a:hlinkClick r:id="rId13" tooltip="Рабоче-крестьянская Красная армия"/>
              </a:rPr>
              <a:t>Красной Армии</a:t>
            </a:r>
            <a:r>
              <a:rPr lang="ru-RU" dirty="0" smtClean="0">
                <a:solidFill>
                  <a:srgbClr val="0070C0"/>
                </a:solidFill>
              </a:rPr>
              <a:t> за выдающиеся успехи в деле управления войсками. Также награждались войсковые части.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8679" name="Picture 7" descr="Order of suvorov medal 3rd class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000760" y="285728"/>
            <a:ext cx="2500330" cy="250033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42844" y="5288340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Награждение орденом Суворова производилось Указом Президиума Верховного Совета СССР. Орден Суворова состоял из трёх степеней: I, II, и III степени. Высшей степенью ордена являлась I степень.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86182" y="2786058"/>
            <a:ext cx="1138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II степени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42976" y="2857496"/>
            <a:ext cx="1080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I степени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643702" y="2857496"/>
            <a:ext cx="1195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III степени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foto.mail.ru/mail/wbenrath/_answers/i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4500594" cy="60007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Прямоугольник 11"/>
          <p:cNvSpPr/>
          <p:nvPr/>
        </p:nvSpPr>
        <p:spPr>
          <a:xfrm>
            <a:off x="7286644" y="614364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solidFill>
                  <a:srgbClr val="0070C0"/>
                </a:solidFill>
              </a:rPr>
              <a:t> </a:t>
            </a:r>
            <a:endParaRPr lang="ru-RU" u="sng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14942" y="428604"/>
            <a:ext cx="38195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Памятник А. В. Суворову</a:t>
            </a:r>
          </a:p>
          <a:p>
            <a:pPr algn="ctr"/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Санкт-Петербурге</a:t>
            </a:r>
            <a:endParaRPr lang="ru-RU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7158" y="285728"/>
            <a:ext cx="7143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 отец, Василий Иванович Суворов,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происходил из старинного русского рода,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 сравнительно небогат и даже скуп.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Женился он на дочери дьяка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Авдотье Федосеевне Мануковой,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имел двух дочерей и сына Александра.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071538" y="3143248"/>
            <a:ext cx="773923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Детство Саши Суворова проходило в деревне,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затем в московском доме,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в Покровской слободе.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Ребенок был ростом мал, хил, тощ,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дурно сложен и некрасив,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зато резв, подвижен, сметлив.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Он рос одиноко, так как других детей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Суворовых в ту пору ещё не было.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le:JERSO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1"/>
            <a:ext cx="4786346" cy="63817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5056935" y="214290"/>
            <a:ext cx="40870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70C0"/>
                </a:solidFill>
              </a:rPr>
              <a:t>Памятник Суворову </a:t>
            </a:r>
          </a:p>
          <a:p>
            <a:pPr algn="ctr"/>
            <a:r>
              <a:rPr lang="ru-RU" sz="2400" b="1" u="sng" dirty="0" smtClean="0">
                <a:solidFill>
                  <a:srgbClr val="0070C0"/>
                </a:solidFill>
              </a:rPr>
              <a:t>в Херсоне</a:t>
            </a:r>
            <a:endParaRPr lang="ru-RU" sz="2400" b="1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upload.wikimedia.org/wikipedia/commons/thumb/5/5f/%D0%9F%D0%B0%D0%BC%D1%8F%D1%82%D0%BD%D0%B8%D0%BA_%D0%A1%D1%83%D0%B2%D0%BE%D1%80%D0%BE%D0%B2%D1%83_donor.tiras.biz.JPG/250px-%D0%9F%D0%B0%D0%BC%D1%8F%D1%82%D0%BD%D0%B8%D0%BA_%D0%A1%D1%83%D0%B2%D0%BE%D1%80%D0%BE%D0%B2%D1%83_donor.tiras.biz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66"/>
            <a:ext cx="7429552" cy="51709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2000232" y="5715016"/>
            <a:ext cx="5561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tooltip="Памятник Суворову (Тирасполь)"/>
              </a:rPr>
              <a:t>Памятник А. В. Суворову в Тирасполе</a:t>
            </a:r>
            <a:endParaRPr lang="ru-RU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мятник в Севастополе, 1983 год.">
            <a:hlinkClick r:id="rId2" tooltip="&quot;Памятник в Севастополе, 1983 год.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4714908" cy="58579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5214942" y="357166"/>
            <a:ext cx="376660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Памятник А. В. Суворову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Севастополе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714348" y="214290"/>
            <a:ext cx="736393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Изображение Суворова присутствует на банкнотах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Приднестровской Молдавской Республики —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приднестровских рублях,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из-за чего в 1993 году они получили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народное название «суворики»,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также на юбилейных монетах России.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амятная монета «Генералиссимус А.В. Суворов». 50 рублей. 2000 год. Реверс">
            <a:hlinkClick r:id="rId2" tooltip="&quot;Памятная монета «Генералиссимус А.В. Суворов». 50 рублей. 2000 год. Реверс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496"/>
            <a:ext cx="292895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амятная монета «Переход через перевал Сен-Готар. А.В.Суворов». 3 рубля. 2000 год. Реверс">
            <a:hlinkClick r:id="rId4" tooltip="&quot;Памятная монета «Переход через перевал Сен-Готар. А.В.Суворов». 3 рубля. 2000 год. Реверс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2857496"/>
            <a:ext cx="278608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риднестровский купон 5 рублей, 1994 год. Аверс.">
            <a:hlinkClick r:id="rId6" tooltip="&quot;Приднестровский купон 5 рублей, 1994 год. Аверс.&quot;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2643182"/>
            <a:ext cx="2524135" cy="122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Приднестровский червонец 1994 год. Аверс.">
            <a:hlinkClick r:id="rId8" tooltip="&quot;Приднестровский червонец 1994 год. Аверс.&quot;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28992" y="4071942"/>
            <a:ext cx="257176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риднестровский червонец 2000 год. Аверс.">
            <a:hlinkClick r:id="rId10" tooltip="&quot;Приднестровский червонец 2000 год. Аверс.&quot;"/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00364" y="5429264"/>
            <a:ext cx="250033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56 год, номинал 1 руб.">
            <a:hlinkClick r:id="rId2" tooltip="&quot;1956 год, номинал 1 руб.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286124"/>
            <a:ext cx="264320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1956 год, номинал 40 коп.">
            <a:hlinkClick r:id="rId4" tooltip="&quot;1956 год, номинал 40 коп.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071678"/>
            <a:ext cx="264320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1956 год, номинал 3 руб.">
            <a:hlinkClick r:id="rId6" tooltip="&quot;1956 год, номинал 3 руб.&quot;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2643182"/>
            <a:ext cx="271464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071538" y="428604"/>
            <a:ext cx="679602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России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других государствах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были выпущены почтовые марки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конверты с изображением полководца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204_009508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648204" cy="619760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72066" y="714356"/>
            <a:ext cx="38576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Северная сторона нового </a:t>
            </a:r>
            <a:r>
              <a:rPr lang="ru-RU" b="1" dirty="0" smtClean="0">
                <a:solidFill>
                  <a:srgbClr val="FF0000"/>
                </a:solidFill>
              </a:rPr>
              <a:t>надгробия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на могиле матери и близких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>
                <a:solidFill>
                  <a:srgbClr val="FF0000"/>
                </a:solidFill>
              </a:rPr>
              <a:t>. В. Суворова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у </a:t>
            </a:r>
            <a:r>
              <a:rPr lang="ru-RU" b="1" dirty="0" smtClean="0">
                <a:solidFill>
                  <a:srgbClr val="FF0000"/>
                </a:solidFill>
              </a:rPr>
              <a:t>церкви, 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 </a:t>
            </a:r>
            <a:r>
              <a:rPr lang="ru-RU" b="1" dirty="0">
                <a:solidFill>
                  <a:srgbClr val="FF0000"/>
                </a:solidFill>
              </a:rPr>
              <a:t>Никитских ворот в Москве 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360_0095535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6286544" cy="4286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4786322"/>
            <a:ext cx="6500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В храме Преподобного Феодора Студита у Никитских Ворот ежегодно по сложившейся традиции служится панихида по великому русскому полководцу Александру Васильевичу Суворову, который был крещён в этом храме.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214414" y="3786190"/>
            <a:ext cx="8614474" cy="280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14283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PT Sans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ans"/>
              </a:rPr>
              <a:t>  </a:t>
            </a:r>
            <a:r>
              <a:rPr kumimoji="0" lang="ru-RU" sz="16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ans"/>
              </a:rPr>
              <a:t> 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T Sans"/>
              </a:rPr>
              <a:t>                                                   </a:t>
            </a:r>
          </a:p>
        </p:txBody>
      </p:sp>
      <p:pic>
        <p:nvPicPr>
          <p:cNvPr id="4098" name="Picture 2" descr="http://100.histrf.ru/upload/medialibrary/9ef/Могила%20Суворова%20в%20Александро-Невской%20лавр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3857652" cy="524640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5857892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T Sans"/>
              </a:rPr>
              <a:t>Могила Суворова в Александро-Невской лавре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T Sans"/>
              </a:rPr>
              <a:t>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PT Serif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500562" y="571480"/>
            <a:ext cx="4429156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PT Serif"/>
              </a:rPr>
              <a:t>Умер А.В. Суворов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PT Serif"/>
              </a:rPr>
              <a:t> 6 мая 1800 года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PT Serif"/>
              </a:rPr>
              <a:t>в Петербурге.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PT Serif"/>
              </a:rPr>
              <a:t>Похоронен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PT Serif"/>
              </a:rPr>
              <a:t>в Александро-Невской лавре.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Meller-Zakomels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52"/>
            <a:ext cx="3500462" cy="43755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6248" y="214290"/>
            <a:ext cx="46539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Абрам  Петрович Ганнибал</a:t>
            </a:r>
            <a:endParaRPr lang="ru-RU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472" y="4643446"/>
            <a:ext cx="835824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Отец Суворова послушал своего друга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записал сына в Семёновский гвардейский полк в 1742 году.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1747 году Александр, еще ни разу не появлявшийся в полку,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начал продвижение по лестнице чинов: он был произведен в капралы.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Действительную службу Александр начал в 1748 году.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этого момента вся жизнь Суворова была подчинена военной службе.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1071546"/>
            <a:ext cx="47149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Ганнибал  Василию Ивановичу  в улыбке сказал: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Петр Великий твоего сына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расцеловал бы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непременно определил в военное дело.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пойдёт дальше нас с тобой».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500042"/>
            <a:ext cx="828677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Первое боевое крещение Александр Суворов получил в 1759г. в Семилетней войне с Пруссией в знаменитой битве под Кунерсдорфом, где была разбита прославленная армия прусского короля Фридриха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и становление Суворова как полководца проходило во время двух Русско-турецких войн. Во время первой Русско-турецкой войны (1768-1774г.г.) он показал высокие командирские качества. Но его дарование, как тактика, так и оригинального стратега, полностью раскрылось во время второй войны с турками в 1787-1791г.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1000108"/>
            <a:ext cx="2423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357298"/>
            <a:ext cx="850112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Сражение при Рымнике — одно из главных сражений Русско-турецкой войны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1787—1791 годов, окончившееся разгромом турецкой армии.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65" cy="276999"/>
          </a:xfrm>
          <a:prstGeom prst="rect">
            <a:avLst/>
          </a:prstGeom>
          <a:solidFill>
            <a:srgbClr val="F0D2D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65" cy="276999"/>
          </a:xfrm>
          <a:prstGeom prst="rect">
            <a:avLst/>
          </a:prstGeom>
          <a:solidFill>
            <a:srgbClr val="F0D2D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65" cy="276999"/>
          </a:xfrm>
          <a:prstGeom prst="rect">
            <a:avLst/>
          </a:prstGeom>
          <a:solidFill>
            <a:srgbClr val="F0D2D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65" cy="276999"/>
          </a:xfrm>
          <a:prstGeom prst="rect">
            <a:avLst/>
          </a:prstGeom>
          <a:solidFill>
            <a:srgbClr val="F0D2D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65" cy="276999"/>
          </a:xfrm>
          <a:prstGeom prst="rect">
            <a:avLst/>
          </a:prstGeom>
          <a:solidFill>
            <a:srgbClr val="F0D2D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35" name="Picture 11" descr="http://www.diletant.ru/bitrix/templates/.default/markup/i/circl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171450" cy="0"/>
          </a:xfrm>
          <a:prstGeom prst="rect">
            <a:avLst/>
          </a:prstGeom>
          <a:solidFill>
            <a:srgbClr val="F0D2D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7" name="Picture 13" descr="http://www.diletant.ru/bitrix/templates/.default/markup/i/circl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428625" cy="0"/>
          </a:xfrm>
          <a:prstGeom prst="rect">
            <a:avLst/>
          </a:prstGeom>
          <a:solidFill>
            <a:srgbClr val="F0D2D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428625" cy="0"/>
          </a:xfrm>
          <a:prstGeom prst="rect">
            <a:avLst/>
          </a:prstGeom>
          <a:solidFill>
            <a:srgbClr val="F0D2D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428625" cy="0"/>
          </a:xfrm>
          <a:prstGeom prst="rect">
            <a:avLst/>
          </a:prstGeom>
          <a:solidFill>
            <a:srgbClr val="F0D2D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428625" cy="0"/>
          </a:xfrm>
          <a:prstGeom prst="rect">
            <a:avLst/>
          </a:prstGeom>
          <a:solidFill>
            <a:srgbClr val="F0D2D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428625" cy="0"/>
          </a:xfrm>
          <a:prstGeom prst="rect">
            <a:avLst/>
          </a:prstGeom>
          <a:solidFill>
            <a:srgbClr val="F0D2D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428625" cy="0"/>
          </a:xfrm>
          <a:prstGeom prst="rect">
            <a:avLst/>
          </a:prstGeom>
          <a:solidFill>
            <a:srgbClr val="F0D2D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428625" cy="0"/>
          </a:xfrm>
          <a:prstGeom prst="rect">
            <a:avLst/>
          </a:prstGeom>
          <a:solidFill>
            <a:srgbClr val="F0D2D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428625" cy="0"/>
          </a:xfrm>
          <a:prstGeom prst="rect">
            <a:avLst/>
          </a:prstGeom>
          <a:solidFill>
            <a:srgbClr val="F0D2D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428625" cy="0"/>
          </a:xfrm>
          <a:prstGeom prst="rect">
            <a:avLst/>
          </a:prstGeom>
          <a:solidFill>
            <a:srgbClr val="F0D2D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428625" cy="0"/>
          </a:xfrm>
          <a:prstGeom prst="rect">
            <a:avLst/>
          </a:prstGeom>
          <a:solidFill>
            <a:srgbClr val="F0D2D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0"/>
            <a:ext cx="428625" cy="0"/>
          </a:xfrm>
          <a:prstGeom prst="rect">
            <a:avLst/>
          </a:prstGeom>
          <a:solidFill>
            <a:srgbClr val="F0D2D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428625" cy="0"/>
          </a:xfrm>
          <a:prstGeom prst="rect">
            <a:avLst/>
          </a:prstGeom>
          <a:solidFill>
            <a:srgbClr val="F0D2D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51" name="Picture 27" descr="http://mt1.googleapis.com/vt?lyrs=m@262121636&amp;src=apiv3&amp;hl=ru&amp;x=589&amp;y=367&amp;z=10&amp;style=47,37%7Csmartma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52" name="Picture 28" descr="http://mt0.googleapis.com/vt?lyrs=m@262121644&amp;src=apiv3&amp;hl=ru&amp;x=590&amp;y=366&amp;z=10&amp;style=47,37%7Csmartmap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53" name="Picture 29" descr="http://mt1.googleapis.com/vt?lyrs=m@262121058&amp;src=apiv3&amp;hl=ru&amp;x=589&amp;y=366&amp;z=10&amp;style=47,37%7Csmartmap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54" name="Picture 30" descr="http://mt1.googleapis.com/vt?lyrs=m@262121814&amp;src=apiv3&amp;hl=ru&amp;x=589&amp;y=365&amp;z=10&amp;style=47,37%7Csmartmap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55" name="Picture 31" descr="http://mt0.googleapis.com/vt?lyrs=m@262122471&amp;src=apiv3&amp;hl=ru&amp;x=588&amp;y=367&amp;z=10&amp;style=47,37%7Csmartmap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56" name="Picture 32" descr="http://mt1.googleapis.com/vt?lyrs=m@262122471&amp;src=apiv3&amp;hl=ru&amp;x=587&amp;y=367&amp;z=10&amp;style=47,37%7Csmartmap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57" name="Picture 33" descr="http://mt0.googleapis.com/vt?lyrs=m@262121644&amp;src=apiv3&amp;hl=ru&amp;x=590&amp;y=365&amp;z=10&amp;style=47,37%7Csmartmap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58" name="Picture 34" descr="http://mt0.googleapis.com/vt?lyrs=m@262005729&amp;src=apiv3&amp;hl=ru&amp;x=588&amp;y=365&amp;z=10&amp;style=47,37%7Csmartmap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59" name="Picture 35" descr="http://mt0.googleapis.com/vt?lyrs=m@262119510&amp;src=apiv3&amp;hl=ru&amp;x=590&amp;y=367&amp;z=10&amp;style=47,37%7Csmartmaps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60" name="Picture 36" descr="http://mt1.googleapis.com/vt?lyrs=m@262120299&amp;src=apiv3&amp;hl=ru&amp;x=587&amp;y=366&amp;z=10&amp;style=47,37%7Csmartmaps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61" name="Picture 37" descr="http://mt0.googleapis.com/vt?lyrs=m@262090131&amp;src=apiv3&amp;hl=ru&amp;x=588&amp;y=366&amp;z=10&amp;style=47,37%7Csmartmaps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62" name="Picture 38" descr="http://mt1.googleapis.com/vt?lyrs=m@262000000&amp;src=apiv3&amp;hl=ru&amp;x=587&amp;y=365&amp;z=10&amp;style=47,37%7Csmartmaps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67" name="Picture 43" descr="http://maps.gstatic.com/mapfiles/api-3/images/mapcnt3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69" name="Picture 45" descr="http://maps.gstatic.com/mapfiles/api-3/images/mapcnt3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70" name="Picture 46" descr="http://maps.gstatic.com/mapfiles/api-3/images/cb_scout2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sp>
        <p:nvSpPr>
          <p:cNvPr id="1071" name="Rectangle 47"/>
          <p:cNvSpPr>
            <a:spLocks noChangeArrowheads="1"/>
          </p:cNvSpPr>
          <p:nvPr/>
        </p:nvSpPr>
        <p:spPr bwMode="auto">
          <a:xfrm>
            <a:off x="0" y="0"/>
            <a:ext cx="157163" cy="0"/>
          </a:xfrm>
          <a:prstGeom prst="rect">
            <a:avLst/>
          </a:prstGeom>
          <a:solidFill>
            <a:srgbClr val="F0D2D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72" name="Picture 48" descr="http://maps.gstatic.com/mapfiles/api-3/images/mapcnt3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73" name="Picture 49" descr="http://maps.gstatic.com/mapfiles/api-3/images/mapcnt3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74" name="Picture 50" descr="http://maps.gstatic.com/mapfiles/api-3/images/mapcnt3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75" name="Picture 51" descr="http://maps.gstatic.com/mapfiles/api-3/images/mapcnt3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78" name="Picture 54" descr="http://maps.gstatic.com/mapfiles/mv/imgs8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64" name="Picture 40" descr="http://maps.gstatic.com/mapfiles/api-3/images/google_white2.png">
            <a:hlinkClick r:id="rId18" tooltip="Нажмите, чтобы отобразить эту область в Картах Google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4925" y="-152400"/>
            <a:ext cx="9525" cy="9525"/>
          </a:xfrm>
          <a:prstGeom prst="rect">
            <a:avLst/>
          </a:prstGeom>
          <a:noFill/>
        </p:spPr>
      </p:pic>
      <p:pic>
        <p:nvPicPr>
          <p:cNvPr id="1081" name="Picture 57" descr="http://www.diletant.ru/upload/medialibrary/a6d/a6dfa0c013b76f1c9661ef8e172cbd5d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14282" y="2857496"/>
            <a:ext cx="8386197" cy="3857652"/>
          </a:xfrm>
          <a:prstGeom prst="rect">
            <a:avLst/>
          </a:prstGeom>
          <a:noFill/>
        </p:spPr>
      </p:pic>
      <p:sp>
        <p:nvSpPr>
          <p:cNvPr id="60" name="Прямоугольник 59"/>
          <p:cNvSpPr/>
          <p:nvPr/>
        </p:nvSpPr>
        <p:spPr>
          <a:xfrm>
            <a:off x="428596" y="142852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Знаменитые битвы </a:t>
            </a:r>
          </a:p>
          <a:p>
            <a:pPr algn="ctr"/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Александра Васильевича Суворова</a:t>
            </a:r>
            <a:endParaRPr lang="ru-RU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142853"/>
            <a:ext cx="85725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Штурм Измаила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Осада и штурм в 1790 году турецкой крепости Измаил русскими войсками под командованием генерал-аншефа А. В. Суворова в ходе русско-турецкой войны 1787—1791 годов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2770" name="Picture 2" descr="http://www.diletant.ru/upload/medialibrary/675/675894a852c8c1ef10b350ebc2723d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6572296" cy="4637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Штурм Праги 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28992" y="714356"/>
            <a:ext cx="27566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 ноября 1794 года 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www.diletant.ru/upload/medialibrary/dd7/dd7778e33ecaa987bb2520549f4fb5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6828445" cy="4714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85728"/>
            <a:ext cx="4143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Битва при Треббии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www.diletant.ru/upload/medialibrary/a5c/a5cb720c80d32962efaf6923ea61291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6223012" cy="46623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857232"/>
            <a:ext cx="857256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Между французской Неаполитанской армией и русско-австрийскими войсками, приведшее к разгрому и уничтожению французских войск. 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214290"/>
            <a:ext cx="2525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Битва при Нови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642918"/>
            <a:ext cx="87868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Между русско-австрийскими войсками под командованием фельдмаршала А.В. Суворова и французской армией во время Итальянского похода Суворова 1799. 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7021140" cy="414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42849" bIns="3650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  <a:r>
              <a:rPr kumimoji="0" lang="ru-RU" sz="23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                                                                                             </a:t>
            </a:r>
          </a:p>
        </p:txBody>
      </p:sp>
      <p:pic>
        <p:nvPicPr>
          <p:cNvPr id="36866" name="Picture 2" descr="http://www.diletant.ru/upload/medialibrary/171/171daf07c819956fab95a5478d5828d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000240"/>
            <a:ext cx="7013911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803</Words>
  <Application>Microsoft Office PowerPoint</Application>
  <PresentationFormat>Экран (4:3)</PresentationFormat>
  <Paragraphs>106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41</cp:revision>
  <dcterms:created xsi:type="dcterms:W3CDTF">2001-12-31T20:48:03Z</dcterms:created>
  <dcterms:modified xsi:type="dcterms:W3CDTF">2001-12-31T21:04:50Z</dcterms:modified>
</cp:coreProperties>
</file>