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60" r:id="rId2"/>
    <p:sldId id="278" r:id="rId3"/>
    <p:sldId id="279" r:id="rId4"/>
    <p:sldId id="280" r:id="rId5"/>
    <p:sldId id="268" r:id="rId6"/>
    <p:sldId id="270" r:id="rId7"/>
    <p:sldId id="296" r:id="rId8"/>
    <p:sldId id="271" r:id="rId9"/>
    <p:sldId id="300" r:id="rId10"/>
    <p:sldId id="297" r:id="rId11"/>
    <p:sldId id="298" r:id="rId12"/>
    <p:sldId id="299" r:id="rId13"/>
    <p:sldId id="294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67" r:id="rId28"/>
    <p:sldId id="295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DCF63-7126-4F4E-BD1B-98A39F011A72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34592-8986-4A38-BA25-93A4D2300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923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86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86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3E494-C346-4C34-94E6-04C25E7DAB5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210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91B28-5176-4001-90DB-9FFB49BADB3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348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63389-E0BC-4848-B6FD-0B86ABE241C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029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D92A5-3D33-4C2A-AB1E-EC26722E1A4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63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66BDE-30E4-49A9-84D6-7D5650A2088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858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15B31-D1DD-4B10-BE38-B195403BD5E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57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4285E-9C7D-42E9-A404-4C614E1DB31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528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73A47-85EF-441D-B70E-B0C92393631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322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4E630-29F1-4D0F-99F5-2C9F7073400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95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7A79D-93A2-4D92-A133-CFA6623C66D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746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604C3-0B33-4B7F-8702-6648EABC100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913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4EB23-713E-4436-97D5-86EBE46A224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070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6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653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7654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76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F8AA16-5290-4F06-9C66-02835E3136BB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44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7813"/>
            <a:ext cx="8075240" cy="1143000"/>
          </a:xfrm>
        </p:spPr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800" b="1" dirty="0" smtClean="0"/>
              <a:t>Современные </a:t>
            </a:r>
            <a:r>
              <a:rPr lang="ru-RU" sz="2800" b="1" dirty="0"/>
              <a:t>образовательные технологии на уроках математики в условиях </a:t>
            </a:r>
            <a:r>
              <a:rPr lang="ru-RU" sz="2800" b="1" dirty="0" smtClean="0"/>
              <a:t>ФГОС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just"/>
            <a:endParaRPr lang="ru-RU" sz="1400" dirty="0">
              <a:latin typeface="+mj-lt"/>
            </a:endParaRPr>
          </a:p>
          <a:p>
            <a:pPr marL="0" indent="0">
              <a:buNone/>
            </a:pPr>
            <a:r>
              <a:rPr lang="ru-RU" sz="1400" dirty="0" smtClean="0">
                <a:latin typeface="+mj-lt"/>
              </a:rPr>
              <a:t>                                                                                       </a:t>
            </a:r>
            <a:r>
              <a:rPr lang="ru-RU" sz="1400" b="1" dirty="0" smtClean="0">
                <a:latin typeface="+mj-lt"/>
              </a:rPr>
              <a:t>Выполнил: Полозова Ирина Валентиновна</a:t>
            </a:r>
          </a:p>
          <a:p>
            <a:pPr marL="0" indent="0">
              <a:buNone/>
            </a:pPr>
            <a:r>
              <a:rPr lang="ru-RU" sz="1400" b="1" dirty="0">
                <a:latin typeface="+mj-lt"/>
              </a:rPr>
              <a:t> </a:t>
            </a:r>
            <a:r>
              <a:rPr lang="ru-RU" sz="1400" b="1" dirty="0" smtClean="0">
                <a:latin typeface="+mj-lt"/>
              </a:rPr>
              <a:t>                                                                                                            учитель начальных классов</a:t>
            </a:r>
          </a:p>
          <a:p>
            <a:pPr marL="0" indent="0">
              <a:buNone/>
            </a:pPr>
            <a:r>
              <a:rPr lang="ru-RU" sz="1400" b="1" dirty="0">
                <a:latin typeface="+mj-lt"/>
              </a:rPr>
              <a:t> </a:t>
            </a:r>
            <a:r>
              <a:rPr lang="ru-RU" sz="1400" b="1" dirty="0" smtClean="0">
                <a:latin typeface="+mj-lt"/>
              </a:rPr>
              <a:t>                                                                                                            ГБОУ гимназии №1</a:t>
            </a:r>
          </a:p>
          <a:p>
            <a:pPr marL="0" indent="0">
              <a:buNone/>
            </a:pPr>
            <a:r>
              <a:rPr lang="ru-RU" sz="1400" b="1" dirty="0" smtClean="0">
                <a:latin typeface="+mj-lt"/>
              </a:rPr>
              <a:t>                                                                                                             г. Новокуйбышевска</a:t>
            </a:r>
          </a:p>
          <a:p>
            <a:pPr marL="0" indent="0">
              <a:buNone/>
            </a:pPr>
            <a:r>
              <a:rPr lang="ru-RU" sz="1400" b="1" dirty="0">
                <a:latin typeface="+mj-lt"/>
              </a:rPr>
              <a:t> </a:t>
            </a:r>
            <a:r>
              <a:rPr lang="ru-RU" sz="1400" b="1" dirty="0" smtClean="0">
                <a:latin typeface="+mj-lt"/>
              </a:rPr>
              <a:t>                                                                                                            </a:t>
            </a:r>
            <a:r>
              <a:rPr lang="ru-RU" sz="1400" b="1" smtClean="0">
                <a:latin typeface="+mj-lt"/>
              </a:rPr>
              <a:t>Самарской области</a:t>
            </a:r>
            <a:endParaRPr lang="ru-RU" sz="1400" b="1" dirty="0"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628800"/>
            <a:ext cx="2520279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0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 </a:t>
            </a:r>
            <a:r>
              <a:rPr lang="ru-RU" b="1" u="sng" dirty="0">
                <a:latin typeface="+mj-lt"/>
              </a:rPr>
              <a:t>Основная  цель</a:t>
            </a:r>
            <a:r>
              <a:rPr lang="ru-RU" b="1" u="sng" dirty="0" smtClean="0">
                <a:latin typeface="+mj-lt"/>
              </a:rPr>
              <a:t>:</a:t>
            </a:r>
            <a:r>
              <a:rPr lang="ru-RU" dirty="0" smtClean="0">
                <a:latin typeface="+mj-lt"/>
              </a:rPr>
              <a:t> </a:t>
            </a:r>
            <a:r>
              <a:rPr lang="ru-RU" dirty="0">
                <a:latin typeface="+mj-lt"/>
              </a:rPr>
              <a:t>Внедрение современных педагогических технологий на уроках математики для  формирования достаточно полных, глубоких, прочных знаний по изучаемому предмету и  для обеспечения высокого уровня преподавания.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6064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b="1" u="sng" dirty="0">
                <a:latin typeface="+mj-lt"/>
              </a:rPr>
              <a:t>Основные  задачи</a:t>
            </a:r>
            <a:r>
              <a:rPr lang="ru-RU" sz="2000" dirty="0">
                <a:latin typeface="+mj-lt"/>
              </a:rPr>
              <a:t> внедрения современных педагогических технологий на уроках заключаются в следующем:</a:t>
            </a:r>
          </a:p>
          <a:p>
            <a:pPr lvl="0" algn="just"/>
            <a:r>
              <a:rPr lang="ru-RU" sz="2000" dirty="0">
                <a:latin typeface="+mj-lt"/>
              </a:rPr>
              <a:t>Изучить и внедрить в образовательный процесс СПТ (современные педагогические технологии).</a:t>
            </a:r>
          </a:p>
          <a:p>
            <a:pPr lvl="0" algn="just"/>
            <a:r>
              <a:rPr lang="ru-RU" sz="2000" dirty="0">
                <a:latin typeface="+mj-lt"/>
              </a:rPr>
              <a:t>Овладеть новым содержанием обучения, современными технологиями  и приемами  в работе.</a:t>
            </a:r>
          </a:p>
          <a:p>
            <a:pPr lvl="0" algn="just"/>
            <a:r>
              <a:rPr lang="ru-RU" sz="2000" dirty="0">
                <a:latin typeface="+mj-lt"/>
              </a:rPr>
              <a:t>Выявить возможности и особенности использования средств современных педагогических технологий при изучении математического материала на уроках.</a:t>
            </a:r>
          </a:p>
          <a:p>
            <a:pPr lvl="0" algn="just"/>
            <a:r>
              <a:rPr lang="ru-RU" sz="2000" dirty="0">
                <a:latin typeface="+mj-lt"/>
              </a:rPr>
              <a:t>Выделить основные формы, методы и виды работ использования современных педагогических средств технологий при изучении математики.</a:t>
            </a:r>
          </a:p>
          <a:p>
            <a:pPr lvl="0" algn="just"/>
            <a:r>
              <a:rPr lang="ru-RU" sz="2000" dirty="0">
                <a:latin typeface="+mj-lt"/>
              </a:rPr>
              <a:t>Провести эксперимент.</a:t>
            </a:r>
          </a:p>
          <a:p>
            <a:pPr marL="0" indent="0" algn="just">
              <a:buNone/>
            </a:pPr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84811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>
                <a:latin typeface="+mj-lt"/>
              </a:rPr>
              <a:t>Для решения поставленных задач были использованы следующие </a:t>
            </a:r>
            <a:r>
              <a:rPr lang="ru-RU" sz="2000" b="1" u="sng" dirty="0">
                <a:latin typeface="+mj-lt"/>
              </a:rPr>
              <a:t>методы педагогического исследования: </a:t>
            </a:r>
            <a:endParaRPr lang="ru-RU" sz="2000" dirty="0">
              <a:latin typeface="+mj-lt"/>
            </a:endParaRPr>
          </a:p>
          <a:p>
            <a:pPr lvl="0"/>
            <a:r>
              <a:rPr lang="ru-RU" sz="2000" u="sng" dirty="0">
                <a:latin typeface="+mj-lt"/>
              </a:rPr>
              <a:t>теоретические:</a:t>
            </a:r>
            <a:r>
              <a:rPr lang="ru-RU" sz="2000" dirty="0">
                <a:latin typeface="+mj-lt"/>
              </a:rPr>
              <a:t> анализ педагогической, методической и специальной литературы по проблеме исследования, специальных разделов математики и информатики;</a:t>
            </a:r>
          </a:p>
          <a:p>
            <a:pPr lvl="0"/>
            <a:r>
              <a:rPr lang="ru-RU" sz="2000" u="sng" dirty="0">
                <a:latin typeface="+mj-lt"/>
              </a:rPr>
              <a:t>общенаучные:</a:t>
            </a:r>
            <a:r>
              <a:rPr lang="ru-RU" sz="2000" dirty="0">
                <a:latin typeface="+mj-lt"/>
              </a:rPr>
              <a:t> педагогическое наблюдение, беседы с учащимися, анализ результатов деятельности учащихся, изучение компьютерных программных продуктов, предназначенных для обучения математике в учебном заведении, изучение и анализ опыта использования средств информационных технологий в обучении учащихся;</a:t>
            </a:r>
          </a:p>
          <a:p>
            <a:pPr lvl="0"/>
            <a:r>
              <a:rPr lang="ru-RU" sz="2000" u="sng" dirty="0">
                <a:latin typeface="+mj-lt"/>
              </a:rPr>
              <a:t>статистические:</a:t>
            </a:r>
            <a:r>
              <a:rPr lang="ru-RU" sz="2000" dirty="0">
                <a:latin typeface="+mj-lt"/>
              </a:rPr>
              <a:t> обработка результатов педагогического опыта.</a:t>
            </a:r>
          </a:p>
          <a:p>
            <a:pPr marL="0" indent="0">
              <a:buNone/>
            </a:pPr>
            <a:r>
              <a:rPr lang="ru-RU" sz="2000" dirty="0">
                <a:latin typeface="+mj-lt"/>
              </a:rPr>
              <a:t> </a:t>
            </a:r>
          </a:p>
          <a:p>
            <a:pPr marL="0" indent="0">
              <a:buNone/>
            </a:pPr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0926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+mj-lt"/>
              </a:rPr>
              <a:t>Перечень технологий:</a:t>
            </a:r>
          </a:p>
          <a:p>
            <a:pPr marL="363537" lvl="1" indent="-342900" algn="just"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ru-RU" sz="2800" dirty="0" smtClean="0">
                <a:latin typeface="+mj-lt"/>
              </a:rPr>
              <a:t>информационно-коммуникационная </a:t>
            </a:r>
          </a:p>
          <a:p>
            <a:pPr marL="363537" lvl="1" indent="-342900" algn="just"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ru-RU" sz="2800" dirty="0">
                <a:latin typeface="+mj-lt"/>
              </a:rPr>
              <a:t>д</a:t>
            </a:r>
            <a:r>
              <a:rPr lang="ru-RU" sz="2800" dirty="0" smtClean="0">
                <a:latin typeface="+mj-lt"/>
              </a:rPr>
              <a:t>ифференцированная</a:t>
            </a:r>
          </a:p>
          <a:p>
            <a:pPr marL="363537" lvl="1" indent="-342900" algn="just"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ru-RU" sz="2800" dirty="0" err="1" smtClean="0">
                <a:latin typeface="+mj-lt"/>
              </a:rPr>
              <a:t>здоровьесберегающая</a:t>
            </a:r>
            <a:endParaRPr lang="ru-RU" sz="2800" dirty="0">
              <a:latin typeface="+mj-lt"/>
            </a:endParaRPr>
          </a:p>
          <a:p>
            <a:pPr marL="363537" lvl="1" indent="-342900"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endParaRPr lang="ru-RU" sz="2800" dirty="0" smtClean="0"/>
          </a:p>
          <a:p>
            <a:pPr marL="363537" lvl="1" indent="-342900"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endParaRPr lang="ru-RU" sz="2800" dirty="0"/>
          </a:p>
          <a:p>
            <a:pPr marL="20637" lvl="1" indent="0">
              <a:lnSpc>
                <a:spcPct val="80000"/>
              </a:lnSpc>
              <a:spcAft>
                <a:spcPts val="600"/>
              </a:spcAft>
              <a:buNone/>
              <a:defRPr/>
            </a:pP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6280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+mj-lt"/>
              </a:rPr>
              <a:t>Главными </a:t>
            </a:r>
            <a:r>
              <a:rPr lang="ru-RU" dirty="0">
                <a:latin typeface="+mj-lt"/>
              </a:rPr>
              <a:t>целями использования информационных (компьютерных) </a:t>
            </a:r>
            <a:r>
              <a:rPr lang="ru-RU" dirty="0" smtClean="0">
                <a:latin typeface="+mj-lt"/>
              </a:rPr>
              <a:t>технологий:</a:t>
            </a:r>
          </a:p>
          <a:p>
            <a:pPr lvl="0"/>
            <a:r>
              <a:rPr lang="ru-RU" dirty="0">
                <a:latin typeface="+mj-lt"/>
              </a:rPr>
              <a:t>поддержание и повышение качества образования;</a:t>
            </a:r>
          </a:p>
          <a:p>
            <a:pPr lvl="0"/>
            <a:r>
              <a:rPr lang="ru-RU" dirty="0">
                <a:latin typeface="+mj-lt"/>
              </a:rPr>
              <a:t>повышение интереса к предмету;</a:t>
            </a:r>
          </a:p>
          <a:p>
            <a:pPr lvl="0"/>
            <a:r>
              <a:rPr lang="ru-RU" dirty="0">
                <a:latin typeface="+mj-lt"/>
              </a:rPr>
              <a:t>оптимизация труда учителя.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595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000" b="1" dirty="0">
                <a:latin typeface="+mj-lt"/>
              </a:rPr>
              <a:t>Индивидуальная и дифференцированная </a:t>
            </a:r>
            <a:r>
              <a:rPr lang="ru-RU" sz="2000" b="1" i="1" dirty="0">
                <a:latin typeface="+mj-lt"/>
              </a:rPr>
              <a:t>работа</a:t>
            </a:r>
            <a:r>
              <a:rPr lang="ru-RU" sz="2000" b="1" dirty="0">
                <a:latin typeface="+mj-lt"/>
              </a:rPr>
              <a:t>  отвечает следующим условиям: </a:t>
            </a:r>
            <a:endParaRPr lang="ru-RU" sz="2000" dirty="0">
              <a:latin typeface="+mj-lt"/>
            </a:endParaRPr>
          </a:p>
          <a:p>
            <a:pPr lvl="0" algn="just"/>
            <a:r>
              <a:rPr lang="ru-RU" sz="2000" dirty="0">
                <a:latin typeface="+mj-lt"/>
              </a:rPr>
              <a:t>знание индивидуальных особенностей учащихся;</a:t>
            </a:r>
          </a:p>
          <a:p>
            <a:pPr lvl="0" algn="just"/>
            <a:r>
              <a:rPr lang="ru-RU" sz="2000" dirty="0">
                <a:latin typeface="+mj-lt"/>
              </a:rPr>
              <a:t>умение учителя анализировать учебный материал и выявлять возможные трудности;</a:t>
            </a:r>
          </a:p>
          <a:p>
            <a:pPr lvl="0" algn="just"/>
            <a:r>
              <a:rPr lang="ru-RU" sz="2000" dirty="0">
                <a:latin typeface="+mj-lt"/>
              </a:rPr>
              <a:t>включение в план урока дифференцированной работы на усвоение программного материала и развитие познавательных способностей;</a:t>
            </a:r>
          </a:p>
          <a:p>
            <a:pPr lvl="0" algn="just"/>
            <a:r>
              <a:rPr lang="ru-RU" sz="2000" dirty="0">
                <a:latin typeface="+mj-lt"/>
              </a:rPr>
              <a:t>постановка ближайших педагогических задач в работе с каждым учеником;</a:t>
            </a:r>
          </a:p>
          <a:p>
            <a:pPr lvl="0" algn="just"/>
            <a:r>
              <a:rPr lang="ru-RU" sz="2000" dirty="0">
                <a:latin typeface="+mj-lt"/>
              </a:rPr>
              <a:t> осуществление оперативной обратной связи;</a:t>
            </a:r>
          </a:p>
          <a:p>
            <a:pPr lvl="0" algn="just"/>
            <a:r>
              <a:rPr lang="ru-RU" sz="2000" dirty="0">
                <a:latin typeface="+mj-lt"/>
              </a:rPr>
              <a:t> соблюдение педагогического такта</a:t>
            </a:r>
            <a:r>
              <a:rPr lang="ru-RU" dirty="0"/>
              <a:t>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6989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/>
              <a:t> Методы</a:t>
            </a:r>
            <a:r>
              <a:rPr lang="ru-RU" dirty="0"/>
              <a:t> </a:t>
            </a:r>
            <a:r>
              <a:rPr lang="ru-RU" b="1" dirty="0" smtClean="0"/>
              <a:t>дифференциации:</a:t>
            </a:r>
          </a:p>
          <a:p>
            <a:pPr algn="just"/>
            <a:r>
              <a:rPr lang="ru-RU" dirty="0" smtClean="0">
                <a:latin typeface="+mj-lt"/>
              </a:rPr>
              <a:t> дифференцированные </a:t>
            </a:r>
            <a:r>
              <a:rPr lang="ru-RU" b="1" dirty="0">
                <a:latin typeface="+mj-lt"/>
              </a:rPr>
              <a:t>задания</a:t>
            </a:r>
            <a:r>
              <a:rPr lang="ru-RU" dirty="0">
                <a:latin typeface="+mj-lt"/>
              </a:rPr>
              <a:t>, направленные на развитие психических процессов: внимания, воображения, памяти, логического мышления;  </a:t>
            </a:r>
          </a:p>
          <a:p>
            <a:pPr algn="just"/>
            <a:r>
              <a:rPr lang="ru-RU" dirty="0" smtClean="0">
                <a:latin typeface="+mj-lt"/>
              </a:rPr>
              <a:t>   </a:t>
            </a:r>
            <a:r>
              <a:rPr lang="ru-RU" dirty="0">
                <a:latin typeface="+mj-lt"/>
              </a:rPr>
              <a:t>дифференцированная </a:t>
            </a:r>
            <a:r>
              <a:rPr lang="ru-RU" b="1" dirty="0">
                <a:latin typeface="+mj-lt"/>
              </a:rPr>
              <a:t>самостоятельная работа</a:t>
            </a:r>
            <a:r>
              <a:rPr lang="ru-RU" dirty="0">
                <a:latin typeface="+mj-lt"/>
              </a:rPr>
              <a:t> (по интересам, по уровню сложности);  </a:t>
            </a:r>
          </a:p>
          <a:p>
            <a:pPr algn="just"/>
            <a:r>
              <a:rPr lang="ru-RU" dirty="0" smtClean="0">
                <a:latin typeface="+mj-lt"/>
              </a:rPr>
              <a:t>   </a:t>
            </a:r>
            <a:r>
              <a:rPr lang="ru-RU" dirty="0">
                <a:latin typeface="+mj-lt"/>
              </a:rPr>
              <a:t>дифференцированный </a:t>
            </a:r>
            <a:r>
              <a:rPr lang="ru-RU" b="1" dirty="0">
                <a:latin typeface="+mj-lt"/>
              </a:rPr>
              <a:t>контроль</a:t>
            </a:r>
            <a:r>
              <a:rPr lang="ru-RU" dirty="0">
                <a:latin typeface="+mj-lt"/>
              </a:rPr>
              <a:t> (уровневые задания, задания с выбором), </a:t>
            </a:r>
            <a:r>
              <a:rPr lang="ru-RU" b="1" dirty="0">
                <a:latin typeface="+mj-lt"/>
              </a:rPr>
              <a:t>самоконтроль</a:t>
            </a:r>
            <a:r>
              <a:rPr lang="ru-RU" dirty="0">
                <a:latin typeface="+mj-lt"/>
              </a:rPr>
              <a:t> по образцам и критериям.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48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>
                <a:latin typeface="+mj-lt"/>
              </a:rPr>
              <a:t>Ф</a:t>
            </a:r>
            <a:r>
              <a:rPr lang="ru-RU" b="1" dirty="0" smtClean="0">
                <a:latin typeface="+mj-lt"/>
              </a:rPr>
              <a:t>ормы</a:t>
            </a:r>
            <a:r>
              <a:rPr lang="ru-RU" dirty="0" smtClean="0">
                <a:latin typeface="+mj-lt"/>
              </a:rPr>
              <a:t> </a:t>
            </a:r>
            <a:r>
              <a:rPr lang="ru-RU" dirty="0">
                <a:latin typeface="+mj-lt"/>
              </a:rPr>
              <a:t>работы:</a:t>
            </a:r>
          </a:p>
          <a:p>
            <a:pPr lvl="0" algn="just"/>
            <a:r>
              <a:rPr lang="ru-RU" dirty="0">
                <a:latin typeface="+mj-lt"/>
              </a:rPr>
              <a:t>организация взаимной проверки заданий;</a:t>
            </a:r>
          </a:p>
          <a:p>
            <a:pPr lvl="0" algn="just"/>
            <a:r>
              <a:rPr lang="ru-RU" dirty="0">
                <a:latin typeface="+mj-lt"/>
              </a:rPr>
              <a:t>взаимные задания групп;</a:t>
            </a:r>
          </a:p>
          <a:p>
            <a:pPr lvl="0" algn="just"/>
            <a:r>
              <a:rPr lang="ru-RU" dirty="0">
                <a:latin typeface="+mj-lt"/>
              </a:rPr>
              <a:t>учебный конфликт;</a:t>
            </a:r>
          </a:p>
          <a:p>
            <a:pPr lvl="0" algn="just"/>
            <a:r>
              <a:rPr lang="ru-RU" dirty="0">
                <a:latin typeface="+mj-lt"/>
              </a:rPr>
              <a:t>обсуждение участниками способов своего действия.</a:t>
            </a:r>
            <a:endParaRPr lang="ru-RU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344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err="1"/>
              <a:t>З</a:t>
            </a:r>
            <a:r>
              <a:rPr lang="ru-RU" b="1" dirty="0" err="1" smtClean="0"/>
              <a:t>доровьесберегающие</a:t>
            </a:r>
            <a:r>
              <a:rPr lang="ru-RU" b="1" dirty="0" smtClean="0"/>
              <a:t> технологии</a:t>
            </a:r>
            <a:r>
              <a:rPr lang="ru-RU" dirty="0"/>
              <a:t>: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- динамические </a:t>
            </a:r>
            <a:r>
              <a:rPr lang="ru-RU" dirty="0"/>
              <a:t>паузы;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- физические </a:t>
            </a:r>
            <a:r>
              <a:rPr lang="ru-RU" dirty="0"/>
              <a:t>минутки, которые проводятся в разнообразных формах: стихотворных (ритмичные стихи), музыкальных, с применением таблиц для релаксации мышц глаз  и т. д. </a:t>
            </a:r>
          </a:p>
        </p:txBody>
      </p:sp>
    </p:spTree>
    <p:extLst>
      <p:ext uri="{BB962C8B-B14F-4D97-AF65-F5344CB8AC3E}">
        <p14:creationId xmlns:p14="http://schemas.microsoft.com/office/powerpoint/2010/main" val="16578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+mj-lt"/>
              </a:rPr>
              <a:t>Г</a:t>
            </a:r>
            <a:r>
              <a:rPr lang="ru-RU" dirty="0" smtClean="0">
                <a:latin typeface="+mj-lt"/>
              </a:rPr>
              <a:t>игиенические </a:t>
            </a:r>
            <a:r>
              <a:rPr lang="ru-RU" dirty="0">
                <a:latin typeface="+mj-lt"/>
              </a:rPr>
              <a:t>условия в кабинете</a:t>
            </a:r>
            <a:r>
              <a:rPr lang="ru-RU" dirty="0" smtClean="0">
                <a:latin typeface="+mj-lt"/>
              </a:rPr>
              <a:t>: соблюдать  </a:t>
            </a:r>
            <a:r>
              <a:rPr lang="ru-RU" dirty="0">
                <a:latin typeface="+mj-lt"/>
              </a:rPr>
              <a:t>температуру и свежесть воздуха, рациональность освещения класса и доски; места и длительность применения ТСО; позы учащихся и чередование их; психологический </a:t>
            </a:r>
            <a:r>
              <a:rPr lang="ru-RU" dirty="0" smtClean="0">
                <a:latin typeface="+mj-lt"/>
              </a:rPr>
              <a:t>климат </a:t>
            </a:r>
            <a:r>
              <a:rPr lang="ru-RU" dirty="0">
                <a:latin typeface="+mj-lt"/>
              </a:rPr>
              <a:t>на уроке. </a:t>
            </a:r>
            <a:endParaRPr lang="ru-RU" dirty="0" smtClean="0">
              <a:latin typeface="+mj-lt"/>
            </a:endParaRPr>
          </a:p>
          <a:p>
            <a:pPr marL="0" indent="0" algn="just">
              <a:buNone/>
            </a:pPr>
            <a:r>
              <a:rPr lang="ru-RU" b="1" dirty="0">
                <a:latin typeface="+mj-lt"/>
              </a:rPr>
              <a:t>Э</a:t>
            </a:r>
            <a:r>
              <a:rPr lang="ru-RU" b="1" dirty="0" smtClean="0">
                <a:latin typeface="+mj-lt"/>
              </a:rPr>
              <a:t>моциональные </a:t>
            </a:r>
            <a:r>
              <a:rPr lang="ru-RU" b="1" dirty="0">
                <a:latin typeface="+mj-lt"/>
              </a:rPr>
              <a:t>разрядки</a:t>
            </a:r>
            <a:r>
              <a:rPr lang="ru-RU" dirty="0">
                <a:latin typeface="+mj-lt"/>
              </a:rPr>
              <a:t>: шутки, улыбки, поговорки, афоризмы  с комментариями, музыкальные минутки и т.д.</a:t>
            </a:r>
          </a:p>
          <a:p>
            <a:pPr marL="0" indent="0" algn="just">
              <a:buNone/>
            </a:pP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1123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628800"/>
            <a:ext cx="7772400" cy="4530725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 smtClean="0">
                <a:latin typeface="+mj-lt"/>
              </a:rPr>
              <a:t>Нужно</a:t>
            </a:r>
            <a:r>
              <a:rPr lang="ru-RU" b="1" i="1" dirty="0">
                <a:latin typeface="+mj-lt"/>
              </a:rPr>
              <a:t>, чтобы дети, по </a:t>
            </a:r>
            <a:r>
              <a:rPr lang="ru-RU" b="1" i="1" dirty="0" smtClean="0">
                <a:latin typeface="+mj-lt"/>
              </a:rPr>
              <a:t>возможности</a:t>
            </a:r>
            <a:r>
              <a:rPr lang="ru-RU" b="1" i="1" dirty="0">
                <a:latin typeface="+mj-lt"/>
              </a:rPr>
              <a:t>, учились </a:t>
            </a:r>
            <a:r>
              <a:rPr lang="ru-RU" b="1" i="1" dirty="0" smtClean="0">
                <a:latin typeface="+mj-lt"/>
              </a:rPr>
              <a:t>самостоятельно</a:t>
            </a:r>
            <a:r>
              <a:rPr lang="ru-RU" b="1" i="1" dirty="0">
                <a:latin typeface="+mj-lt"/>
              </a:rPr>
              <a:t>, а учитель </a:t>
            </a:r>
            <a:r>
              <a:rPr lang="ru-RU" b="1" i="1" dirty="0" smtClean="0">
                <a:latin typeface="+mj-lt"/>
              </a:rPr>
              <a:t>руководил </a:t>
            </a:r>
            <a:r>
              <a:rPr lang="ru-RU" b="1" i="1" dirty="0">
                <a:latin typeface="+mj-lt"/>
              </a:rPr>
              <a:t>этим самостоятельным </a:t>
            </a:r>
            <a:r>
              <a:rPr lang="ru-RU" b="1" i="1" dirty="0" smtClean="0">
                <a:latin typeface="+mj-lt"/>
              </a:rPr>
              <a:t>процессом </a:t>
            </a:r>
            <a:r>
              <a:rPr lang="ru-RU" b="1" i="1" dirty="0">
                <a:latin typeface="+mj-lt"/>
              </a:rPr>
              <a:t>и давал для него </a:t>
            </a:r>
            <a:r>
              <a:rPr lang="ru-RU" b="1" i="1" dirty="0" smtClean="0">
                <a:latin typeface="+mj-lt"/>
              </a:rPr>
              <a:t>материал. </a:t>
            </a:r>
          </a:p>
          <a:p>
            <a:pPr marL="0" indent="0" algn="just">
              <a:buNone/>
            </a:pPr>
            <a:r>
              <a:rPr lang="ru-RU" sz="4000" dirty="0">
                <a:latin typeface="+mj-lt"/>
              </a:rPr>
              <a:t> </a:t>
            </a:r>
            <a:r>
              <a:rPr lang="ru-RU" sz="4000" dirty="0" smtClean="0">
                <a:latin typeface="+mj-lt"/>
              </a:rPr>
              <a:t>                                      </a:t>
            </a:r>
            <a:r>
              <a:rPr lang="ru-RU" b="1" i="1" dirty="0" smtClean="0">
                <a:latin typeface="+mj-lt"/>
              </a:rPr>
              <a:t>К.Д</a:t>
            </a:r>
            <a:r>
              <a:rPr lang="ru-RU" b="1" i="1" dirty="0">
                <a:latin typeface="+mj-lt"/>
              </a:rPr>
              <a:t>. Ушинский </a:t>
            </a:r>
          </a:p>
        </p:txBody>
      </p:sp>
    </p:spTree>
    <p:extLst>
      <p:ext uri="{BB962C8B-B14F-4D97-AF65-F5344CB8AC3E}">
        <p14:creationId xmlns:p14="http://schemas.microsoft.com/office/powerpoint/2010/main" val="276744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b="1" u="sng" dirty="0">
                <a:latin typeface="+mj-lt"/>
              </a:rPr>
              <a:t>Объектом  эксперимента</a:t>
            </a:r>
            <a:r>
              <a:rPr lang="ru-RU" sz="2400" b="1" dirty="0">
                <a:latin typeface="+mj-lt"/>
              </a:rPr>
              <a:t> является образовательный процесс  в 4 - В классе ГБОУ гимназии №1 г. Новокуйбышевска.</a:t>
            </a:r>
            <a:endParaRPr lang="ru-RU" sz="2400" dirty="0">
              <a:latin typeface="+mj-lt"/>
            </a:endParaRPr>
          </a:p>
          <a:p>
            <a:pPr marL="0" indent="0">
              <a:buNone/>
            </a:pPr>
            <a:r>
              <a:rPr lang="ru-RU" sz="2400" b="1" u="sng" dirty="0">
                <a:latin typeface="+mj-lt"/>
              </a:rPr>
              <a:t>Педагогические цели эксперимента:</a:t>
            </a:r>
            <a:endParaRPr lang="ru-RU" sz="2400" dirty="0">
              <a:latin typeface="+mj-lt"/>
            </a:endParaRPr>
          </a:p>
          <a:p>
            <a:pPr marL="0" indent="0">
              <a:buNone/>
            </a:pPr>
            <a:r>
              <a:rPr lang="ru-RU" sz="2400" dirty="0" smtClean="0">
                <a:latin typeface="+mj-lt"/>
              </a:rPr>
              <a:t>1. Подготовить </a:t>
            </a:r>
            <a:r>
              <a:rPr lang="ru-RU" sz="2400" dirty="0">
                <a:latin typeface="+mj-lt"/>
              </a:rPr>
              <a:t>учащихся 4 - В класса к успешному переходу в среднее звено: </a:t>
            </a:r>
            <a:endParaRPr lang="ru-RU" sz="2400" dirty="0" smtClean="0">
              <a:latin typeface="+mj-lt"/>
            </a:endParaRPr>
          </a:p>
          <a:p>
            <a:pPr marL="0" indent="0">
              <a:buNone/>
            </a:pPr>
            <a:r>
              <a:rPr lang="ru-RU" sz="2400" dirty="0" smtClean="0">
                <a:latin typeface="+mj-lt"/>
              </a:rPr>
              <a:t>1</a:t>
            </a:r>
            <a:r>
              <a:rPr lang="ru-RU" sz="2400" dirty="0">
                <a:latin typeface="+mj-lt"/>
              </a:rPr>
              <a:t>) качество знаний учащихся по результатам итоговой аттестации должно составлять не менее 75 %; </a:t>
            </a:r>
          </a:p>
          <a:p>
            <a:pPr marL="0" indent="0">
              <a:buNone/>
            </a:pPr>
            <a:r>
              <a:rPr lang="ru-RU" sz="2400" dirty="0">
                <a:latin typeface="+mj-lt"/>
              </a:rPr>
              <a:t>2) отсутствие учащихся, имеющих итоговую  неудовлетворительную отметку.</a:t>
            </a:r>
          </a:p>
          <a:p>
            <a:pPr marL="0" indent="0">
              <a:buNone/>
            </a:pPr>
            <a:r>
              <a:rPr lang="ru-RU" sz="2400" dirty="0">
                <a:latin typeface="+mj-lt"/>
              </a:rPr>
              <a:t>2. Сохранить высокий процент качества знаний учащихся 4 - В класса (74%) </a:t>
            </a:r>
          </a:p>
          <a:p>
            <a:endParaRPr lang="ru-RU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415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u="sng" dirty="0">
                <a:latin typeface="+mj-lt"/>
              </a:rPr>
              <a:t>Цель эксперимента:</a:t>
            </a:r>
            <a:r>
              <a:rPr lang="ru-RU" dirty="0">
                <a:latin typeface="+mj-lt"/>
              </a:rPr>
              <a:t> апробация применения технологии дифференцированного обучения, информационно - коммуникационной, </a:t>
            </a:r>
            <a:r>
              <a:rPr lang="ru-RU" dirty="0" err="1">
                <a:latin typeface="+mj-lt"/>
              </a:rPr>
              <a:t>здоровьесберегающей</a:t>
            </a:r>
            <a:r>
              <a:rPr lang="ru-RU" dirty="0">
                <a:latin typeface="+mj-lt"/>
              </a:rPr>
              <a:t> технологий в образовательном процессе  в 4 - В классе для достижения поставленных педагогических целей.</a:t>
            </a:r>
          </a:p>
          <a:p>
            <a:pPr marL="0" indent="0" algn="just">
              <a:buNone/>
            </a:pP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430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u="sng" dirty="0">
                <a:latin typeface="+mj-lt"/>
              </a:rPr>
              <a:t>Гипотеза </a:t>
            </a:r>
            <a:r>
              <a:rPr lang="ru-RU" b="1" u="sng" dirty="0" smtClean="0">
                <a:latin typeface="+mj-lt"/>
              </a:rPr>
              <a:t>эксперимента</a:t>
            </a:r>
            <a:endParaRPr lang="ru-RU" dirty="0">
              <a:latin typeface="+mj-lt"/>
            </a:endParaRPr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dirty="0">
                <a:latin typeface="+mj-lt"/>
              </a:rPr>
              <a:t>Если использовать в образовательном процессе  технологию дифференцированного обучения, информационно - коммуникационную, </a:t>
            </a:r>
            <a:r>
              <a:rPr lang="ru-RU" dirty="0" err="1">
                <a:latin typeface="+mj-lt"/>
              </a:rPr>
              <a:t>здоровьесберегающую</a:t>
            </a:r>
            <a:r>
              <a:rPr lang="ru-RU" dirty="0">
                <a:latin typeface="+mj-lt"/>
              </a:rPr>
              <a:t> технологии, то их применение будет способствовать сохранению качества знаний.</a:t>
            </a:r>
          </a:p>
          <a:p>
            <a:pPr marL="0" indent="0" algn="just">
              <a:buNone/>
            </a:pP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5306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400" b="1" u="sng" dirty="0">
                <a:latin typeface="+mj-lt"/>
              </a:rPr>
              <a:t>Критерии ожидаемых результатов</a:t>
            </a:r>
            <a:endParaRPr lang="ru-RU" sz="2400" dirty="0">
              <a:latin typeface="+mj-lt"/>
            </a:endParaRPr>
          </a:p>
          <a:p>
            <a:pPr marL="0" indent="0" algn="just">
              <a:buNone/>
            </a:pPr>
            <a:r>
              <a:rPr lang="ru-RU" sz="2400" dirty="0">
                <a:latin typeface="+mj-lt"/>
              </a:rPr>
              <a:t>Качество знаний  учащихся 4 - В класса по итогам составит не менее 75 %</a:t>
            </a:r>
          </a:p>
          <a:p>
            <a:pPr marL="0" indent="0" algn="just">
              <a:buNone/>
            </a:pPr>
            <a:r>
              <a:rPr lang="ru-RU" sz="2400" b="1" u="sng" dirty="0">
                <a:latin typeface="+mj-lt"/>
              </a:rPr>
              <a:t>Результатом используемых СОТ является:</a:t>
            </a:r>
            <a:endParaRPr lang="ru-RU" sz="2400" dirty="0">
              <a:latin typeface="+mj-lt"/>
            </a:endParaRPr>
          </a:p>
          <a:p>
            <a:pPr marL="0" indent="0" algn="just">
              <a:buNone/>
            </a:pPr>
            <a:r>
              <a:rPr lang="ru-RU" sz="2400" dirty="0">
                <a:latin typeface="+mj-lt"/>
              </a:rPr>
              <a:t>- стабильно высокий процент качества знаний учащихся 4- В класса  (2012-2013 - </a:t>
            </a:r>
            <a:r>
              <a:rPr lang="ru-RU" sz="2400" b="1" dirty="0">
                <a:latin typeface="+mj-lt"/>
              </a:rPr>
              <a:t>74%</a:t>
            </a:r>
            <a:r>
              <a:rPr lang="ru-RU" sz="2400" dirty="0">
                <a:latin typeface="+mj-lt"/>
              </a:rPr>
              <a:t>; 2013-2014 - </a:t>
            </a:r>
            <a:r>
              <a:rPr lang="ru-RU" sz="2400" b="1" dirty="0">
                <a:latin typeface="+mj-lt"/>
              </a:rPr>
              <a:t>85%</a:t>
            </a:r>
            <a:r>
              <a:rPr lang="ru-RU" sz="2400" dirty="0">
                <a:latin typeface="+mj-lt"/>
              </a:rPr>
              <a:t>)</a:t>
            </a:r>
          </a:p>
          <a:p>
            <a:pPr marL="0" indent="0" algn="just">
              <a:buNone/>
            </a:pPr>
            <a:r>
              <a:rPr lang="ru-RU" sz="2400" b="1" u="sng" dirty="0">
                <a:latin typeface="+mj-lt"/>
              </a:rPr>
              <a:t>Диагностический инструментарий: </a:t>
            </a:r>
            <a:r>
              <a:rPr lang="ru-RU" sz="2400" dirty="0">
                <a:latin typeface="+mj-lt"/>
              </a:rPr>
              <a:t>контрольные работы, проверочные работы, тесты, в том числе </a:t>
            </a:r>
            <a:r>
              <a:rPr lang="ru-RU" sz="2400" dirty="0" err="1">
                <a:latin typeface="+mj-lt"/>
              </a:rPr>
              <a:t>разноуровневые</a:t>
            </a:r>
            <a:r>
              <a:rPr lang="ru-RU" sz="2400" dirty="0">
                <a:latin typeface="+mj-lt"/>
              </a:rPr>
              <a:t>.</a:t>
            </a:r>
          </a:p>
          <a:p>
            <a:pPr marL="0" indent="0" algn="just">
              <a:buNone/>
            </a:pPr>
            <a:r>
              <a:rPr lang="ru-RU" sz="2400" b="1" u="sng" dirty="0">
                <a:latin typeface="+mj-lt"/>
              </a:rPr>
              <a:t>Сроки эксперимента:</a:t>
            </a:r>
            <a:r>
              <a:rPr lang="ru-RU" sz="2400" b="1" dirty="0">
                <a:latin typeface="+mj-lt"/>
              </a:rPr>
              <a:t> 1 год (май 2013 года – май 2014 года</a:t>
            </a:r>
            <a:r>
              <a:rPr lang="ru-RU" b="1" dirty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98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u="sng" dirty="0">
                <a:latin typeface="+mj-lt"/>
              </a:rPr>
              <a:t>Этапы эксперимента:</a:t>
            </a:r>
            <a:endParaRPr lang="ru-RU" dirty="0">
              <a:latin typeface="+mj-lt"/>
            </a:endParaRPr>
          </a:p>
          <a:p>
            <a:pPr marL="0" indent="0" algn="just">
              <a:buNone/>
            </a:pPr>
            <a:r>
              <a:rPr lang="ru-RU" b="1" i="1" u="sng" dirty="0">
                <a:latin typeface="+mj-lt"/>
              </a:rPr>
              <a:t>1. </a:t>
            </a:r>
            <a:r>
              <a:rPr lang="ru-RU" i="1" u="sng" dirty="0">
                <a:latin typeface="+mj-lt"/>
              </a:rPr>
              <a:t>Подготовительный этап (май 2013 г.)</a:t>
            </a:r>
            <a:endParaRPr lang="ru-RU" dirty="0">
              <a:latin typeface="+mj-lt"/>
            </a:endParaRPr>
          </a:p>
          <a:p>
            <a:pPr marL="0" indent="0" algn="just">
              <a:buNone/>
            </a:pPr>
            <a:r>
              <a:rPr lang="ru-RU" b="1" u="sng" dirty="0">
                <a:latin typeface="+mj-lt"/>
              </a:rPr>
              <a:t>Формирование проблемы:</a:t>
            </a:r>
            <a:endParaRPr lang="ru-RU" dirty="0">
              <a:latin typeface="+mj-lt"/>
            </a:endParaRPr>
          </a:p>
          <a:p>
            <a:pPr marL="0" indent="0" algn="just">
              <a:buNone/>
            </a:pPr>
            <a:r>
              <a:rPr lang="ru-RU" dirty="0">
                <a:latin typeface="+mj-lt"/>
              </a:rPr>
              <a:t>В течение второго полугодия 2012-2013 учебного года в 4 - В классе проводились письменные работы по предметам. В ходе работ были выявлены наиболее часто встречающиеся ошибки  учащихся.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628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u="sng" dirty="0">
                <a:latin typeface="+mj-lt"/>
              </a:rPr>
              <a:t>Поиск решения проблемы</a:t>
            </a:r>
            <a:r>
              <a:rPr lang="ru-RU" dirty="0">
                <a:latin typeface="+mj-lt"/>
              </a:rPr>
              <a:t>: Изучая современные образовательные технологии, особенности здоровья и  способности учащихся 4-В класса, пришла к выводу, что наиболее эффективными для достижения поставленных целей в работе с учащимися могут стать технология дифференцированного обучения, информационно-коммуникационная и </a:t>
            </a:r>
            <a:r>
              <a:rPr lang="ru-RU" dirty="0" err="1">
                <a:latin typeface="+mj-lt"/>
              </a:rPr>
              <a:t>здоровьесберегающая</a:t>
            </a:r>
            <a:r>
              <a:rPr lang="ru-RU" dirty="0">
                <a:latin typeface="+mj-lt"/>
              </a:rPr>
              <a:t> технологии.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645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i="1" u="sng" dirty="0">
                <a:latin typeface="+mj-lt"/>
              </a:rPr>
              <a:t>2. Прогностический этап </a:t>
            </a:r>
            <a:r>
              <a:rPr lang="ru-RU" i="1" u="sng" dirty="0">
                <a:latin typeface="+mj-lt"/>
              </a:rPr>
              <a:t>(</a:t>
            </a:r>
            <a:r>
              <a:rPr lang="ru-RU" dirty="0">
                <a:latin typeface="+mj-lt"/>
              </a:rPr>
              <a:t>конец августа 2013 года)</a:t>
            </a:r>
          </a:p>
          <a:p>
            <a:pPr marL="0" indent="0" algn="just">
              <a:buNone/>
            </a:pPr>
            <a:r>
              <a:rPr lang="ru-RU" dirty="0">
                <a:latin typeface="+mj-lt"/>
              </a:rPr>
              <a:t>Постановка целей, определение ожидаемых результатов.</a:t>
            </a:r>
          </a:p>
          <a:p>
            <a:pPr marL="0" indent="0" algn="just">
              <a:buNone/>
            </a:pPr>
            <a:r>
              <a:rPr lang="ru-RU" b="1" i="1" u="sng" dirty="0">
                <a:latin typeface="+mj-lt"/>
              </a:rPr>
              <a:t>3. Практический этап:</a:t>
            </a:r>
            <a:endParaRPr lang="ru-RU" dirty="0">
              <a:latin typeface="+mj-lt"/>
            </a:endParaRPr>
          </a:p>
          <a:p>
            <a:pPr marL="0" indent="0" algn="just">
              <a:buNone/>
            </a:pPr>
            <a:r>
              <a:rPr lang="ru-RU" dirty="0">
                <a:latin typeface="+mj-lt"/>
              </a:rPr>
              <a:t>сентябрь 2013 – апрель 2014 года.</a:t>
            </a:r>
          </a:p>
          <a:p>
            <a:pPr marL="0" indent="0" algn="just">
              <a:buNone/>
            </a:pPr>
            <a:r>
              <a:rPr lang="ru-RU" b="1" i="1" u="sng" dirty="0">
                <a:latin typeface="+mj-lt"/>
              </a:rPr>
              <a:t>4. Аналитический этап</a:t>
            </a:r>
            <a:r>
              <a:rPr lang="ru-RU" i="1" u="sng" dirty="0">
                <a:latin typeface="+mj-lt"/>
              </a:rPr>
              <a:t>:</a:t>
            </a:r>
            <a:r>
              <a:rPr lang="ru-RU" dirty="0">
                <a:latin typeface="+mj-lt"/>
              </a:rPr>
              <a:t> (май 2014 года)</a:t>
            </a:r>
          </a:p>
          <a:p>
            <a:pPr marL="0" indent="0" algn="just">
              <a:buNone/>
            </a:pPr>
            <a:r>
              <a:rPr lang="ru-RU" dirty="0">
                <a:latin typeface="+mj-lt"/>
              </a:rPr>
              <a:t>Анализ проделанной работы.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22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ru-RU" altLang="ru-RU" b="1" dirty="0" smtClean="0">
                <a:latin typeface="+mj-lt"/>
              </a:rPr>
              <a:t>Системное и целесообразное </a:t>
            </a:r>
            <a:r>
              <a:rPr lang="ru-RU" altLang="ru-RU" dirty="0" smtClean="0">
                <a:latin typeface="+mj-lt"/>
              </a:rPr>
              <a:t>применение информационно-коммуникационных, </a:t>
            </a:r>
            <a:r>
              <a:rPr lang="ru-RU" altLang="ru-RU" dirty="0" err="1" smtClean="0">
                <a:latin typeface="+mj-lt"/>
              </a:rPr>
              <a:t>здоровьесберегающих</a:t>
            </a:r>
            <a:r>
              <a:rPr lang="ru-RU" altLang="ru-RU" dirty="0" smtClean="0">
                <a:latin typeface="+mj-lt"/>
              </a:rPr>
              <a:t> технологий, технологий  дифференцированного  обучения  </a:t>
            </a:r>
          </a:p>
          <a:p>
            <a:pPr marL="0" indent="0" algn="ctr" eaLnBrk="1" hangingPunct="1">
              <a:buFontTx/>
              <a:buNone/>
            </a:pPr>
            <a:r>
              <a:rPr lang="ru-RU" altLang="ru-RU" dirty="0" smtClean="0">
                <a:latin typeface="+mj-lt"/>
              </a:rPr>
              <a:t>в образовательном процессе </a:t>
            </a:r>
          </a:p>
          <a:p>
            <a:pPr marL="0" indent="0" algn="ctr" eaLnBrk="1" hangingPunct="1">
              <a:buFontTx/>
              <a:buNone/>
            </a:pPr>
            <a:r>
              <a:rPr lang="ru-RU" altLang="ru-RU" dirty="0" smtClean="0">
                <a:latin typeface="+mj-lt"/>
              </a:rPr>
              <a:t>позволяет оптимизировать </a:t>
            </a:r>
          </a:p>
          <a:p>
            <a:pPr marL="0" indent="0" algn="ctr" eaLnBrk="1" hangingPunct="1">
              <a:buFontTx/>
              <a:buNone/>
            </a:pPr>
            <a:r>
              <a:rPr lang="ru-RU" altLang="ru-RU" dirty="0" smtClean="0">
                <a:latin typeface="+mj-lt"/>
              </a:rPr>
              <a:t>деятельность учителя на уроке, </a:t>
            </a:r>
          </a:p>
          <a:p>
            <a:pPr marL="0" indent="0" algn="ctr" eaLnBrk="1" hangingPunct="1">
              <a:buFontTx/>
              <a:buNone/>
            </a:pPr>
            <a:r>
              <a:rPr lang="ru-RU" altLang="ru-RU" b="1" i="1" u="sng" dirty="0" smtClean="0">
                <a:latin typeface="+mj-lt"/>
              </a:rPr>
              <a:t>а значит</a:t>
            </a:r>
            <a:r>
              <a:rPr lang="ru-RU" altLang="ru-RU" b="1" u="sng" dirty="0" smtClean="0">
                <a:latin typeface="+mj-lt"/>
              </a:rPr>
              <a:t>, </a:t>
            </a:r>
            <a:r>
              <a:rPr lang="ru-RU" altLang="ru-RU" b="1" i="1" u="sng" dirty="0" smtClean="0">
                <a:latin typeface="+mj-lt"/>
              </a:rPr>
              <a:t>повысить качество обучения школьников. </a:t>
            </a:r>
            <a:endParaRPr lang="ru-RU" altLang="ru-RU" u="sng" dirty="0" smtClean="0">
              <a:solidFill>
                <a:srgbClr val="003300"/>
              </a:solidFill>
              <a:latin typeface="+mj-lt"/>
            </a:endParaRPr>
          </a:p>
          <a:p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863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50972" y="2967335"/>
            <a:ext cx="564205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j-lt"/>
              </a:rPr>
              <a:t>СПАСИБО ЗА ВНИМАНИЕ!</a:t>
            </a:r>
            <a:endParaRPr lang="ru-RU" sz="32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3674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>
                <a:latin typeface="+mj-lt"/>
              </a:rPr>
              <a:t>Посредственный учитель излагает. </a:t>
            </a:r>
          </a:p>
          <a:p>
            <a:pPr marL="0" indent="0">
              <a:buNone/>
            </a:pPr>
            <a:r>
              <a:rPr lang="ru-RU" i="1" dirty="0">
                <a:latin typeface="+mj-lt"/>
              </a:rPr>
              <a:t>Хороший учитель объясняет. </a:t>
            </a:r>
          </a:p>
          <a:p>
            <a:pPr marL="0" indent="0">
              <a:buNone/>
            </a:pPr>
            <a:r>
              <a:rPr lang="ru-RU" i="1" dirty="0">
                <a:latin typeface="+mj-lt"/>
              </a:rPr>
              <a:t>Выдающийся учитель показывает. </a:t>
            </a:r>
          </a:p>
          <a:p>
            <a:pPr marL="0" indent="0">
              <a:buNone/>
            </a:pPr>
            <a:r>
              <a:rPr lang="ru-RU" i="1" dirty="0">
                <a:latin typeface="+mj-lt"/>
              </a:rPr>
              <a:t>Великий учитель </a:t>
            </a:r>
            <a:r>
              <a:rPr lang="ru-RU" i="1" dirty="0" smtClean="0">
                <a:latin typeface="+mj-lt"/>
              </a:rPr>
              <a:t>вдохновляет. </a:t>
            </a:r>
            <a:endParaRPr lang="ru-RU" i="1" dirty="0">
              <a:latin typeface="+mj-lt"/>
            </a:endParaRPr>
          </a:p>
          <a:p>
            <a:pPr marL="0" indent="0">
              <a:buNone/>
            </a:pPr>
            <a:r>
              <a:rPr lang="ru-RU" i="1" dirty="0" smtClean="0">
                <a:latin typeface="+mj-lt"/>
              </a:rPr>
              <a:t>                                                   Уильям Уорд</a:t>
            </a:r>
            <a:endParaRPr lang="ru-RU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0673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>
                <a:latin typeface="+mj-lt"/>
              </a:rPr>
              <a:t>Основная цель</a:t>
            </a:r>
            <a:r>
              <a:rPr lang="ru-RU" dirty="0">
                <a:latin typeface="+mj-lt"/>
              </a:rPr>
              <a:t> обучения математики состоит в формировании всесторонне образованной и инициативной личности, владеющей системой математических знаний и умений, идейно-нравственных, культурных и этических принципов, норм поведения, которые складываются в ходе учебно-воспитательного процесса и готовят ученика к активной деятельности и непрерывному образованию в современном обществе.</a:t>
            </a:r>
            <a:r>
              <a:rPr lang="ru-RU" b="1" dirty="0">
                <a:latin typeface="+mj-lt"/>
              </a:rPr>
              <a:t> 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1548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+mj-lt"/>
              </a:rPr>
              <a:t>Необходимость математического развития, начиная с начальной школы, </a:t>
            </a:r>
            <a:r>
              <a:rPr lang="ru-RU" dirty="0" smtClean="0">
                <a:latin typeface="+mj-lt"/>
              </a:rPr>
              <a:t>отмечается </a:t>
            </a:r>
            <a:r>
              <a:rPr lang="ru-RU" dirty="0">
                <a:latin typeface="+mj-lt"/>
              </a:rPr>
              <a:t>многими ведущими российскими учеными (В.А. Гусев, Г.В. Дорофеев, Н.Б. Истомина, Ю.М. Колягин, Л.Г. </a:t>
            </a:r>
            <a:r>
              <a:rPr lang="ru-RU" dirty="0" err="1">
                <a:latin typeface="+mj-lt"/>
              </a:rPr>
              <a:t>Петерсон</a:t>
            </a:r>
            <a:r>
              <a:rPr lang="ru-RU" dirty="0">
                <a:latin typeface="+mj-lt"/>
              </a:rPr>
              <a:t> и др.). </a:t>
            </a:r>
          </a:p>
        </p:txBody>
      </p:sp>
    </p:spTree>
    <p:extLst>
      <p:ext uri="{BB962C8B-B14F-4D97-AF65-F5344CB8AC3E}">
        <p14:creationId xmlns:p14="http://schemas.microsoft.com/office/powerpoint/2010/main" val="88128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400" b="1" dirty="0">
                <a:latin typeface="+mj-lt"/>
              </a:rPr>
              <a:t>Противоречия </a:t>
            </a:r>
            <a:r>
              <a:rPr lang="ru-RU" sz="2400" dirty="0">
                <a:latin typeface="+mj-lt"/>
              </a:rPr>
              <a:t>между возрастающей потребностью  современного общества в творчески активных личностях, способных систематично, последовательно и качественно решать существующие проблемы, и недостаточной разработанностью педагогических средств и условий, повышающих эффективность процесса обучения на уроках математики в условиях ФГОС.</a:t>
            </a:r>
          </a:p>
          <a:p>
            <a:pPr marL="0" indent="0" algn="just">
              <a:buNone/>
            </a:pPr>
            <a:r>
              <a:rPr lang="ru-RU" sz="2400" b="1" dirty="0">
                <a:latin typeface="+mj-lt"/>
              </a:rPr>
              <a:t>Противоречия</a:t>
            </a:r>
            <a:r>
              <a:rPr lang="ru-RU" sz="2400" dirty="0">
                <a:latin typeface="+mj-lt"/>
              </a:rPr>
              <a:t>  между традиционным уровнем подготовки учителя и острой необходимостью в новых профессиональных качествах преподавания.</a:t>
            </a:r>
            <a:endParaRPr lang="ru-RU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5724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+mj-lt"/>
              </a:rPr>
              <a:t>Из </a:t>
            </a:r>
            <a:r>
              <a:rPr lang="ru-RU" dirty="0">
                <a:latin typeface="+mj-lt"/>
              </a:rPr>
              <a:t>противоречий вытекает тема: </a:t>
            </a:r>
            <a:r>
              <a:rPr lang="ru-RU" b="1" dirty="0">
                <a:latin typeface="+mj-lt"/>
              </a:rPr>
              <a:t>Современные образовательные  технологии на уроках математики в условиях ФГОС.</a:t>
            </a:r>
            <a:endParaRPr lang="ru-RU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0226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>
                <a:latin typeface="+mj-lt"/>
              </a:rPr>
              <a:t>Проблема:</a:t>
            </a:r>
            <a:r>
              <a:rPr lang="ru-RU" dirty="0">
                <a:latin typeface="+mj-lt"/>
              </a:rPr>
              <a:t> Современному обществу нужны образованные, нравственные предприимчивые люди, которые могут:</a:t>
            </a:r>
          </a:p>
          <a:p>
            <a:pPr lvl="0" algn="just"/>
            <a:r>
              <a:rPr lang="ru-RU" dirty="0">
                <a:latin typeface="+mj-lt"/>
              </a:rPr>
              <a:t>анализировать свои действия, самостоятельно принимать решения, прогнозируя их возможные последствия;</a:t>
            </a:r>
          </a:p>
          <a:p>
            <a:pPr lvl="0" algn="just"/>
            <a:r>
              <a:rPr lang="ru-RU" dirty="0">
                <a:latin typeface="+mj-lt"/>
              </a:rPr>
              <a:t>отличаться мобильностью;</a:t>
            </a:r>
          </a:p>
          <a:p>
            <a:pPr lvl="0" algn="just"/>
            <a:r>
              <a:rPr lang="ru-RU" dirty="0">
                <a:latin typeface="+mj-lt"/>
              </a:rPr>
              <a:t>быть способным к сотрудничеству;</a:t>
            </a:r>
          </a:p>
          <a:p>
            <a:pPr lvl="0" algn="just"/>
            <a:r>
              <a:rPr lang="ru-RU" dirty="0">
                <a:latin typeface="+mj-lt"/>
              </a:rPr>
              <a:t>обладать чувством ответственности за судьбу страны, ее социально-экономическое процветание.</a:t>
            </a:r>
          </a:p>
        </p:txBody>
      </p:sp>
    </p:spTree>
    <p:extLst>
      <p:ext uri="{BB962C8B-B14F-4D97-AF65-F5344CB8AC3E}">
        <p14:creationId xmlns:p14="http://schemas.microsoft.com/office/powerpoint/2010/main" val="353796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400" b="1" dirty="0">
                <a:latin typeface="+mj-lt"/>
              </a:rPr>
              <a:t>Обновляющейся школе требуются такие методы обучения, которые</a:t>
            </a:r>
            <a:r>
              <a:rPr lang="ru-RU" sz="2400" dirty="0">
                <a:latin typeface="+mj-lt"/>
              </a:rPr>
              <a:t>:</a:t>
            </a:r>
          </a:p>
          <a:p>
            <a:pPr lvl="0" algn="just"/>
            <a:r>
              <a:rPr lang="ru-RU" sz="2400" dirty="0">
                <a:latin typeface="+mj-lt"/>
              </a:rPr>
              <a:t>формировали бы активную, самостоятельную и инициативную позицию учащихся в учении;</a:t>
            </a:r>
          </a:p>
          <a:p>
            <a:pPr lvl="0" algn="just"/>
            <a:r>
              <a:rPr lang="ru-RU" sz="2400" dirty="0">
                <a:latin typeface="+mj-lt"/>
              </a:rPr>
              <a:t>развивали бы в первую очередь </a:t>
            </a:r>
            <a:r>
              <a:rPr lang="ru-RU" sz="2400" dirty="0" err="1">
                <a:latin typeface="+mj-lt"/>
              </a:rPr>
              <a:t>общеучебные</a:t>
            </a:r>
            <a:r>
              <a:rPr lang="ru-RU" sz="2400" dirty="0">
                <a:latin typeface="+mj-lt"/>
              </a:rPr>
              <a:t> умения и навыки: исследовательские, рефлексивные, </a:t>
            </a:r>
            <a:r>
              <a:rPr lang="ru-RU" sz="2400" dirty="0" err="1">
                <a:latin typeface="+mj-lt"/>
              </a:rPr>
              <a:t>самооценочные</a:t>
            </a:r>
            <a:r>
              <a:rPr lang="ru-RU" sz="2400" dirty="0">
                <a:latin typeface="+mj-lt"/>
              </a:rPr>
              <a:t>;</a:t>
            </a:r>
          </a:p>
          <a:p>
            <a:pPr lvl="0" algn="just"/>
            <a:r>
              <a:rPr lang="ru-RU" sz="2400" dirty="0">
                <a:latin typeface="+mj-lt"/>
              </a:rPr>
              <a:t>формировали бы не просто умения, а компетенции, т.е. умения, непосредственно сопряженные с опытом их применения в практической деятельности;</a:t>
            </a:r>
          </a:p>
          <a:p>
            <a:pPr lvl="0" algn="just"/>
            <a:r>
              <a:rPr lang="ru-RU" sz="2400" dirty="0">
                <a:latin typeface="+mj-lt"/>
              </a:rPr>
              <a:t>были бы приоритетно нацелены на развитие познавательного интереса учащихся;</a:t>
            </a:r>
          </a:p>
          <a:p>
            <a:pPr lvl="0" algn="just"/>
            <a:r>
              <a:rPr lang="ru-RU" sz="2400" dirty="0">
                <a:latin typeface="+mj-lt"/>
              </a:rPr>
              <a:t>реализовывали бы принцип связи обучения с жизнью.</a:t>
            </a:r>
          </a:p>
          <a:p>
            <a:pPr marL="0" indent="0" algn="just">
              <a:buNone/>
            </a:pPr>
            <a:endParaRPr lang="ru-RU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9122277"/>
      </p:ext>
    </p:extLst>
  </p:cSld>
  <p:clrMapOvr>
    <a:masterClrMapping/>
  </p:clrMapOvr>
</p:sld>
</file>

<file path=ppt/theme/theme1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1048</Words>
  <Application>Microsoft Office PowerPoint</Application>
  <PresentationFormat>Экран (4:3)</PresentationFormat>
  <Paragraphs>110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Слои</vt:lpstr>
      <vt:lpstr> Современные образовательные технологии на уроках математики в условиях ФГОС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образовательные технологии на уроках математики в условиях ФГОС.</dc:title>
  <dc:creator>KOROLEVA68</dc:creator>
  <cp:lastModifiedBy>KOROLEVA68</cp:lastModifiedBy>
  <cp:revision>16</cp:revision>
  <dcterms:created xsi:type="dcterms:W3CDTF">2014-10-05T15:15:14Z</dcterms:created>
  <dcterms:modified xsi:type="dcterms:W3CDTF">2014-10-09T12:12:34Z</dcterms:modified>
</cp:coreProperties>
</file>