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56" r:id="rId3"/>
    <p:sldId id="284" r:id="rId4"/>
    <p:sldId id="286" r:id="rId5"/>
    <p:sldId id="287" r:id="rId6"/>
    <p:sldId id="294" r:id="rId7"/>
    <p:sldId id="293" r:id="rId8"/>
    <p:sldId id="292" r:id="rId9"/>
    <p:sldId id="291" r:id="rId10"/>
    <p:sldId id="290" r:id="rId11"/>
    <p:sldId id="303" r:id="rId12"/>
    <p:sldId id="297" r:id="rId13"/>
    <p:sldId id="289" r:id="rId14"/>
    <p:sldId id="298" r:id="rId15"/>
    <p:sldId id="299" r:id="rId16"/>
    <p:sldId id="300" r:id="rId17"/>
    <p:sldId id="302" r:id="rId18"/>
    <p:sldId id="301" r:id="rId19"/>
    <p:sldId id="308" r:id="rId20"/>
    <p:sldId id="307" r:id="rId21"/>
    <p:sldId id="309" r:id="rId22"/>
    <p:sldId id="306" r:id="rId23"/>
    <p:sldId id="310" r:id="rId24"/>
    <p:sldId id="305" r:id="rId25"/>
    <p:sldId id="260" r:id="rId26"/>
    <p:sldId id="261" r:id="rId27"/>
    <p:sldId id="262" r:id="rId28"/>
    <p:sldId id="274" r:id="rId29"/>
    <p:sldId id="311" r:id="rId30"/>
    <p:sldId id="29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684" autoAdjust="0"/>
    <p:restoredTop sz="94773" autoAdjust="0"/>
  </p:normalViewPr>
  <p:slideViewPr>
    <p:cSldViewPr>
      <p:cViewPr varScale="1">
        <p:scale>
          <a:sx n="78" d="100"/>
          <a:sy n="7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E68D6D-D8D1-407E-B3D4-9AFF9E38D51A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6FF82A-A77F-486F-BF37-34B5BAB32D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71546"/>
            <a:ext cx="8399366" cy="4929222"/>
          </a:xfrm>
        </p:spPr>
        <p:txBody>
          <a:bodyPr/>
          <a:lstStyle/>
          <a:p>
            <a:pPr algn="ctr"/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ОРГАНИЗАЦИЯ РЕФЛЕКСИИ НА УРОКЕ </a:t>
            </a:r>
            <a:br>
              <a:rPr lang="ru-RU" sz="96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Пчелиный улей.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/>
              <a:t>Приём используется </a:t>
            </a:r>
            <a:r>
              <a:rPr lang="ru-RU" sz="3200" u="sng" dirty="0" smtClean="0"/>
              <a:t>после подачи нового</a:t>
            </a:r>
            <a:r>
              <a:rPr lang="ru-RU" sz="3200" dirty="0" smtClean="0"/>
              <a:t> </a:t>
            </a:r>
            <a:r>
              <a:rPr lang="ru-RU" sz="3200" u="sng" dirty="0" smtClean="0"/>
              <a:t>материала</a:t>
            </a:r>
            <a:r>
              <a:rPr lang="ru-RU" sz="3200" dirty="0" smtClean="0"/>
              <a:t>.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   Учитель просит </a:t>
            </a:r>
            <a:r>
              <a:rPr lang="ru-RU" sz="2800" b="1" dirty="0" smtClean="0"/>
              <a:t>обсудить услышанный материал в парах и задать вопросы по материалу, который не поняли учащиеся, тем самым сразу же ликвидируются пробелы в знаниях.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eaLnBrk="1" hangingPunct="1"/>
            <a:r>
              <a:rPr lang="ru-RU" sz="4000" i="1" smtClean="0"/>
              <a:t>Классификация приёмов рефлексии:</a:t>
            </a:r>
            <a:br>
              <a:rPr lang="ru-RU" sz="4000" i="1" smtClean="0"/>
            </a:br>
            <a:endParaRPr lang="ru-RU" sz="4000" i="1" smtClean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242175" y="6245225"/>
            <a:ext cx="1901825" cy="476250"/>
          </a:xfrm>
        </p:spPr>
        <p:txBody>
          <a:bodyPr/>
          <a:lstStyle/>
          <a:p>
            <a:pPr>
              <a:defRPr/>
            </a:pPr>
            <a:fld id="{8C3377C0-5225-4DDD-94F7-0565F880A382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484438" y="4149725"/>
            <a:ext cx="4335462" cy="2232025"/>
          </a:xfrm>
          <a:prstGeom prst="cloudCallout">
            <a:avLst>
              <a:gd name="adj1" fmla="val -82444"/>
              <a:gd name="adj2" fmla="val 69486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b="1" i="1" dirty="0">
                <a:solidFill>
                  <a:srgbClr val="663300"/>
                </a:solidFill>
                <a:latin typeface="Arial" charset="0"/>
                <a:cs typeface="Arial" charset="0"/>
              </a:rPr>
              <a:t>3.Рефлексия содержания учебного материала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4427538" y="1628775"/>
            <a:ext cx="4479925" cy="2317750"/>
          </a:xfrm>
          <a:prstGeom prst="cloudCallout">
            <a:avLst>
              <a:gd name="adj1" fmla="val -86218"/>
              <a:gd name="adj2" fmla="val 58903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b="1" i="1">
                <a:solidFill>
                  <a:srgbClr val="663300"/>
                </a:solidFill>
                <a:latin typeface="Arial" charset="0"/>
                <a:cs typeface="Arial" charset="0"/>
              </a:rPr>
              <a:t>2. Рефлексия деятельности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250825" y="1125538"/>
            <a:ext cx="3903663" cy="2606675"/>
          </a:xfrm>
          <a:prstGeom prst="cloudCallout">
            <a:avLst>
              <a:gd name="adj1" fmla="val -95222"/>
              <a:gd name="adj2" fmla="val 82764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b="1" i="1">
                <a:solidFill>
                  <a:srgbClr val="663300"/>
                </a:solidFill>
                <a:latin typeface="Arial" charset="0"/>
                <a:cs typeface="Arial" charset="0"/>
              </a:rPr>
              <a:t>1.</a:t>
            </a:r>
            <a:r>
              <a:rPr lang="ru-RU" sz="2000" i="1">
                <a:latin typeface="Arial" charset="0"/>
                <a:cs typeface="Arial" charset="0"/>
              </a:rPr>
              <a:t> </a:t>
            </a:r>
            <a:r>
              <a:rPr lang="ru-RU" sz="2000" b="1" i="1">
                <a:solidFill>
                  <a:srgbClr val="663300"/>
                </a:solidFill>
                <a:latin typeface="Arial" charset="0"/>
                <a:cs typeface="Arial" charset="0"/>
              </a:rPr>
              <a:t>Рефлексия настроения и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b="1" i="1">
                <a:solidFill>
                  <a:srgbClr val="663300"/>
                </a:solidFill>
                <a:latin typeface="Arial" charset="0"/>
                <a:cs typeface="Arial" charset="0"/>
              </a:rPr>
              <a:t>эмоционального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b="1" i="1">
                <a:solidFill>
                  <a:srgbClr val="663300"/>
                </a:solidFill>
                <a:latin typeface="Arial" charset="0"/>
                <a:cs typeface="Arial" charset="0"/>
              </a:rPr>
              <a:t>состояния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Рефлексия настроения и эмоционального состояния: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Отражает внутреннее состояние ученика</a:t>
            </a:r>
          </a:p>
          <a:p>
            <a:r>
              <a:rPr lang="ru-RU" sz="3600" dirty="0" smtClean="0"/>
              <a:t>Самочувствие ( комфортно – дискомфортно)</a:t>
            </a:r>
          </a:p>
          <a:p>
            <a:r>
              <a:rPr lang="ru-RU" sz="3600" dirty="0" smtClean="0"/>
              <a:t>  Является средством самопознания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Рисуем настроение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i="1" dirty="0" smtClean="0"/>
              <a:t>На листе с помощью красок каждый ребёнок рисует своё настроение в виде полоски (в течение минуты).</a:t>
            </a:r>
            <a:endParaRPr lang="ru-RU" sz="3200" dirty="0" smtClean="0"/>
          </a:p>
          <a:p>
            <a:r>
              <a:rPr lang="ru-RU" dirty="0" smtClean="0"/>
              <a:t> </a:t>
            </a:r>
            <a:r>
              <a:rPr lang="ru-RU" sz="2800" dirty="0" smtClean="0"/>
              <a:t>Чтобы определить настроение по использованному в рисунке цвету, можно применить характеристику цветов Макса Лютера</a:t>
            </a:r>
            <a:r>
              <a:rPr lang="ru-RU" dirty="0" smtClean="0"/>
              <a:t>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001156" cy="5610244"/>
          </a:xfrm>
        </p:spPr>
        <p:txBody>
          <a:bodyPr>
            <a:noAutofit/>
          </a:bodyPr>
          <a:lstStyle/>
          <a:p>
            <a:pPr lvl="0"/>
            <a:r>
              <a:rPr lang="ru-RU" sz="2800" b="1" i="1" u="sng" dirty="0" smtClean="0">
                <a:solidFill>
                  <a:srgbClr val="C00000"/>
                </a:solidFill>
              </a:rPr>
              <a:t>красный цвет </a:t>
            </a:r>
            <a:r>
              <a:rPr lang="ru-RU" sz="2800" b="1" i="1" dirty="0" smtClean="0"/>
              <a:t>мягких тонов (</a:t>
            </a:r>
            <a:r>
              <a:rPr lang="ru-RU" sz="2800" b="1" i="1" dirty="0" err="1" smtClean="0"/>
              <a:t>розовый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оран-жевый</a:t>
            </a:r>
            <a:r>
              <a:rPr lang="ru-RU" sz="2800" b="1" i="1" dirty="0" smtClean="0"/>
              <a:t>) – радостное, восторженное </a:t>
            </a:r>
            <a:r>
              <a:rPr lang="ru-RU" sz="2800" b="1" i="1" dirty="0" err="1" smtClean="0"/>
              <a:t>настрое-ние</a:t>
            </a:r>
            <a:r>
              <a:rPr lang="ru-RU" sz="2800" b="1" i="1" dirty="0" smtClean="0"/>
              <a:t>. Использование в больших количествах яркого, слишком красного цвета (цвет крови, пожара) говорит о нервозном, возбуждённом состоянии, агрессии;</a:t>
            </a:r>
            <a:endParaRPr lang="ru-RU" sz="2800" b="1" dirty="0" smtClean="0"/>
          </a:p>
          <a:p>
            <a:pPr lvl="0"/>
            <a:r>
              <a:rPr lang="ru-RU" sz="2800" b="1" i="1" u="sng" dirty="0" smtClean="0">
                <a:solidFill>
                  <a:srgbClr val="C00000"/>
                </a:solidFill>
              </a:rPr>
              <a:t>синий цвет </a:t>
            </a:r>
            <a:r>
              <a:rPr lang="ru-RU" sz="2800" b="1" i="1" dirty="0" smtClean="0"/>
              <a:t>– грустное настроение, </a:t>
            </a:r>
            <a:r>
              <a:rPr lang="ru-RU" sz="2800" b="1" i="1" dirty="0" err="1" smtClean="0"/>
              <a:t>пассив-ность</a:t>
            </a:r>
            <a:r>
              <a:rPr lang="ru-RU" sz="2800" b="1" i="1" dirty="0" smtClean="0"/>
              <a:t>, усталость, желание отдохнуть;</a:t>
            </a:r>
            <a:endParaRPr lang="ru-RU" sz="2800" b="1" dirty="0" smtClean="0"/>
          </a:p>
          <a:p>
            <a:pPr lvl="0"/>
            <a:r>
              <a:rPr lang="ru-RU" sz="2800" b="1" i="1" u="sng" dirty="0" smtClean="0">
                <a:solidFill>
                  <a:srgbClr val="C00000"/>
                </a:solidFill>
              </a:rPr>
              <a:t>зелёный цвет </a:t>
            </a:r>
            <a:r>
              <a:rPr lang="ru-RU" sz="2800" b="1" i="1" dirty="0" smtClean="0"/>
              <a:t>– активность, но в то же время слишком большое внимание к зелёному цвету говорит о беззащитности ребёнка, о желании быть защищённым;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4967302"/>
          </a:xfrm>
        </p:spPr>
        <p:txBody>
          <a:bodyPr>
            <a:noAutofit/>
          </a:bodyPr>
          <a:lstStyle/>
          <a:p>
            <a:pPr lvl="0"/>
            <a:r>
              <a:rPr lang="ru-RU" sz="2800" b="1" i="1" u="sng" dirty="0" smtClean="0">
                <a:solidFill>
                  <a:srgbClr val="C00000"/>
                </a:solidFill>
              </a:rPr>
              <a:t>жёлтый цвет </a:t>
            </a:r>
            <a:r>
              <a:rPr lang="ru-RU" sz="2800" b="1" i="1" dirty="0" smtClean="0"/>
              <a:t>– спокойный цвет (</a:t>
            </a:r>
            <a:r>
              <a:rPr lang="ru-RU" sz="2800" b="1" i="1" dirty="0" err="1" smtClean="0"/>
              <a:t>цвет</a:t>
            </a:r>
            <a:r>
              <a:rPr lang="ru-RU" sz="2800" b="1" i="1" dirty="0" smtClean="0"/>
              <a:t> дня, радости). Но слишком большое внимание к этому цвету в рисунке говорит о </a:t>
            </a:r>
            <a:r>
              <a:rPr lang="ru-RU" sz="2800" b="1" i="1" dirty="0" err="1" smtClean="0"/>
              <a:t>возникаю-щей</a:t>
            </a:r>
            <a:r>
              <a:rPr lang="ru-RU" sz="2800" b="1" i="1" dirty="0" smtClean="0"/>
              <a:t> пассивности ребёнка;</a:t>
            </a:r>
            <a:endParaRPr lang="ru-RU" sz="2800" dirty="0" smtClean="0"/>
          </a:p>
          <a:p>
            <a:pPr lvl="0"/>
            <a:r>
              <a:rPr lang="ru-RU" sz="2800" b="1" i="1" u="sng" dirty="0" smtClean="0">
                <a:solidFill>
                  <a:srgbClr val="C00000"/>
                </a:solidFill>
              </a:rPr>
              <a:t>фиолетовый цвет </a:t>
            </a:r>
            <a:r>
              <a:rPr lang="ru-RU" sz="2800" b="1" i="1" dirty="0" smtClean="0"/>
              <a:t>– беспокойное, тревожное настроение, близкое к разочарованию;</a:t>
            </a:r>
            <a:endParaRPr lang="ru-RU" sz="2800" b="1" dirty="0" smtClean="0"/>
          </a:p>
          <a:p>
            <a:pPr lvl="0"/>
            <a:r>
              <a:rPr lang="ru-RU" sz="2800" b="1" i="1" u="sng" dirty="0" smtClean="0">
                <a:solidFill>
                  <a:srgbClr val="C00000"/>
                </a:solidFill>
              </a:rPr>
              <a:t>серый цвет </a:t>
            </a:r>
            <a:r>
              <a:rPr lang="ru-RU" sz="2800" b="1" i="1" dirty="0" smtClean="0"/>
              <a:t>говорит о том, что ребёнок не раскрывает своих возможностей, что-то его ограничивает, огорчает, останавливает;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i="1" u="sng" dirty="0" smtClean="0">
                <a:solidFill>
                  <a:srgbClr val="C00000"/>
                </a:solidFill>
              </a:rPr>
              <a:t>чёрный цвет </a:t>
            </a:r>
            <a:r>
              <a:rPr lang="ru-RU" sz="2800" b="1" i="1" dirty="0" smtClean="0"/>
              <a:t>– уныние, отрицание, </a:t>
            </a:r>
            <a:r>
              <a:rPr lang="ru-RU" sz="2800" b="1" i="1" dirty="0" smtClean="0"/>
              <a:t>нежелание </a:t>
            </a:r>
            <a:r>
              <a:rPr lang="ru-RU" sz="2800" b="1" i="1" dirty="0" smtClean="0"/>
              <a:t>выполнять задание и осознание того, что его недооценивают или плохо к нему относятся;</a:t>
            </a:r>
            <a:endParaRPr lang="ru-RU" sz="2800" b="1" dirty="0" smtClean="0"/>
          </a:p>
          <a:p>
            <a:pPr lvl="0"/>
            <a:r>
              <a:rPr lang="ru-RU" sz="2800" b="1" i="1" u="sng" dirty="0" smtClean="0">
                <a:solidFill>
                  <a:srgbClr val="C00000"/>
                </a:solidFill>
              </a:rPr>
              <a:t>коричневый цвет </a:t>
            </a:r>
            <a:r>
              <a:rPr lang="ru-RU" sz="2800" b="1" i="1" dirty="0" smtClean="0"/>
              <a:t>– </a:t>
            </a:r>
            <a:r>
              <a:rPr lang="ru-RU" sz="2800" b="1" i="1" dirty="0" err="1" smtClean="0"/>
              <a:t>цвет</a:t>
            </a:r>
            <a:r>
              <a:rPr lang="ru-RU" sz="2800" b="1" i="1" dirty="0" smtClean="0"/>
              <a:t> пассивности, беспокойства и неуверенности.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Солнышко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Моё настроение похоже на: </a:t>
            </a:r>
          </a:p>
          <a:p>
            <a:r>
              <a:rPr lang="ru-RU" sz="4000" dirty="0" smtClean="0"/>
              <a:t>Солнышко ; </a:t>
            </a:r>
          </a:p>
          <a:p>
            <a:r>
              <a:rPr lang="ru-RU" sz="4000" dirty="0" smtClean="0"/>
              <a:t>Солнышко с тучкой; </a:t>
            </a:r>
          </a:p>
          <a:p>
            <a:r>
              <a:rPr lang="ru-RU" sz="4000" dirty="0" smtClean="0"/>
              <a:t>Тучку; </a:t>
            </a:r>
          </a:p>
          <a:p>
            <a:r>
              <a:rPr lang="ru-RU" sz="4000" dirty="0" smtClean="0"/>
              <a:t>Тучку с дождиком; </a:t>
            </a:r>
          </a:p>
          <a:p>
            <a:r>
              <a:rPr lang="ru-RU" sz="4000" dirty="0" smtClean="0"/>
              <a:t>Тучку с молнией.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Состояние моей души.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Рисуется лесенка с 5 ступенями. У каждой своё название:</a:t>
            </a:r>
          </a:p>
          <a:p>
            <a:r>
              <a:rPr lang="ru-RU" dirty="0" smtClean="0"/>
              <a:t>Крайне скверно - 1</a:t>
            </a:r>
          </a:p>
          <a:p>
            <a:r>
              <a:rPr lang="ru-RU" dirty="0" smtClean="0"/>
              <a:t>Плохо - 2</a:t>
            </a:r>
          </a:p>
          <a:p>
            <a:r>
              <a:rPr lang="ru-RU" dirty="0" smtClean="0"/>
              <a:t>Хорошо - 3</a:t>
            </a:r>
          </a:p>
          <a:p>
            <a:r>
              <a:rPr lang="ru-RU" dirty="0" smtClean="0"/>
              <a:t>Уверен в своих силах - 4</a:t>
            </a:r>
          </a:p>
          <a:p>
            <a:r>
              <a:rPr lang="ru-RU" dirty="0" smtClean="0"/>
              <a:t>Комфортно - 5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i="1" dirty="0" smtClean="0"/>
              <a:t>Ребёнок рисует изображение человечка и </a:t>
            </a:r>
          </a:p>
          <a:p>
            <a:pPr>
              <a:buNone/>
            </a:pPr>
            <a:r>
              <a:rPr lang="ru-RU" i="1" dirty="0" smtClean="0"/>
              <a:t>ставит его на ту ступеньку, которая соответствует состоянию его души.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929198"/>
            <a:ext cx="7810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Рефлексия деятельности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Дает возможность осмысления способов и приемов работы с учебным материалом; </a:t>
            </a:r>
          </a:p>
          <a:p>
            <a:r>
              <a:rPr lang="ru-RU" sz="3600" dirty="0" smtClean="0"/>
              <a:t>Дает возможность оценить активность каждого на разных этапах урока.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Autofit/>
          </a:bodyPr>
          <a:lstStyle/>
          <a:p>
            <a:pPr algn="ctr"/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От лат. </a:t>
            </a:r>
            <a:r>
              <a:rPr lang="ru-RU" sz="2800" dirty="0" err="1" smtClean="0"/>
              <a:t>reflexio</a:t>
            </a:r>
            <a:r>
              <a:rPr lang="ru-RU" sz="2800" dirty="0" smtClean="0"/>
              <a:t> </a:t>
            </a:r>
            <a:r>
              <a:rPr lang="ru-RU" sz="4000" dirty="0" smtClean="0"/>
              <a:t>– </a:t>
            </a:r>
            <a:r>
              <a:rPr lang="ru-RU" sz="3600" dirty="0" smtClean="0"/>
              <a:t>обращение назад 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Размышление о своем внутреннем состоянии, самопознание </a:t>
            </a:r>
            <a:r>
              <a:rPr lang="ru-RU" sz="2800" i="1" dirty="0" smtClean="0"/>
              <a:t>(словарь иностранных слов)</a:t>
            </a:r>
            <a:endParaRPr lang="ru-RU" sz="2800" dirty="0" smtClean="0"/>
          </a:p>
          <a:p>
            <a:pPr>
              <a:spcBef>
                <a:spcPts val="0"/>
              </a:spcBef>
            </a:pPr>
            <a:r>
              <a:rPr lang="ru-RU" sz="3600" dirty="0" smtClean="0"/>
              <a:t>Самоанализ</a:t>
            </a:r>
            <a:r>
              <a:rPr lang="ru-RU" sz="4000" dirty="0" smtClean="0"/>
              <a:t> </a:t>
            </a:r>
            <a:r>
              <a:rPr lang="ru-RU" sz="2800" i="1" dirty="0" smtClean="0"/>
              <a:t>( толковый словарь русского языка) 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Самоанализ деятельности и её результатов </a:t>
            </a:r>
            <a:r>
              <a:rPr lang="ru-RU" sz="2800" i="1" dirty="0" smtClean="0"/>
              <a:t>(с точки зрения педагогики)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Огонёк общения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ru-RU" dirty="0" smtClean="0"/>
              <a:t>Дети </a:t>
            </a:r>
            <a:r>
              <a:rPr lang="ru-RU" b="1" dirty="0" smtClean="0"/>
              <a:t>встают в круг, обняв друг друга за плечи, и каждый говорит, что, по его мнению, было сегодня самым интересным.</a:t>
            </a:r>
          </a:p>
          <a:p>
            <a:r>
              <a:rPr lang="ru-RU" dirty="0" smtClean="0"/>
              <a:t>Дети </a:t>
            </a:r>
            <a:r>
              <a:rPr lang="ru-RU" b="1" dirty="0" smtClean="0"/>
              <a:t>садятся в круг и</a:t>
            </a:r>
            <a:r>
              <a:rPr lang="ru-RU" dirty="0" smtClean="0"/>
              <a:t> </a:t>
            </a:r>
            <a:r>
              <a:rPr lang="ru-RU" b="1" dirty="0" smtClean="0"/>
              <a:t>передают по кругу сердечко</a:t>
            </a:r>
            <a:r>
              <a:rPr lang="ru-RU" dirty="0" smtClean="0"/>
              <a:t>. </a:t>
            </a:r>
            <a:r>
              <a:rPr lang="ru-RU" b="1" dirty="0" smtClean="0"/>
              <a:t>Тот, у кого в руках</a:t>
            </a:r>
            <a:r>
              <a:rPr lang="ru-RU" dirty="0" smtClean="0"/>
              <a:t> </a:t>
            </a:r>
            <a:r>
              <a:rPr lang="ru-RU" b="1" dirty="0" smtClean="0"/>
              <a:t>сердечко, говорит:</a:t>
            </a:r>
          </a:p>
          <a:p>
            <a:pPr>
              <a:buNone/>
            </a:pPr>
            <a:r>
              <a:rPr lang="ru-RU" b="1" i="1" dirty="0" smtClean="0"/>
              <a:t>- Сегодня меня порадовало…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- Сегодня меня огорчило…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472518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парте </a:t>
            </a:r>
            <a:r>
              <a:rPr lang="ru-RU" b="1" dirty="0" smtClean="0"/>
              <a:t>у каждого ребёнка лежат три кружочка (цветочка) разных цветов. Учитель объясняет детям:</a:t>
            </a:r>
          </a:p>
          <a:p>
            <a:pPr>
              <a:buFontTx/>
              <a:buChar char="-"/>
            </a:pPr>
            <a:r>
              <a:rPr lang="ru-RU" b="1" i="1" dirty="0" smtClean="0"/>
              <a:t>Голубой кружочек вы дарите самому вежливому в общении (кому хочется сказать сегодня спасибо); </a:t>
            </a:r>
          </a:p>
          <a:p>
            <a:pPr>
              <a:buFontTx/>
              <a:buChar char="-"/>
            </a:pPr>
            <a:r>
              <a:rPr lang="ru-RU" b="1" i="1" dirty="0" smtClean="0"/>
              <a:t>зелёный – самому уступчивому, покладистому; </a:t>
            </a:r>
          </a:p>
          <a:p>
            <a:pPr>
              <a:buFontTx/>
              <a:buChar char="-"/>
            </a:pPr>
            <a:r>
              <a:rPr lang="ru-RU" b="1" i="1" dirty="0" smtClean="0"/>
              <a:t>фиолетовый – самому скромному, с вашей точки зрения.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(Формулировки указаний меняются в зависимости от указаний учителя).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- Посмотрим, у кого сегодня получился самый большой букет. Как вы думаете, почему?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b="1" dirty="0" smtClean="0"/>
              <a:t>Дерево творчества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(По окончании урока дети прикрепляют на дереве листья, цветы, плоды).</a:t>
            </a:r>
            <a:endParaRPr lang="ru-RU" b="1" dirty="0" smtClean="0"/>
          </a:p>
          <a:p>
            <a:r>
              <a:rPr lang="ru-RU" sz="2800" dirty="0" smtClean="0"/>
              <a:t>   </a:t>
            </a:r>
            <a:r>
              <a:rPr lang="ru-RU" sz="2800" b="1" i="1" dirty="0" smtClean="0"/>
              <a:t>Плоды – дело прошло полезно, плодотворно.</a:t>
            </a:r>
            <a:endParaRPr lang="ru-RU" sz="2800" b="1" dirty="0" smtClean="0"/>
          </a:p>
          <a:p>
            <a:r>
              <a:rPr lang="ru-RU" sz="2800" b="1" i="1" dirty="0" smtClean="0"/>
              <a:t>   Цветок – довольно неплохо.</a:t>
            </a:r>
            <a:endParaRPr lang="ru-RU" sz="2800" b="1" dirty="0" smtClean="0"/>
          </a:p>
          <a:p>
            <a:r>
              <a:rPr lang="ru-RU" sz="2800" b="1" i="1" dirty="0" smtClean="0"/>
              <a:t>   Зелёный листик – что-то было, конечно, а вообще – ни то ни сё.</a:t>
            </a:r>
            <a:endParaRPr lang="ru-RU" sz="2800" b="1" dirty="0" smtClean="0"/>
          </a:p>
          <a:p>
            <a:r>
              <a:rPr lang="ru-RU" sz="2800" b="1" i="1" dirty="0" smtClean="0"/>
              <a:t>   Жёлтый листик – «чахлый», пропащий день.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Рефлексия содержания учебного материала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используется для</a:t>
            </a:r>
            <a:r>
              <a:rPr lang="ru-RU" sz="3600" b="1" dirty="0" smtClean="0"/>
              <a:t> </a:t>
            </a:r>
            <a:r>
              <a:rPr lang="ru-RU" sz="3600" dirty="0" smtClean="0"/>
              <a:t>выявления уровня осознания содержания пройденного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72560" cy="71438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Приём незаконченного предложения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i="1" dirty="0" smtClean="0"/>
              <a:t>Сегодня я узнал…</a:t>
            </a:r>
            <a:endParaRPr lang="ru-RU" b="1" dirty="0" smtClean="0"/>
          </a:p>
          <a:p>
            <a:pPr lvl="0"/>
            <a:r>
              <a:rPr lang="ru-RU" b="1" i="1" dirty="0" smtClean="0"/>
              <a:t>Было интересно…</a:t>
            </a:r>
            <a:endParaRPr lang="ru-RU" b="1" dirty="0" smtClean="0"/>
          </a:p>
          <a:p>
            <a:pPr lvl="0"/>
            <a:r>
              <a:rPr lang="ru-RU" b="1" i="1" dirty="0" smtClean="0"/>
              <a:t>Было трудно…</a:t>
            </a:r>
            <a:endParaRPr lang="ru-RU" b="1" dirty="0" smtClean="0"/>
          </a:p>
          <a:p>
            <a:pPr lvl="0"/>
            <a:r>
              <a:rPr lang="ru-RU" b="1" i="1" dirty="0" smtClean="0"/>
              <a:t>Я выполнял задания…</a:t>
            </a:r>
            <a:endParaRPr lang="ru-RU" b="1" dirty="0" smtClean="0"/>
          </a:p>
          <a:p>
            <a:pPr lvl="0"/>
            <a:r>
              <a:rPr lang="ru-RU" b="1" i="1" dirty="0" smtClean="0"/>
              <a:t>Я понял, что…</a:t>
            </a:r>
            <a:endParaRPr lang="ru-RU" b="1" dirty="0" smtClean="0"/>
          </a:p>
          <a:p>
            <a:pPr lvl="0"/>
            <a:r>
              <a:rPr lang="ru-RU" b="1" i="1" dirty="0" smtClean="0"/>
              <a:t>Теперь я могу…</a:t>
            </a:r>
            <a:endParaRPr lang="ru-RU" b="1" dirty="0" smtClean="0"/>
          </a:p>
          <a:p>
            <a:pPr lvl="0"/>
            <a:r>
              <a:rPr lang="ru-RU" b="1" i="1" dirty="0" smtClean="0"/>
              <a:t>Я почувствовал, что…</a:t>
            </a:r>
            <a:endParaRPr lang="ru-RU" b="1" dirty="0" smtClean="0"/>
          </a:p>
          <a:p>
            <a:pPr lvl="0"/>
            <a:r>
              <a:rPr lang="ru-RU" b="1" i="1" dirty="0" smtClean="0"/>
              <a:t>Я приобрёл…</a:t>
            </a:r>
            <a:endParaRPr lang="ru-RU" b="1" dirty="0" smtClean="0"/>
          </a:p>
          <a:p>
            <a:pPr lvl="0"/>
            <a:r>
              <a:rPr lang="ru-RU" b="1" i="1" dirty="0" smtClean="0"/>
              <a:t>Я научился…</a:t>
            </a:r>
            <a:endParaRPr lang="ru-RU" b="1" dirty="0" smtClean="0"/>
          </a:p>
          <a:p>
            <a:pPr lvl="0"/>
            <a:r>
              <a:rPr lang="ru-RU" b="1" i="1" dirty="0" smtClean="0"/>
              <a:t>У меня получилось…</a:t>
            </a:r>
            <a:endParaRPr lang="ru-RU" b="1" dirty="0" smtClean="0"/>
          </a:p>
          <a:p>
            <a:pPr lvl="0"/>
            <a:r>
              <a:rPr lang="ru-RU" b="1" i="1" dirty="0" smtClean="0"/>
              <a:t>Я смог…</a:t>
            </a:r>
            <a:endParaRPr lang="ru-RU" b="1" dirty="0" smtClean="0"/>
          </a:p>
          <a:p>
            <a:pPr lvl="0"/>
            <a:r>
              <a:rPr lang="ru-RU" b="1" i="1" dirty="0" smtClean="0"/>
              <a:t>Я попробую…</a:t>
            </a:r>
            <a:endParaRPr lang="ru-RU" b="1" dirty="0" smtClean="0"/>
          </a:p>
          <a:p>
            <a:pPr lvl="0"/>
            <a:r>
              <a:rPr lang="ru-RU" b="1" i="1" dirty="0" smtClean="0"/>
              <a:t>Меня удивило…</a:t>
            </a:r>
            <a:endParaRPr lang="ru-RU" b="1" dirty="0" smtClean="0"/>
          </a:p>
          <a:p>
            <a:pPr lvl="0"/>
            <a:r>
              <a:rPr lang="ru-RU" b="1" i="1" dirty="0" smtClean="0"/>
              <a:t>Урок дал мне для жизни…</a:t>
            </a:r>
            <a:endParaRPr lang="ru-RU" b="1" dirty="0" smtClean="0"/>
          </a:p>
          <a:p>
            <a:pPr lvl="0"/>
            <a:r>
              <a:rPr lang="ru-RU" b="1" i="1" dirty="0" smtClean="0"/>
              <a:t>Мне захотелось…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err="1" smtClean="0"/>
              <a:t>Плюс-минус-интересно</a:t>
            </a:r>
            <a:endParaRPr lang="ru-RU" sz="6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Заполняется таблица из трёх граф </a:t>
            </a:r>
            <a:r>
              <a:rPr lang="ru-RU" sz="2000" dirty="0" smtClean="0"/>
              <a:t>(устно или письменно): </a:t>
            </a:r>
          </a:p>
          <a:p>
            <a:r>
              <a:rPr lang="ru-RU" sz="2800" dirty="0" smtClean="0"/>
              <a:t>В графу «Плюс» записывается всё, что понравилось на уроке, информация, формы работы;</a:t>
            </a:r>
          </a:p>
          <a:p>
            <a:r>
              <a:rPr lang="ru-RU" sz="2800" dirty="0" smtClean="0"/>
              <a:t>В графу «минус» записывается всё, что не понравилось , непонятная или скучная информация; </a:t>
            </a:r>
          </a:p>
          <a:p>
            <a:r>
              <a:rPr lang="ru-RU" sz="2800" dirty="0" smtClean="0"/>
              <a:t>В графу «интересно» вписываются любопытные факты, что ещё хотели бы узнать по проблеме.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Анкетирование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уроке я работал  - </a:t>
            </a:r>
          </a:p>
          <a:p>
            <a:r>
              <a:rPr lang="ru-RU" dirty="0" smtClean="0"/>
              <a:t>Своей работой я  -</a:t>
            </a:r>
          </a:p>
          <a:p>
            <a:r>
              <a:rPr lang="ru-RU" dirty="0" smtClean="0"/>
              <a:t>Урок показался мне -</a:t>
            </a:r>
          </a:p>
          <a:p>
            <a:r>
              <a:rPr lang="ru-RU" dirty="0" smtClean="0"/>
              <a:t>За урок я  -</a:t>
            </a:r>
          </a:p>
          <a:p>
            <a:r>
              <a:rPr lang="ru-RU" dirty="0" smtClean="0"/>
              <a:t>Материал на уроке мне был  -</a:t>
            </a:r>
          </a:p>
          <a:p>
            <a:endParaRPr lang="ru-RU" dirty="0" smtClean="0"/>
          </a:p>
          <a:p>
            <a:r>
              <a:rPr lang="ru-RU" dirty="0" smtClean="0"/>
              <a:t>Домашнее задание мне кажется -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920085"/>
            <a:ext cx="4357718" cy="4434840"/>
          </a:xfrm>
        </p:spPr>
        <p:txBody>
          <a:bodyPr>
            <a:normAutofit/>
          </a:bodyPr>
          <a:lstStyle/>
          <a:p>
            <a:r>
              <a:rPr lang="ru-RU" dirty="0" smtClean="0"/>
              <a:t>Активно/пассивно</a:t>
            </a:r>
          </a:p>
          <a:p>
            <a:r>
              <a:rPr lang="ru-RU" dirty="0" smtClean="0"/>
              <a:t>Доволен/не доволен </a:t>
            </a:r>
          </a:p>
          <a:p>
            <a:r>
              <a:rPr lang="ru-RU" dirty="0" smtClean="0"/>
              <a:t>Коротким/ длинным</a:t>
            </a:r>
          </a:p>
          <a:p>
            <a:r>
              <a:rPr lang="ru-RU" dirty="0" smtClean="0"/>
              <a:t>Не устал/ устал </a:t>
            </a:r>
          </a:p>
          <a:p>
            <a:r>
              <a:rPr lang="ru-RU" dirty="0" smtClean="0"/>
              <a:t>Понятен/ не понятен </a:t>
            </a:r>
          </a:p>
          <a:p>
            <a:pPr>
              <a:buNone/>
            </a:pPr>
            <a:r>
              <a:rPr lang="ru-RU" dirty="0" smtClean="0"/>
              <a:t>   Полезен/ бесполезен </a:t>
            </a:r>
          </a:p>
          <a:p>
            <a:pPr>
              <a:buNone/>
            </a:pPr>
            <a:r>
              <a:rPr lang="ru-RU" dirty="0" smtClean="0"/>
              <a:t>   Интересен/ скучен </a:t>
            </a:r>
          </a:p>
          <a:p>
            <a:r>
              <a:rPr lang="ru-RU" dirty="0" smtClean="0"/>
              <a:t>Лёгким/ трудным</a:t>
            </a:r>
          </a:p>
          <a:p>
            <a:pPr>
              <a:buNone/>
            </a:pPr>
            <a:r>
              <a:rPr lang="ru-RU" dirty="0" smtClean="0"/>
              <a:t>   интересно/ не интересно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Условные</a:t>
            </a:r>
            <a:r>
              <a:rPr lang="ru-RU" i="1" dirty="0" smtClean="0"/>
              <a:t> </a:t>
            </a:r>
            <a:r>
              <a:rPr lang="ru-RU" b="1" i="1" dirty="0" smtClean="0"/>
              <a:t>знаки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V</a:t>
            </a:r>
            <a:r>
              <a:rPr lang="en-US" sz="3200" b="1" dirty="0" smtClean="0"/>
              <a:t> </a:t>
            </a:r>
            <a:r>
              <a:rPr lang="ru-RU" dirty="0" smtClean="0"/>
              <a:t>– ответил по просьбе учителя, но ответ неправильный; </a:t>
            </a:r>
          </a:p>
          <a:p>
            <a:r>
              <a:rPr lang="en-US" sz="2800" b="1" dirty="0" smtClean="0"/>
              <a:t>W</a:t>
            </a:r>
            <a:r>
              <a:rPr lang="ru-RU" dirty="0" smtClean="0"/>
              <a:t> – ответил по просьбе учителя , ответ правильный; </a:t>
            </a:r>
          </a:p>
          <a:p>
            <a:r>
              <a:rPr lang="ru-RU" sz="2800" b="1" dirty="0" smtClean="0"/>
              <a:t>! </a:t>
            </a:r>
            <a:r>
              <a:rPr lang="ru-RU" dirty="0" smtClean="0"/>
              <a:t>– ответил по своей инициативе, но ответ неправильный; </a:t>
            </a:r>
          </a:p>
          <a:p>
            <a:r>
              <a:rPr lang="ru-RU" sz="2800" b="1" dirty="0" smtClean="0"/>
              <a:t>+</a:t>
            </a:r>
            <a:r>
              <a:rPr lang="ru-RU" dirty="0" smtClean="0"/>
              <a:t> - ответил по своей инициативе, ответ правильный; </a:t>
            </a:r>
          </a:p>
          <a:p>
            <a:r>
              <a:rPr lang="ru-RU" sz="2800" b="1" dirty="0" smtClean="0"/>
              <a:t>0</a:t>
            </a:r>
            <a:r>
              <a:rPr lang="ru-RU" dirty="0" smtClean="0"/>
              <a:t> – не ответил.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Светофор ( для 1 класса)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Дети сигналят карточками: </a:t>
            </a:r>
          </a:p>
          <a:p>
            <a:r>
              <a:rPr lang="ru-RU" sz="4000" dirty="0" smtClean="0"/>
              <a:t>Зелёный – познавательно; </a:t>
            </a:r>
          </a:p>
          <a:p>
            <a:r>
              <a:rPr lang="ru-RU" sz="4000" dirty="0" smtClean="0"/>
              <a:t>Жёлтый – понравилось, но не всё; </a:t>
            </a:r>
          </a:p>
          <a:p>
            <a:r>
              <a:rPr lang="ru-RU" sz="4000" dirty="0" smtClean="0"/>
              <a:t>Красный – скучно, неинтересно.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Графическая рефлексия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86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Цель</a:t>
            </a:r>
            <a:r>
              <a:rPr lang="ru-RU" b="1" dirty="0" smtClean="0"/>
              <a:t>: выявление уровня трудности, эмоционального отношения к заданию</a:t>
            </a:r>
          </a:p>
          <a:p>
            <a:pPr>
              <a:buNone/>
            </a:pPr>
            <a:r>
              <a:rPr lang="ru-RU" dirty="0" smtClean="0"/>
              <a:t>(Рядом с каждым выполненным заданием поставить значок)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- </a:t>
            </a:r>
            <a:r>
              <a:rPr lang="ru-RU" dirty="0" smtClean="0"/>
              <a:t>понравилось выполнять                              - было трудно</a:t>
            </a:r>
          </a:p>
          <a:p>
            <a:endParaRPr lang="ru-RU" dirty="0" smtClean="0"/>
          </a:p>
          <a:p>
            <a:r>
              <a:rPr lang="ru-RU" dirty="0" smtClean="0"/>
              <a:t>- не очень понравилось                                - не очень было трудно</a:t>
            </a:r>
          </a:p>
          <a:p>
            <a:r>
              <a:rPr lang="ru-RU" dirty="0" smtClean="0"/>
              <a:t>- не понравилось вообще                              - не трудно</a:t>
            </a:r>
          </a:p>
          <a:p>
            <a:r>
              <a:rPr lang="ru-RU" dirty="0" smtClean="0"/>
              <a:t> 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28596" y="3643314"/>
            <a:ext cx="342900" cy="500066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428596" y="4429132"/>
            <a:ext cx="341312" cy="500066"/>
          </a:xfrm>
          <a:prstGeom prst="star4">
            <a:avLst>
              <a:gd name="adj" fmla="val 12500"/>
            </a:avLst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428596" y="5143512"/>
            <a:ext cx="341312" cy="500066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5786446" y="3643314"/>
            <a:ext cx="514352" cy="428628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715008" y="4429132"/>
            <a:ext cx="585790" cy="500066"/>
          </a:xfrm>
          <a:prstGeom prst="smileyFace">
            <a:avLst>
              <a:gd name="adj" fmla="val 4653"/>
            </a:avLst>
          </a:prstGeom>
          <a:solidFill>
            <a:srgbClr val="0000FF"/>
          </a:solidFill>
          <a:ln w="9525">
            <a:solidFill>
              <a:srgbClr val="00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5715008" y="5214950"/>
            <a:ext cx="514352" cy="428628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Четыре сферы человеческой сущности: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 lvl="0"/>
            <a:r>
              <a:rPr lang="ru-RU" sz="2800" dirty="0" smtClean="0"/>
              <a:t>физическая (успел – не успел)</a:t>
            </a:r>
            <a:endParaRPr lang="ru-RU" sz="2800" b="1" dirty="0" smtClean="0"/>
          </a:p>
          <a:p>
            <a:pPr lvl="0"/>
            <a:r>
              <a:rPr lang="ru-RU" sz="2800" dirty="0" smtClean="0"/>
              <a:t>сенсорная (самочувствие: комфортно – дискомфортно)</a:t>
            </a:r>
            <a:endParaRPr lang="ru-RU" sz="2800" b="1" dirty="0" smtClean="0"/>
          </a:p>
          <a:p>
            <a:pPr lvl="0"/>
            <a:r>
              <a:rPr lang="ru-RU" sz="2800" dirty="0" smtClean="0"/>
              <a:t>интеллектуальная (что понял, что осознал – что не понял, какие затруднения испытывал)</a:t>
            </a:r>
            <a:endParaRPr lang="ru-RU" sz="2800" b="1" dirty="0" smtClean="0"/>
          </a:p>
          <a:p>
            <a:pPr lvl="0"/>
            <a:r>
              <a:rPr lang="ru-RU" sz="2800" dirty="0" smtClean="0"/>
              <a:t>духовная (стал лучше – хуже, созидал или разрушал себя, других)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Рефлексия может: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/>
              <a:t>выступать формой теоретической деятельности, способом мышления, раскрывающим цели, средства, содержание, способы собственной </a:t>
            </a:r>
            <a:r>
              <a:rPr lang="ru-RU" sz="3200" dirty="0" smtClean="0"/>
              <a:t>деятельности</a:t>
            </a:r>
            <a:endParaRPr lang="ru-RU" sz="3200" b="1" dirty="0" smtClean="0"/>
          </a:p>
          <a:p>
            <a:pPr lvl="0"/>
            <a:r>
              <a:rPr lang="ru-RU" sz="3200" dirty="0" smtClean="0"/>
              <a:t>отражать внутреннее состояние </a:t>
            </a:r>
            <a:r>
              <a:rPr lang="ru-RU" sz="3200" dirty="0" smtClean="0"/>
              <a:t>человека</a:t>
            </a:r>
            <a:endParaRPr lang="ru-RU" sz="3200" b="1" dirty="0" smtClean="0"/>
          </a:p>
          <a:p>
            <a:pPr lvl="0"/>
            <a:r>
              <a:rPr lang="ru-RU" sz="3200" dirty="0" smtClean="0"/>
              <a:t>быть средством </a:t>
            </a:r>
            <a:r>
              <a:rPr lang="ru-RU" sz="3200" dirty="0" smtClean="0"/>
              <a:t>самопознания</a:t>
            </a:r>
            <a:r>
              <a:rPr lang="ru-RU" sz="3200" b="1" i="1" dirty="0" smtClean="0"/>
              <a:t>	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i="1" dirty="0" smtClean="0"/>
              <a:t>Интеллектуальная рефлексия: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Выступает формой теоретической деятельности, способом мышления, раскрывающим цели, содержание, средства, способы собственной деятельности; </a:t>
            </a:r>
          </a:p>
          <a:p>
            <a:r>
              <a:rPr lang="ru-RU" sz="3200" dirty="0" smtClean="0"/>
              <a:t> что понял, что осознал – что не понял, какие затруднения испытывал.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B050"/>
                </a:solidFill>
              </a:rPr>
              <a:t>Выбери верное утверждение: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3200" i="1" dirty="0" smtClean="0"/>
              <a:t>Я сам не смог справиться с затруднением;</a:t>
            </a:r>
            <a:endParaRPr lang="ru-RU" sz="3200" dirty="0" smtClean="0"/>
          </a:p>
          <a:p>
            <a:pPr lvl="1"/>
            <a:r>
              <a:rPr lang="ru-RU" sz="3200" i="1" dirty="0" smtClean="0"/>
              <a:t>У меня не было затруднений;</a:t>
            </a:r>
            <a:endParaRPr lang="ru-RU" sz="3200" dirty="0" smtClean="0"/>
          </a:p>
          <a:p>
            <a:pPr lvl="1"/>
            <a:r>
              <a:rPr lang="ru-RU" sz="3200" i="1" dirty="0" smtClean="0"/>
              <a:t>Я только слушал предложения других;</a:t>
            </a:r>
            <a:endParaRPr lang="ru-RU" sz="3200" dirty="0" smtClean="0"/>
          </a:p>
          <a:p>
            <a:pPr lvl="1"/>
            <a:r>
              <a:rPr lang="ru-RU" sz="3200" i="1" dirty="0" smtClean="0"/>
              <a:t>Я выдвигал идеи...</a:t>
            </a:r>
            <a:endParaRPr lang="ru-RU" sz="32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Табличка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i="1" dirty="0" smtClean="0"/>
              <a:t>фиксация знания и незнания о каком-либо понятии (может быть расположена как горизонтально, так и вертикально).</a:t>
            </a:r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8" y="3215640"/>
          <a:ext cx="7786739" cy="1570682"/>
        </p:xfrm>
        <a:graphic>
          <a:graphicData uri="http://schemas.openxmlformats.org/drawingml/2006/table">
            <a:tbl>
              <a:tblPr/>
              <a:tblGrid>
                <a:gridCol w="1784461"/>
                <a:gridCol w="1784461"/>
                <a:gridCol w="1946685"/>
                <a:gridCol w="2271132"/>
              </a:tblGrid>
              <a:tr h="785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Понятие</a:t>
                      </a:r>
                      <a:endParaRPr lang="ru-RU" sz="2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Знал</a:t>
                      </a:r>
                      <a:endParaRPr lang="ru-RU" sz="2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Узнал</a:t>
                      </a:r>
                      <a:endParaRPr lang="ru-RU" sz="2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Хочу узнать</a:t>
                      </a:r>
                      <a:endParaRPr lang="ru-RU" sz="2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Пометки на полях (маркировка)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обозначение с помощью знаков на полях возле текста или в самом тексте:</a:t>
            </a:r>
            <a:endParaRPr lang="ru-RU" b="1" dirty="0" smtClean="0"/>
          </a:p>
          <a:p>
            <a:r>
              <a:rPr lang="ru-RU" sz="3200" b="1" dirty="0" smtClean="0"/>
              <a:t>«+» - знал     </a:t>
            </a:r>
          </a:p>
          <a:p>
            <a:r>
              <a:rPr lang="ru-RU" sz="3200" b="1" dirty="0" smtClean="0"/>
              <a:t>«!» - новый материал (узнал)      </a:t>
            </a:r>
          </a:p>
          <a:p>
            <a:r>
              <a:rPr lang="ru-RU" sz="3200" b="1" dirty="0" smtClean="0"/>
              <a:t>«?» - хочу узнать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Карточка с заданием «Продолжить фразу»:</a:t>
            </a:r>
            <a:br>
              <a:rPr lang="ru-RU" sz="4800" b="1" dirty="0" smtClean="0">
                <a:solidFill>
                  <a:srgbClr val="00B050"/>
                </a:solidFill>
              </a:rPr>
            </a:b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lvl="0"/>
            <a:r>
              <a:rPr lang="ru-RU" sz="3200" b="1" i="1" dirty="0" smtClean="0"/>
              <a:t>Мне было интересно…</a:t>
            </a:r>
            <a:endParaRPr lang="ru-RU" sz="3200" b="1" dirty="0" smtClean="0"/>
          </a:p>
          <a:p>
            <a:pPr lvl="0"/>
            <a:r>
              <a:rPr lang="ru-RU" sz="3200" b="1" i="1" dirty="0" smtClean="0"/>
              <a:t>Мы сегодня разобрались…</a:t>
            </a:r>
            <a:endParaRPr lang="ru-RU" sz="3200" b="1" dirty="0" smtClean="0"/>
          </a:p>
          <a:p>
            <a:pPr lvl="0"/>
            <a:r>
              <a:rPr lang="ru-RU" sz="3200" b="1" i="1" dirty="0" smtClean="0"/>
              <a:t>Я сегодня понял, что…</a:t>
            </a:r>
            <a:endParaRPr lang="ru-RU" sz="3200" b="1" dirty="0" smtClean="0"/>
          </a:p>
          <a:p>
            <a:pPr lvl="0"/>
            <a:r>
              <a:rPr lang="ru-RU" sz="3200" b="1" i="1" dirty="0" smtClean="0"/>
              <a:t>Мне было трудно…</a:t>
            </a:r>
            <a:endParaRPr lang="ru-RU" sz="3200" b="1" dirty="0" smtClean="0"/>
          </a:p>
          <a:p>
            <a:pPr lvl="0"/>
            <a:r>
              <a:rPr lang="ru-RU" sz="3200" b="1" i="1" dirty="0" smtClean="0"/>
              <a:t>Завтра я хочу на уроке…</a:t>
            </a:r>
            <a:endParaRPr lang="ru-RU" sz="3200" b="1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47251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Варианты вопросов, которые задаются учителем в конце урока с целью содержательной рефлексии:	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Autofit/>
          </a:bodyPr>
          <a:lstStyle/>
          <a:p>
            <a:pPr lvl="0"/>
            <a:r>
              <a:rPr lang="ru-RU" sz="2200" b="1" i="1" dirty="0" smtClean="0"/>
              <a:t>Как бы вы назвали урок?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Что было самым важным на уроке?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Зачем мы сегодня на уроке…?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Какова тема сегодняшнего урока?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Какова цель урока?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Чему посвятим следующий урок?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Какая задача будет стоять перед нами на следующем уроке?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Что для тебя было легко (трудно)?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Доволен ли ты своей работой?</a:t>
            </a:r>
            <a:endParaRPr lang="ru-RU" sz="2200" b="1" dirty="0" smtClean="0"/>
          </a:p>
          <a:p>
            <a:pPr lvl="0"/>
            <a:r>
              <a:rPr lang="ru-RU" sz="2200" b="1" i="1" dirty="0" smtClean="0"/>
              <a:t>За что ты хочешь похвалить себя или кого-то из одноклассников?</a:t>
            </a:r>
            <a:endParaRPr lang="ru-RU" sz="2200" b="1" dirty="0" smtClean="0"/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1234</Words>
  <Application>Microsoft Office PowerPoint</Application>
  <PresentationFormat>Экран (4:3)</PresentationFormat>
  <Paragraphs>174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    ОРГАНИЗАЦИЯ РЕФЛЕКСИИ НА УРОКЕ  </vt:lpstr>
      <vt:lpstr>Рефлексия </vt:lpstr>
      <vt:lpstr>      Четыре сферы человеческой сущности: </vt:lpstr>
      <vt:lpstr>Интеллектуальная рефлексия: </vt:lpstr>
      <vt:lpstr>Выбери верное утверждение:  </vt:lpstr>
      <vt:lpstr>Табличка </vt:lpstr>
      <vt:lpstr>Пометки на полях (маркировка) </vt:lpstr>
      <vt:lpstr>Карточка с заданием «Продолжить фразу»: </vt:lpstr>
      <vt:lpstr>Варианты вопросов, которые задаются учителем в конце урока с целью содержательной рефлексии:  </vt:lpstr>
      <vt:lpstr>Пчелиный улей. </vt:lpstr>
      <vt:lpstr>Классификация приёмов рефлексии: </vt:lpstr>
      <vt:lpstr>Рефлексия настроения и эмоционального состояния: </vt:lpstr>
      <vt:lpstr>Рисуем настроение</vt:lpstr>
      <vt:lpstr>Слайд 14</vt:lpstr>
      <vt:lpstr>Слайд 15</vt:lpstr>
      <vt:lpstr>Слайд 16</vt:lpstr>
      <vt:lpstr>Солнышко </vt:lpstr>
      <vt:lpstr>Состояние моей души.</vt:lpstr>
      <vt:lpstr>Рефлексия деятельности</vt:lpstr>
      <vt:lpstr>Огонёк общения</vt:lpstr>
      <vt:lpstr>Слайд 21</vt:lpstr>
      <vt:lpstr>Дерево творчества</vt:lpstr>
      <vt:lpstr>Рефлексия содержания учебного материала</vt:lpstr>
      <vt:lpstr>Приём незаконченного предложения</vt:lpstr>
      <vt:lpstr>Плюс-минус-интересно</vt:lpstr>
      <vt:lpstr>Анкетирование </vt:lpstr>
      <vt:lpstr>Условные знаки </vt:lpstr>
      <vt:lpstr>Светофор ( для 1 класса) </vt:lpstr>
      <vt:lpstr>Графическая рефлексия </vt:lpstr>
      <vt:lpstr>Рефлексия может: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</dc:title>
  <dc:creator>SamLab.ws</dc:creator>
  <cp:lastModifiedBy>User</cp:lastModifiedBy>
  <cp:revision>63</cp:revision>
  <dcterms:created xsi:type="dcterms:W3CDTF">2010-03-16T13:21:07Z</dcterms:created>
  <dcterms:modified xsi:type="dcterms:W3CDTF">2013-01-13T18:43:52Z</dcterms:modified>
</cp:coreProperties>
</file>