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281" r:id="rId3"/>
    <p:sldId id="280" r:id="rId4"/>
    <p:sldId id="256" r:id="rId5"/>
    <p:sldId id="257" r:id="rId6"/>
    <p:sldId id="259" r:id="rId7"/>
    <p:sldId id="275" r:id="rId8"/>
    <p:sldId id="260" r:id="rId9"/>
    <p:sldId id="267" r:id="rId10"/>
    <p:sldId id="266" r:id="rId11"/>
    <p:sldId id="268" r:id="rId12"/>
    <p:sldId id="269" r:id="rId13"/>
    <p:sldId id="273" r:id="rId14"/>
    <p:sldId id="270" r:id="rId15"/>
    <p:sldId id="272" r:id="rId16"/>
    <p:sldId id="271" r:id="rId17"/>
    <p:sldId id="261" r:id="rId18"/>
    <p:sldId id="262" r:id="rId19"/>
    <p:sldId id="263" r:id="rId20"/>
    <p:sldId id="277" r:id="rId21"/>
    <p:sldId id="278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AA8056"/>
    <a:srgbClr val="644B32"/>
    <a:srgbClr val="E8F907"/>
    <a:srgbClr val="29F7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I_%D0%B2%D0%B5%D0%BA" TargetMode="External"/><Relationship Id="rId2" Type="http://schemas.openxmlformats.org/officeDocument/2006/relationships/hyperlink" Target="http://ru.wikipedia.org/wiki/X_%D0%B2%D0%B5%D0%BA_%D0%B4%D0%BE_%D0%BD._%D1%8D.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s319731.vk.me/v319731189/7400/XG0EoK8F0q4.jpg" TargetMode="External"/><Relationship Id="rId13" Type="http://schemas.openxmlformats.org/officeDocument/2006/relationships/hyperlink" Target="http://upload.wikimedia.org/wikipedia/commons/7/7a/PI019.jpg%20&#1089;&#1082;&#1080;&#1085;&#1080;&#1103;%202" TargetMode="External"/><Relationship Id="rId18" Type="http://schemas.openxmlformats.org/officeDocument/2006/relationships/hyperlink" Target="http://i71.photobucket.com/albums/i143/amatvey/DSCN2066.jpg" TargetMode="External"/><Relationship Id="rId3" Type="http://schemas.openxmlformats.org/officeDocument/2006/relationships/hyperlink" Target="http://webmandry.com/images/stories/2012/9/panteon/panteon-7.jpg" TargetMode="External"/><Relationship Id="rId7" Type="http://schemas.openxmlformats.org/officeDocument/2006/relationships/hyperlink" Target="http://i014.radikal.ru/0804/cf/841546ecf12e.jpg" TargetMode="External"/><Relationship Id="rId12" Type="http://schemas.openxmlformats.org/officeDocument/2006/relationships/hyperlink" Target="http://www.istok.ru/netcat_files/Image/tabernacle12.jpg" TargetMode="External"/><Relationship Id="rId17" Type="http://schemas.openxmlformats.org/officeDocument/2006/relationships/hyperlink" Target="http://belarus-israel.by/sites/default/files/images/2013/04/B218.jpg" TargetMode="External"/><Relationship Id="rId2" Type="http://schemas.openxmlformats.org/officeDocument/2006/relationships/hyperlink" Target="http://www.biancoloto.com/anticroma/navona/10.jpg" TargetMode="External"/><Relationship Id="rId16" Type="http://schemas.openxmlformats.org/officeDocument/2006/relationships/hyperlink" Target="http://www.art-lv.com/pictures/the-death-of-moses.jpg" TargetMode="External"/><Relationship Id="rId20" Type="http://schemas.openxmlformats.org/officeDocument/2006/relationships/hyperlink" Target="http://img0.liveinternet.ru/images/attach/c/6/92/736/92736794_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sherittakemet.ucoz.ru/_ph/6/437872567.jpg" TargetMode="External"/><Relationship Id="rId11" Type="http://schemas.openxmlformats.org/officeDocument/2006/relationships/hyperlink" Target="http://www.hermitagemuseum.org/imgs_Ru/05/hm5_5_1_big.jpg" TargetMode="External"/><Relationship Id="rId5" Type="http://schemas.openxmlformats.org/officeDocument/2006/relationships/hyperlink" Target="http://s40.radikal.ru/i089/1204/23/4e11bab5ea84.jpg" TargetMode="External"/><Relationship Id="rId15" Type="http://schemas.openxmlformats.org/officeDocument/2006/relationships/hyperlink" Target="http://www.inyemysli.ru/wp-content/uploads/2010/04/6178161_manna-250x300.jpg" TargetMode="External"/><Relationship Id="rId10" Type="http://schemas.openxmlformats.org/officeDocument/2006/relationships/hyperlink" Target="http://dataup.sdasofia.org/dataup/PRESENTACII/PICTURES/KARTINI/Lectures/The%20Bible/041.JPG" TargetMode="External"/><Relationship Id="rId19" Type="http://schemas.openxmlformats.org/officeDocument/2006/relationships/hyperlink" Target="http://upload.wikimedia.org/wikipedia/commons/b/b7/Francesco_Hayez_017.jpg" TargetMode="External"/><Relationship Id="rId4" Type="http://schemas.openxmlformats.org/officeDocument/2006/relationships/hyperlink" Target="http://travel-in-time.org/wp-content/uploads/2012/05/Avraam.jpg" TargetMode="External"/><Relationship Id="rId9" Type="http://schemas.openxmlformats.org/officeDocument/2006/relationships/hyperlink" Target="http://souz-moscow.ucoz.ru/ron/map.jpg" TargetMode="External"/><Relationship Id="rId14" Type="http://schemas.openxmlformats.org/officeDocument/2006/relationships/hyperlink" Target="http://www.socoamsterdam.nl/exhibitions/transitions/gathering_pic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Урок №4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«Возникновение религий»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712968" cy="3744416"/>
          </a:xfrm>
        </p:spPr>
        <p:txBody>
          <a:bodyPr/>
          <a:lstStyle/>
          <a:p>
            <a:r>
              <a:rPr lang="ru-RU" b="1" dirty="0" smtClean="0">
                <a:solidFill>
                  <a:srgbClr val="7E0000"/>
                </a:solidFill>
              </a:rPr>
              <a:t>Модуль: Основы мировых религиозных культур.</a:t>
            </a:r>
          </a:p>
          <a:p>
            <a:endParaRPr lang="ru-RU" b="1" dirty="0" smtClean="0">
              <a:solidFill>
                <a:srgbClr val="7E0000"/>
              </a:solidFill>
            </a:endParaRPr>
          </a:p>
          <a:p>
            <a:r>
              <a:rPr lang="ru-RU" b="1" dirty="0" smtClean="0">
                <a:solidFill>
                  <a:srgbClr val="7E0000"/>
                </a:solidFill>
              </a:rPr>
              <a:t>Составитель: учитель рисования </a:t>
            </a:r>
          </a:p>
          <a:p>
            <a:r>
              <a:rPr lang="ru-RU" b="1" dirty="0" smtClean="0">
                <a:solidFill>
                  <a:srgbClr val="7E0000"/>
                </a:solidFill>
              </a:rPr>
              <a:t>МАОУ СОШ №30 г.Томска</a:t>
            </a:r>
          </a:p>
          <a:p>
            <a:r>
              <a:rPr lang="ru-RU" b="1" dirty="0" err="1" smtClean="0">
                <a:solidFill>
                  <a:srgbClr val="7E0000"/>
                </a:solidFill>
              </a:rPr>
              <a:t>Думлер</a:t>
            </a:r>
            <a:r>
              <a:rPr lang="ru-RU" b="1" dirty="0" smtClean="0">
                <a:solidFill>
                  <a:srgbClr val="7E0000"/>
                </a:solidFill>
              </a:rPr>
              <a:t> Татьяна Петровна</a:t>
            </a:r>
          </a:p>
          <a:p>
            <a:endParaRPr lang="ru-RU" b="1" dirty="0" smtClean="0">
              <a:solidFill>
                <a:srgbClr val="7E0000"/>
              </a:solidFill>
            </a:endParaRPr>
          </a:p>
          <a:p>
            <a:r>
              <a:rPr lang="ru-RU" sz="2400" b="1" dirty="0" smtClean="0">
                <a:solidFill>
                  <a:srgbClr val="7E0000"/>
                </a:solidFill>
              </a:rPr>
              <a:t>Сентябрь 2013</a:t>
            </a:r>
            <a:endParaRPr lang="ru-RU" sz="2400" b="1" dirty="0" smtClean="0">
              <a:solidFill>
                <a:srgbClr val="7E0000"/>
              </a:solidFill>
            </a:endParaRPr>
          </a:p>
          <a:p>
            <a:endParaRPr lang="ru-RU" b="1" dirty="0">
              <a:solidFill>
                <a:srgbClr val="7E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s212276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476672"/>
            <a:ext cx="8856166" cy="6117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282154"/>
          </a:xfrm>
        </p:spPr>
        <p:txBody>
          <a:bodyPr/>
          <a:lstStyle/>
          <a:p>
            <a:r>
              <a:rPr lang="ru-RU" dirty="0" smtClean="0"/>
              <a:t>гора </a:t>
            </a:r>
            <a:r>
              <a:rPr lang="ru-RU" dirty="0" err="1" smtClean="0"/>
              <a:t>Синай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467544" y="5157192"/>
            <a:ext cx="4890343" cy="14383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FFFF00"/>
                </a:solidFill>
                <a:latin typeface="+mj-lt"/>
              </a:rPr>
              <a:t>   Завет</a:t>
            </a:r>
            <a:endParaRPr lang="ru-RU" sz="4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m5_5_1_b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5" y="0"/>
            <a:ext cx="789283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88640"/>
            <a:ext cx="2664297" cy="1162050"/>
          </a:xfr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smtClean="0">
                <a:ln w="50800"/>
                <a:solidFill>
                  <a:srgbClr val="644B32"/>
                </a:solidFill>
                <a:effectLst/>
              </a:rPr>
              <a:t>Скрижали – </a:t>
            </a:r>
            <a:br>
              <a:rPr lang="ru-RU" sz="3200" b="1" dirty="0" smtClean="0">
                <a:ln w="50800"/>
                <a:solidFill>
                  <a:srgbClr val="644B32"/>
                </a:solidFill>
                <a:effectLst/>
              </a:rPr>
            </a:br>
            <a:r>
              <a:rPr lang="ru-RU" sz="3200" b="1" dirty="0" smtClean="0">
                <a:ln w="50800"/>
                <a:solidFill>
                  <a:srgbClr val="644B32"/>
                </a:solidFill>
                <a:effectLst/>
              </a:rPr>
              <a:t>10 заповедей</a:t>
            </a:r>
            <a:endParaRPr lang="ru-RU" sz="3200" b="1" dirty="0">
              <a:ln w="50800"/>
              <a:solidFill>
                <a:srgbClr val="644B32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5949280"/>
            <a:ext cx="226368" cy="17688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84168" y="332656"/>
            <a:ext cx="3059832" cy="108498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Скиния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tabernacle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88640"/>
            <a:ext cx="5836523" cy="5400600"/>
          </a:xfrm>
        </p:spPr>
      </p:pic>
      <p:pic>
        <p:nvPicPr>
          <p:cNvPr id="11" name="Содержимое 10" descr="PI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07904" y="3068960"/>
            <a:ext cx="5269823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692696"/>
            <a:ext cx="3682752" cy="1228998"/>
          </a:xfrm>
          <a:effectLst/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400" dirty="0" smtClean="0">
                <a:ln w="50800"/>
                <a:solidFill>
                  <a:srgbClr val="644B32"/>
                </a:solidFill>
                <a:effectLst/>
              </a:rPr>
              <a:t>Манна небесная</a:t>
            </a:r>
            <a:endParaRPr lang="ru-RU" sz="4400" dirty="0">
              <a:ln w="50800"/>
              <a:solidFill>
                <a:srgbClr val="644B32"/>
              </a:solidFill>
              <a:effectLst/>
            </a:endParaRPr>
          </a:p>
        </p:txBody>
      </p:sp>
      <p:pic>
        <p:nvPicPr>
          <p:cNvPr id="5" name="Содержимое 4" descr="658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66413" y="692696"/>
            <a:ext cx="4477588" cy="5184576"/>
          </a:xfrm>
        </p:spPr>
      </p:pic>
      <p:pic>
        <p:nvPicPr>
          <p:cNvPr id="6" name="Рисунок 5" descr="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636912"/>
            <a:ext cx="4371171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098576" cy="481213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644B32"/>
                </a:solidFill>
              </a:rPr>
              <a:t>Бог показал Моисею </a:t>
            </a:r>
            <a:br>
              <a:rPr lang="ru-RU" sz="4000" dirty="0" smtClean="0">
                <a:solidFill>
                  <a:srgbClr val="644B32"/>
                </a:solidFill>
              </a:rPr>
            </a:br>
            <a:r>
              <a:rPr lang="ru-RU" sz="4000" dirty="0" smtClean="0">
                <a:solidFill>
                  <a:srgbClr val="644B32"/>
                </a:solidFill>
              </a:rPr>
              <a:t>с горы </a:t>
            </a:r>
            <a:r>
              <a:rPr lang="ru-RU" sz="4000" dirty="0" err="1" smtClean="0">
                <a:solidFill>
                  <a:srgbClr val="644B32"/>
                </a:solidFill>
              </a:rPr>
              <a:t>Нево</a:t>
            </a:r>
            <a:r>
              <a:rPr lang="ru-RU" sz="4000" dirty="0" smtClean="0">
                <a:solidFill>
                  <a:srgbClr val="644B32"/>
                </a:solidFill>
              </a:rPr>
              <a:t> Ханаан.</a:t>
            </a:r>
            <a:endParaRPr lang="ru-RU" sz="4000" dirty="0">
              <a:solidFill>
                <a:srgbClr val="644B32"/>
              </a:solidFill>
            </a:endParaRPr>
          </a:p>
        </p:txBody>
      </p:sp>
      <p:pic>
        <p:nvPicPr>
          <p:cNvPr id="10" name="Содержимое 9" descr="the-death-of-mos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88639"/>
            <a:ext cx="4320480" cy="64886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980728"/>
            <a:ext cx="3008313" cy="4602163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644B3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 XI</a:t>
            </a:r>
            <a:r>
              <a:rPr lang="ru-RU" sz="4000" b="1" dirty="0" smtClean="0">
                <a:ln w="1905"/>
                <a:solidFill>
                  <a:srgbClr val="644B3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века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644B3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н.э. Израилем правят цари: 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644B3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Саул   Давид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644B3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Соломон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B2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60648"/>
            <a:ext cx="5247193" cy="6427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20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701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+mj-lt"/>
              </a:rPr>
              <a:t>Иерусалимский храм разрушен</a:t>
            </a:r>
            <a:endParaRPr lang="ru-RU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7" name="Содержимое 6" descr="text_0080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444471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E8F907"/>
                </a:solidFill>
                <a:latin typeface="+mj-lt"/>
              </a:rPr>
              <a:t>Стена плача</a:t>
            </a:r>
            <a:endParaRPr lang="ru-RU" dirty="0">
              <a:solidFill>
                <a:srgbClr val="E8F907"/>
              </a:solidFill>
              <a:latin typeface="+mj-lt"/>
            </a:endParaRPr>
          </a:p>
        </p:txBody>
      </p:sp>
      <p:pic>
        <p:nvPicPr>
          <p:cNvPr id="5" name="Содержимое 4" descr="606797502376139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174" y="1105037"/>
            <a:ext cx="8261290" cy="56363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144000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E0000"/>
                </a:solidFill>
              </a:rPr>
              <a:t>Опорные слова</a:t>
            </a:r>
            <a:endParaRPr lang="ru-RU" sz="4800" dirty="0">
              <a:solidFill>
                <a:srgbClr val="7E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48"/>
          <a:ext cx="8229600" cy="5400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5410944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Новое слово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Его объяснение </a:t>
                      </a:r>
                      <a:endParaRPr lang="ru-RU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Авраам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Земля обетованная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Моисей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Скрижали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Скиния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Манна небесная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Иерусалимский храм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7E0000"/>
                </a:solidFill>
              </a:rPr>
              <a:t>Опорные слова</a:t>
            </a:r>
            <a:endParaRPr lang="ru-RU" sz="4800" dirty="0">
              <a:solidFill>
                <a:srgbClr val="7E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4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5410944"/>
              </a:tblGrid>
              <a:tr h="5855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Новое слово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Его объяснение </a:t>
                      </a:r>
                      <a:endParaRPr lang="ru-RU" dirty="0"/>
                    </a:p>
                  </a:txBody>
                  <a:tcPr/>
                </a:tc>
              </a:tr>
              <a:tr h="5855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Авраам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Первый человек,</a:t>
                      </a:r>
                      <a:r>
                        <a:rPr lang="ru-RU" baseline="0" dirty="0" smtClean="0"/>
                        <a:t> поверивший в единого бога</a:t>
                      </a:r>
                      <a:endParaRPr lang="ru-RU" dirty="0"/>
                    </a:p>
                  </a:txBody>
                  <a:tcPr/>
                </a:tc>
              </a:tr>
              <a:tr h="5855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Земля обетованная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Земля обещанная евреям Богом </a:t>
                      </a:r>
                      <a:endParaRPr lang="ru-RU" dirty="0"/>
                    </a:p>
                  </a:txBody>
                  <a:tcPr/>
                </a:tc>
              </a:tr>
              <a:tr h="5855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Моисей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Вывел еврейский народ из Египта</a:t>
                      </a:r>
                      <a:endParaRPr lang="ru-RU" dirty="0"/>
                    </a:p>
                  </a:txBody>
                  <a:tcPr/>
                </a:tc>
              </a:tr>
              <a:tr h="5855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Договор с Богом</a:t>
                      </a:r>
                      <a:endParaRPr lang="ru-RU" dirty="0"/>
                    </a:p>
                  </a:txBody>
                  <a:tcPr/>
                </a:tc>
              </a:tr>
              <a:tr h="5855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Скрижали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Дощечки с заповедями (законами)</a:t>
                      </a:r>
                      <a:endParaRPr lang="ru-RU" dirty="0"/>
                    </a:p>
                  </a:txBody>
                  <a:tcPr/>
                </a:tc>
              </a:tr>
              <a:tr h="5855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Скиния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Походный храм евреев</a:t>
                      </a:r>
                      <a:endParaRPr lang="ru-RU" dirty="0"/>
                    </a:p>
                  </a:txBody>
                  <a:tcPr/>
                </a:tc>
              </a:tr>
              <a:tr h="5855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Манна небесная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Еда посланная  Богом</a:t>
                      </a:r>
                      <a:endParaRPr lang="ru-RU" dirty="0"/>
                    </a:p>
                  </a:txBody>
                  <a:tcPr/>
                </a:tc>
              </a:tr>
              <a:tr h="7162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Иерусалимский храм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Центром религиозной жизни еврейского народа (</a:t>
                      </a: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2" tooltip="X век до н. э."/>
                        </a:rPr>
                        <a:t>X в.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hlinkClick r:id="rId2" tooltip="X век до н. э."/>
                        </a:rPr>
                        <a:t>до н. э.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и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hlinkClick r:id="rId3" tooltip="I век"/>
                        </a:rPr>
                        <a:t>I в. н. э.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Интернет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400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u="sng" dirty="0" smtClean="0">
                <a:hlinkClick r:id="rId2"/>
              </a:rPr>
              <a:t>http://www.biancoloto.com/anticroma/navona/10.jpg</a:t>
            </a:r>
            <a:r>
              <a:rPr lang="ru-RU" sz="3400" u="sng" dirty="0" smtClean="0"/>
              <a:t>  </a:t>
            </a:r>
            <a:r>
              <a:rPr lang="ru-RU" sz="3400" dirty="0" smtClean="0">
                <a:solidFill>
                  <a:schemeClr val="bg1"/>
                </a:solidFill>
              </a:rPr>
              <a:t>пантеон Рим</a:t>
            </a:r>
          </a:p>
          <a:p>
            <a:pPr>
              <a:buNone/>
            </a:pPr>
            <a:r>
              <a:rPr lang="ru-RU" sz="3400" u="sng" dirty="0" smtClean="0">
                <a:hlinkClick r:id="rId3"/>
              </a:rPr>
              <a:t>http://webmandry.com/images/stories/2012/9/panteon/panteon-7.jpg</a:t>
            </a:r>
            <a:r>
              <a:rPr lang="ru-RU" sz="3400" u="sng" dirty="0" smtClean="0"/>
              <a:t> </a:t>
            </a:r>
            <a:r>
              <a:rPr lang="ru-RU" sz="3400" dirty="0" smtClean="0">
                <a:solidFill>
                  <a:schemeClr val="bg1"/>
                </a:solidFill>
              </a:rPr>
              <a:t>вид изнутри</a:t>
            </a:r>
            <a:endParaRPr lang="ru-RU" sz="3400" dirty="0" smtClean="0">
              <a:solidFill>
                <a:schemeClr val="bg1"/>
              </a:solidFill>
              <a:hlinkClick r:id="rId4"/>
            </a:endParaRPr>
          </a:p>
          <a:p>
            <a:pPr>
              <a:buNone/>
            </a:pPr>
            <a:r>
              <a:rPr lang="ru-RU" sz="3300" u="sng" dirty="0" smtClean="0">
                <a:hlinkClick r:id="rId4"/>
              </a:rPr>
              <a:t>http://travel-in-time.org/wp-content/uploads/2012/05/Avraam.jpg </a:t>
            </a:r>
            <a:r>
              <a:rPr lang="ru-RU" sz="3300" dirty="0" smtClean="0">
                <a:solidFill>
                  <a:schemeClr val="bg1"/>
                </a:solidFill>
              </a:rPr>
              <a:t>Авраам</a:t>
            </a:r>
          </a:p>
          <a:p>
            <a:pPr>
              <a:buNone/>
            </a:pPr>
            <a:r>
              <a:rPr lang="ru-RU" sz="3300" u="sng" dirty="0" smtClean="0">
                <a:hlinkClick r:id="rId5"/>
              </a:rPr>
              <a:t>http://s40.radikal.ru/i089/1204/23/4e11bab5ea84.jpg </a:t>
            </a:r>
            <a:r>
              <a:rPr lang="en-US" sz="3300" u="sng" dirty="0" smtClean="0"/>
              <a:t> </a:t>
            </a:r>
            <a:r>
              <a:rPr lang="ru-RU" sz="3300" dirty="0" smtClean="0">
                <a:solidFill>
                  <a:schemeClr val="bg1"/>
                </a:solidFill>
              </a:rPr>
              <a:t>рабство </a:t>
            </a:r>
          </a:p>
          <a:p>
            <a:pPr>
              <a:buNone/>
            </a:pPr>
            <a:r>
              <a:rPr lang="ru-RU" sz="3300" u="sng" dirty="0" smtClean="0">
                <a:hlinkClick r:id="rId6"/>
              </a:rPr>
              <a:t>http://tasherittakemet.ucoz.ru/_ph/6/437872567.jpg </a:t>
            </a:r>
            <a:r>
              <a:rPr lang="en-US" sz="3300" u="sng" dirty="0" smtClean="0"/>
              <a:t> </a:t>
            </a:r>
            <a:r>
              <a:rPr lang="ru-RU" sz="3300" dirty="0" smtClean="0">
                <a:solidFill>
                  <a:schemeClr val="bg1"/>
                </a:solidFill>
              </a:rPr>
              <a:t>младенец </a:t>
            </a:r>
          </a:p>
          <a:p>
            <a:pPr>
              <a:buNone/>
            </a:pPr>
            <a:r>
              <a:rPr lang="ru-RU" sz="3300" u="sng" dirty="0" smtClean="0">
                <a:hlinkClick r:id="rId7"/>
              </a:rPr>
              <a:t>http://i014.radikal.ru/0804/cf/841546ecf12e.jpg </a:t>
            </a:r>
            <a:r>
              <a:rPr lang="en-US" sz="3300" u="sng" dirty="0" smtClean="0"/>
              <a:t> </a:t>
            </a:r>
            <a:r>
              <a:rPr lang="ru-RU" sz="3300" dirty="0" smtClean="0">
                <a:solidFill>
                  <a:schemeClr val="bg1"/>
                </a:solidFill>
              </a:rPr>
              <a:t>исход из Египта</a:t>
            </a:r>
          </a:p>
          <a:p>
            <a:pPr>
              <a:buNone/>
            </a:pPr>
            <a:r>
              <a:rPr lang="ru-RU" sz="3300" u="sng" dirty="0" smtClean="0">
                <a:hlinkClick r:id="rId8"/>
              </a:rPr>
              <a:t>http://cs319731.vk.me/v319731189/7400/XG0EoK8F0q4.jpg </a:t>
            </a:r>
            <a:r>
              <a:rPr lang="en-US" sz="3300" u="sng" dirty="0" smtClean="0"/>
              <a:t> </a:t>
            </a:r>
            <a:r>
              <a:rPr lang="ru-RU" sz="3300" dirty="0" smtClean="0">
                <a:solidFill>
                  <a:schemeClr val="bg1"/>
                </a:solidFill>
              </a:rPr>
              <a:t>проход через море</a:t>
            </a:r>
          </a:p>
          <a:p>
            <a:pPr>
              <a:buNone/>
            </a:pPr>
            <a:r>
              <a:rPr lang="ru-RU" sz="3300" u="sng" dirty="0" smtClean="0">
                <a:hlinkClick r:id="rId9"/>
              </a:rPr>
              <a:t>http://souz-moscow.ucoz.ru/ron/map.jpg </a:t>
            </a:r>
            <a:r>
              <a:rPr lang="en-US" sz="3300" u="sng" dirty="0" smtClean="0"/>
              <a:t> </a:t>
            </a:r>
            <a:r>
              <a:rPr lang="ru-RU" sz="3300" dirty="0" smtClean="0">
                <a:solidFill>
                  <a:schemeClr val="bg1"/>
                </a:solidFill>
              </a:rPr>
              <a:t>карта исхода евреев из Египта</a:t>
            </a:r>
          </a:p>
          <a:p>
            <a:pPr>
              <a:buNone/>
            </a:pPr>
            <a:r>
              <a:rPr lang="ru-RU" sz="3300" u="sng" dirty="0" smtClean="0">
                <a:hlinkClick r:id="rId10"/>
              </a:rPr>
              <a:t>http://dataup.sdasofia.org/dataup/PRESENTACII/PICTURES/KARTINI/Lectures/The%20Bible/041.JPG </a:t>
            </a:r>
            <a:r>
              <a:rPr lang="en-US" sz="3300" u="sng" dirty="0" smtClean="0"/>
              <a:t> </a:t>
            </a:r>
            <a:r>
              <a:rPr lang="ru-RU" sz="3300" dirty="0" smtClean="0">
                <a:solidFill>
                  <a:schemeClr val="bg1"/>
                </a:solidFill>
              </a:rPr>
              <a:t>Моисей заключает завет</a:t>
            </a:r>
          </a:p>
          <a:p>
            <a:pPr>
              <a:buNone/>
            </a:pPr>
            <a:r>
              <a:rPr lang="ru-RU" sz="3300" u="sng" dirty="0" smtClean="0">
                <a:hlinkClick r:id="rId11"/>
              </a:rPr>
              <a:t>http://www.hermitagemuseum.org/imgs_Ru/05/hm5_5_1_big.jpg </a:t>
            </a:r>
            <a:r>
              <a:rPr lang="ru-RU" sz="3300" u="sng" dirty="0" smtClean="0"/>
              <a:t> </a:t>
            </a:r>
            <a:r>
              <a:rPr lang="ru-RU" sz="3300" u="sng" dirty="0" smtClean="0">
                <a:solidFill>
                  <a:schemeClr val="bg1"/>
                </a:solidFill>
              </a:rPr>
              <a:t>Моисей </a:t>
            </a:r>
            <a:r>
              <a:rPr lang="ru-RU" sz="3300" dirty="0" smtClean="0">
                <a:solidFill>
                  <a:schemeClr val="bg1"/>
                </a:solidFill>
              </a:rPr>
              <a:t>дал народу  скрижали</a:t>
            </a:r>
          </a:p>
          <a:p>
            <a:pPr>
              <a:buNone/>
            </a:pPr>
            <a:r>
              <a:rPr lang="ru-RU" sz="3300" u="sng" dirty="0" smtClean="0">
                <a:hlinkClick r:id="rId12"/>
              </a:rPr>
              <a:t>http://www.istok.ru/netcat_files/Image/tabernacle12.jpg </a:t>
            </a:r>
            <a:r>
              <a:rPr lang="ru-RU" sz="3300" dirty="0" smtClean="0">
                <a:solidFill>
                  <a:schemeClr val="bg1"/>
                </a:solidFill>
              </a:rPr>
              <a:t>скиния1</a:t>
            </a:r>
          </a:p>
          <a:p>
            <a:pPr>
              <a:buNone/>
            </a:pPr>
            <a:r>
              <a:rPr lang="ru-RU" sz="3300" u="sng" dirty="0" smtClean="0">
                <a:hlinkClick r:id="rId13"/>
              </a:rPr>
              <a:t>http://upload.wikimedia.org/wikipedia/commons/7/7a/PI019.jpg </a:t>
            </a:r>
            <a:r>
              <a:rPr lang="ru-RU" sz="3300" dirty="0" smtClean="0">
                <a:solidFill>
                  <a:schemeClr val="bg1"/>
                </a:solidFill>
              </a:rPr>
              <a:t>скиния 2</a:t>
            </a:r>
          </a:p>
          <a:p>
            <a:pPr>
              <a:buNone/>
            </a:pPr>
            <a:r>
              <a:rPr lang="ru-RU" sz="3300" u="sng" dirty="0" smtClean="0">
                <a:hlinkClick r:id="rId14"/>
              </a:rPr>
              <a:t>http://www.socoamsterdam.nl/exhibitions/transitions/gathering_pic.jpg </a:t>
            </a:r>
            <a:r>
              <a:rPr lang="ru-RU" sz="3300" dirty="0" smtClean="0">
                <a:solidFill>
                  <a:schemeClr val="bg1"/>
                </a:solidFill>
              </a:rPr>
              <a:t>манна небесная</a:t>
            </a:r>
          </a:p>
          <a:p>
            <a:pPr>
              <a:buNone/>
            </a:pPr>
            <a:r>
              <a:rPr lang="ru-RU" sz="3300" dirty="0" smtClean="0"/>
              <a:t> </a:t>
            </a:r>
            <a:r>
              <a:rPr lang="ru-RU" sz="3300" u="sng" dirty="0" smtClean="0">
                <a:hlinkClick r:id="rId15"/>
              </a:rPr>
              <a:t>http://www.inyemysli.ru/wp-content/uploads/2010/04/6178161_manna-250x300.jpg</a:t>
            </a:r>
            <a:r>
              <a:rPr lang="ru-RU" sz="3300" dirty="0" smtClean="0"/>
              <a:t> </a:t>
            </a:r>
            <a:r>
              <a:rPr lang="ru-RU" sz="3300" dirty="0" smtClean="0">
                <a:solidFill>
                  <a:schemeClr val="bg1"/>
                </a:solidFill>
              </a:rPr>
              <a:t>манну собирают</a:t>
            </a:r>
          </a:p>
          <a:p>
            <a:pPr>
              <a:buNone/>
            </a:pPr>
            <a:r>
              <a:rPr lang="ru-RU" sz="3300" u="sng" dirty="0" smtClean="0">
                <a:hlinkClick r:id="rId16"/>
              </a:rPr>
              <a:t>http://www.art-lv.com/pictures/the-death-of-moses.jpg </a:t>
            </a:r>
            <a:r>
              <a:rPr lang="ru-RU" sz="3300" dirty="0" smtClean="0">
                <a:solidFill>
                  <a:schemeClr val="bg1"/>
                </a:solidFill>
              </a:rPr>
              <a:t>Моисей на горе </a:t>
            </a:r>
            <a:r>
              <a:rPr lang="ru-RU" sz="3300" dirty="0" err="1" smtClean="0">
                <a:solidFill>
                  <a:schemeClr val="bg1"/>
                </a:solidFill>
              </a:rPr>
              <a:t>Нево</a:t>
            </a:r>
            <a:endParaRPr lang="ru-RU" sz="33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300" u="sng" dirty="0" smtClean="0">
                <a:hlinkClick r:id="rId17"/>
              </a:rPr>
              <a:t>http://belarus-israel.by/sites/default/files/images/2013/04/B218.jpg </a:t>
            </a:r>
            <a:r>
              <a:rPr lang="ru-RU" sz="3300" dirty="0" smtClean="0">
                <a:solidFill>
                  <a:schemeClr val="bg1"/>
                </a:solidFill>
              </a:rPr>
              <a:t>иудейский царь</a:t>
            </a:r>
          </a:p>
          <a:p>
            <a:pPr>
              <a:buNone/>
            </a:pPr>
            <a:r>
              <a:rPr lang="ru-RU" sz="3300" u="sng" dirty="0" smtClean="0">
                <a:hlinkClick r:id="rId18"/>
              </a:rPr>
              <a:t>http://i71.photobucket.com/albums/i143/amatvey/DSCN2066.jpg</a:t>
            </a:r>
            <a:r>
              <a:rPr lang="ru-RU" sz="3300" dirty="0" smtClean="0"/>
              <a:t> </a:t>
            </a:r>
            <a:r>
              <a:rPr lang="ru-RU" sz="3300" dirty="0" smtClean="0">
                <a:solidFill>
                  <a:schemeClr val="bg1"/>
                </a:solidFill>
              </a:rPr>
              <a:t>город иудеев</a:t>
            </a:r>
          </a:p>
          <a:p>
            <a:pPr>
              <a:buNone/>
            </a:pPr>
            <a:r>
              <a:rPr lang="en-US" sz="3300" dirty="0" smtClean="0"/>
              <a:t> </a:t>
            </a:r>
            <a:r>
              <a:rPr lang="ru-RU" sz="3300" u="sng" dirty="0" smtClean="0">
                <a:hlinkClick r:id="rId19"/>
              </a:rPr>
              <a:t> http://upload.wikimedia.org/wikipedia/commons/b/b7/Francesco_Hayez_017.jpg</a:t>
            </a:r>
            <a:r>
              <a:rPr lang="ru-RU" sz="3300" dirty="0" smtClean="0"/>
              <a:t> </a:t>
            </a:r>
            <a:r>
              <a:rPr lang="ru-RU" sz="3300" dirty="0" smtClean="0">
                <a:solidFill>
                  <a:schemeClr val="bg1"/>
                </a:solidFill>
              </a:rPr>
              <a:t>разрушение храма</a:t>
            </a:r>
          </a:p>
          <a:p>
            <a:pPr>
              <a:buNone/>
            </a:pPr>
            <a:r>
              <a:rPr lang="ru-RU" sz="3300" u="sng" dirty="0" smtClean="0">
                <a:hlinkClick r:id="rId20"/>
              </a:rPr>
              <a:t>http://img0.liveinternet.ru/images/attach/c/6/92/736/92736794_2.jpg </a:t>
            </a:r>
            <a:r>
              <a:rPr lang="ru-RU" sz="3300" dirty="0" smtClean="0">
                <a:solidFill>
                  <a:schemeClr val="bg1"/>
                </a:solidFill>
              </a:rPr>
              <a:t>стена плача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nteon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21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kon6-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632848" cy="530120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Иудаизм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4653136"/>
            <a:ext cx="8229600" cy="2204864"/>
          </a:xfrm>
        </p:spPr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800" b="1" dirty="0" smtClean="0">
                <a:ln w="1905"/>
                <a:solidFill>
                  <a:srgbClr val="7E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ИУДАИЗМ – </a:t>
            </a:r>
            <a:r>
              <a:rPr lang="ru-RU" sz="4800" b="1" dirty="0" smtClean="0">
                <a:ln w="1905"/>
                <a:solidFill>
                  <a:srgbClr val="7E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религия </a:t>
            </a:r>
            <a:endParaRPr lang="en-US" sz="4800" b="1" dirty="0" smtClean="0">
              <a:ln w="1905"/>
              <a:solidFill>
                <a:srgbClr val="7E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ln w="1905"/>
                <a:solidFill>
                  <a:srgbClr val="7E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 smtClean="0">
                <a:ln w="1905"/>
                <a:solidFill>
                  <a:srgbClr val="7E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народ- </a:t>
            </a:r>
            <a:r>
              <a:rPr lang="ru-RU" sz="4800" b="1" dirty="0" smtClean="0">
                <a:ln w="1905"/>
                <a:solidFill>
                  <a:srgbClr val="7E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евреи </a:t>
            </a:r>
            <a:endParaRPr lang="en-US" sz="4800" b="1" dirty="0" smtClean="0">
              <a:ln w="1905"/>
              <a:solidFill>
                <a:srgbClr val="7E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ln w="1905"/>
                <a:solidFill>
                  <a:srgbClr val="7E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страна </a:t>
            </a:r>
            <a:r>
              <a:rPr lang="ru-RU" sz="4800" b="1" dirty="0" smtClean="0">
                <a:ln w="1905"/>
                <a:solidFill>
                  <a:srgbClr val="7E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Израиль</a:t>
            </a:r>
          </a:p>
          <a:p>
            <a:pPr algn="ctr"/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00429288_4638534_659PX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527" y="0"/>
            <a:ext cx="7544945" cy="685800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88640"/>
            <a:ext cx="2736303" cy="8740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Авраам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0" y="6033045"/>
            <a:ext cx="5338935" cy="824955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«Земля Обетованная»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5400600" cy="6624736"/>
          </a:xfrm>
          <a:prstGeom prst="rect">
            <a:avLst/>
          </a:prstGeom>
          <a:ln w="9525">
            <a:solidFill>
              <a:srgbClr val="AA8056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60648"/>
            <a:ext cx="3008313" cy="14401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7E0000"/>
                </a:solidFill>
              </a:rPr>
              <a:t>400 лет</a:t>
            </a:r>
            <a:r>
              <a:rPr lang="en-US" sz="4400" b="1" dirty="0" smtClean="0">
                <a:solidFill>
                  <a:srgbClr val="7E0000"/>
                </a:solidFill>
              </a:rPr>
              <a:t/>
            </a:r>
            <a:br>
              <a:rPr lang="en-US" sz="4400" b="1" dirty="0" smtClean="0">
                <a:solidFill>
                  <a:srgbClr val="7E0000"/>
                </a:solidFill>
              </a:rPr>
            </a:br>
            <a:r>
              <a:rPr lang="ru-RU" sz="4400" b="1" dirty="0" smtClean="0">
                <a:solidFill>
                  <a:srgbClr val="7E0000"/>
                </a:solidFill>
              </a:rPr>
              <a:t> в неволе</a:t>
            </a:r>
            <a:endParaRPr lang="ru-RU" sz="4400" b="1" dirty="0">
              <a:solidFill>
                <a:srgbClr val="7E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868144" y="2204864"/>
            <a:ext cx="3008313" cy="40981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644B32"/>
                </a:solidFill>
              </a:rPr>
              <a:t>Выполняли тяжелую работу, </a:t>
            </a:r>
          </a:p>
          <a:p>
            <a:pPr algn="ctr"/>
            <a:r>
              <a:rPr lang="ru-RU" sz="3200" b="1" dirty="0" smtClean="0">
                <a:solidFill>
                  <a:srgbClr val="644B32"/>
                </a:solidFill>
              </a:rPr>
              <a:t>подвергались жестокому обращению.</a:t>
            </a:r>
            <a:endParaRPr lang="ru-RU" sz="3200" b="1" dirty="0">
              <a:solidFill>
                <a:srgbClr val="644B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85169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644B32"/>
                </a:solidFill>
              </a:rPr>
              <a:t>Моисей</a:t>
            </a:r>
            <a:endParaRPr lang="ru-RU" sz="4800" b="1" dirty="0">
              <a:solidFill>
                <a:srgbClr val="644B3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556792"/>
            <a:ext cx="2952327" cy="4602163"/>
          </a:xfrm>
        </p:spPr>
        <p:txBody>
          <a:bodyPr>
            <a:normAutofit lnSpcReduction="10000"/>
          </a:bodyPr>
          <a:lstStyle/>
          <a:p>
            <a:pPr algn="ctr">
              <a:buFontTx/>
              <a:buChar char="-"/>
            </a:pPr>
            <a:r>
              <a:rPr lang="ru-RU" sz="4000" b="1" dirty="0" smtClean="0">
                <a:solidFill>
                  <a:srgbClr val="644B32"/>
                </a:solidFill>
              </a:rPr>
              <a:t>- родился и вырос в Египте,</a:t>
            </a:r>
          </a:p>
          <a:p>
            <a:pPr algn="ctr">
              <a:buFontTx/>
              <a:buChar char="-"/>
            </a:pPr>
            <a:r>
              <a:rPr lang="ru-RU" sz="4000" b="1" dirty="0" smtClean="0">
                <a:solidFill>
                  <a:srgbClr val="644B32"/>
                </a:solidFill>
              </a:rPr>
              <a:t>- очень сострадал народу еврейскому</a:t>
            </a:r>
          </a:p>
          <a:p>
            <a:pPr algn="ctr"/>
            <a:r>
              <a:rPr lang="ru-RU" sz="3200" dirty="0" smtClean="0">
                <a:solidFill>
                  <a:srgbClr val="644B32"/>
                </a:solidFill>
              </a:rPr>
              <a:t> </a:t>
            </a:r>
          </a:p>
          <a:p>
            <a:endParaRPr lang="ru-RU" b="1" dirty="0">
              <a:solidFill>
                <a:srgbClr val="AA8056"/>
              </a:solidFill>
            </a:endParaRPr>
          </a:p>
        </p:txBody>
      </p:sp>
      <p:pic>
        <p:nvPicPr>
          <p:cNvPr id="5" name="Содержимое 4" descr="4378725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68154" y="908720"/>
            <a:ext cx="5975846" cy="52565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51520" y="692696"/>
            <a:ext cx="3286001" cy="54726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44B32"/>
                </a:solidFill>
              </a:rPr>
              <a:t>Получил повеление Бога </a:t>
            </a:r>
          </a:p>
          <a:p>
            <a:pPr algn="ctr"/>
            <a:r>
              <a:rPr lang="ru-RU" sz="4000" b="1" dirty="0" smtClean="0">
                <a:solidFill>
                  <a:srgbClr val="644B32"/>
                </a:solidFill>
              </a:rPr>
              <a:t>вывести </a:t>
            </a:r>
            <a:r>
              <a:rPr lang="ru-RU" sz="4000" b="1" dirty="0" smtClean="0">
                <a:solidFill>
                  <a:srgbClr val="644B32"/>
                </a:solidFill>
              </a:rPr>
              <a:t>евреев в </a:t>
            </a:r>
            <a:r>
              <a:rPr lang="ru-RU" sz="4000" b="1" dirty="0" smtClean="0">
                <a:solidFill>
                  <a:srgbClr val="644B32"/>
                </a:solidFill>
              </a:rPr>
              <a:t>землю обетованную Ханаан. </a:t>
            </a:r>
            <a:endParaRPr lang="ru-RU" sz="4000" b="1" dirty="0">
              <a:solidFill>
                <a:srgbClr val="644B32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841546ecf1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88640"/>
            <a:ext cx="5394176" cy="6607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50ed3e93c0cb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158" cy="63755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278</Words>
  <Application>Microsoft Office PowerPoint</Application>
  <PresentationFormat>Экран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Урок №4  «Возникновение религий»</vt:lpstr>
      <vt:lpstr>Слайд 2</vt:lpstr>
      <vt:lpstr>Слайд 3</vt:lpstr>
      <vt:lpstr>Иудаизм</vt:lpstr>
      <vt:lpstr>Авраам</vt:lpstr>
      <vt:lpstr>400 лет  в неволе</vt:lpstr>
      <vt:lpstr>Моисей</vt:lpstr>
      <vt:lpstr>Слайд 8</vt:lpstr>
      <vt:lpstr>Слайд 9</vt:lpstr>
      <vt:lpstr>Слайд 10</vt:lpstr>
      <vt:lpstr>гора Синай</vt:lpstr>
      <vt:lpstr>Скрижали –  10 заповедей</vt:lpstr>
      <vt:lpstr>Скиния</vt:lpstr>
      <vt:lpstr>Манна небесная</vt:lpstr>
      <vt:lpstr>Бог показал Моисею  с горы Нево Ханаан.</vt:lpstr>
      <vt:lpstr>Слайд 16</vt:lpstr>
      <vt:lpstr>Слайд 17</vt:lpstr>
      <vt:lpstr>Иерусалимский храм разрушен</vt:lpstr>
      <vt:lpstr>Стена плача</vt:lpstr>
      <vt:lpstr>Опорные слова</vt:lpstr>
      <vt:lpstr>Опорные слова</vt:lpstr>
      <vt:lpstr>Интернет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Иудаизм</dc:title>
  <cp:lastModifiedBy>Admin</cp:lastModifiedBy>
  <cp:revision>53</cp:revision>
  <dcterms:modified xsi:type="dcterms:W3CDTF">2013-12-09T15:44:00Z</dcterms:modified>
</cp:coreProperties>
</file>