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6" r:id="rId2"/>
    <p:sldId id="273" r:id="rId3"/>
    <p:sldId id="282" r:id="rId4"/>
    <p:sldId id="288" r:id="rId5"/>
    <p:sldId id="284" r:id="rId6"/>
    <p:sldId id="286" r:id="rId7"/>
    <p:sldId id="266" r:id="rId8"/>
    <p:sldId id="275" r:id="rId9"/>
    <p:sldId id="274" r:id="rId10"/>
    <p:sldId id="277" r:id="rId11"/>
    <p:sldId id="278" r:id="rId12"/>
    <p:sldId id="281" r:id="rId13"/>
    <p:sldId id="268" r:id="rId14"/>
    <p:sldId id="280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EB52B-EB32-4542-82B9-210801647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6/1/2003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drug+\D&#1077;&#1090;&#1089;&#1082;&#1072;&#1103;%20&#1089;&#1090;&#1091;&#1076;&#1080;&#1103;%20-%20&#1047;&#1086;&#1088;&#1077;&#1087;&#1072;&#1076;%20-%20&#1044;&#1088;&#1091;&#1078;&#1073;&#1072;-&#1046;&#1074;&#1072;&#1095;&#1082;&#1072;%20+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21336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Толерантность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3997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в 3-м классе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«СОШ № 4» с. Московского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Изобильненского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    Ставропольского края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-  девочка,  тебя  ставят  рядом  с мальчиком…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Ты  говоришь,   что  все  мальчики  - нули.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разговариваешь  с  ним.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 твоих   глазах  на  кого – то  нападают…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пытаешься  защитить  его.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Ты  делаешь  вид,  что  ничего  не  замечаешь.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  тебе  подходит  ребёнок – инвалид…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естественным  образом  разговариваешь  с  ним.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Ты  отходишь  от  него  и  не  знаешь,  что  сказать.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553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Если  у тебя одни  кружки,  </a:t>
            </a:r>
            <a:r>
              <a:rPr lang="ru-RU" b="1" dirty="0" smtClean="0">
                <a:solidFill>
                  <a:srgbClr val="002060"/>
                </a:solidFill>
              </a:rPr>
              <a:t>ты  проявляешь  большую  толерантность.  Прекрасно!  Ты  уверен  в  себе,  можешь  выразить  своё  мнение.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Если  от   3  до  7  кружков,  ты  </a:t>
            </a:r>
            <a:r>
              <a:rPr lang="ru-RU" b="1" dirty="0" smtClean="0">
                <a:solidFill>
                  <a:srgbClr val="002060"/>
                </a:solidFill>
              </a:rPr>
              <a:t>не  совсем  толерантен.  Ты  недостаточно  уверен  в  себе  для  того,  чтобы  делиться  и  выражать  своё  мнение,  однако,  ты  добрый  и  со  временем  у  тебя  получится.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- У  тебя  менее  3  кружков.  Ты  совсем  </a:t>
            </a:r>
            <a:r>
              <a:rPr lang="ru-RU" b="1" dirty="0" smtClean="0">
                <a:solidFill>
                  <a:srgbClr val="002060"/>
                </a:solidFill>
              </a:rPr>
              <a:t>не  толерантен! Не расстраивайся! Вспомни, что обозначает прямоугольник. Всё в твоих руках! Если  ты  попытаешься  лучше  понять  себя,  какой  ты  есть,  то  мог  бы  стать  более  счастливым!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2230906_4e1e75d700843584211dc199cbf79b00c292e642176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8f28c9c5f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71788" cy="2871788"/>
          </a:xfrm>
          <a:prstGeom prst="rect">
            <a:avLst/>
          </a:prstGeom>
          <a:noFill/>
        </p:spPr>
      </p:pic>
      <p:pic>
        <p:nvPicPr>
          <p:cNvPr id="2061" name="Picture 13" descr="BonusDaisyBun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5611813"/>
            <a:ext cx="2663825" cy="1246187"/>
          </a:xfrm>
          <a:prstGeom prst="rect">
            <a:avLst/>
          </a:prstGeom>
          <a:noFill/>
        </p:spPr>
      </p:pic>
      <p:pic>
        <p:nvPicPr>
          <p:cNvPr id="2062" name="Dетская студия - Зорепад - Дружба-Жвачка +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092825"/>
            <a:ext cx="304800" cy="304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00600" y="762000"/>
            <a:ext cx="403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Как быть толерантным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в </a:t>
            </a:r>
            <a:r>
              <a:rPr lang="ru-RU" sz="4400" b="1" dirty="0" smtClean="0">
                <a:solidFill>
                  <a:srgbClr val="002060"/>
                </a:solidFill>
              </a:rPr>
              <a:t>общении?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Схема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достойного </a:t>
            </a:r>
            <a:r>
              <a:rPr lang="ru-RU" sz="3600" b="1" dirty="0" smtClean="0">
                <a:solidFill>
                  <a:srgbClr val="002060"/>
                </a:solidFill>
              </a:rPr>
              <a:t>выхода из конфликтной ситуации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Начни разговор с точного описания ситуации, которая тебя не устраивает </a:t>
            </a:r>
            <a:endParaRPr lang="ru-RU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(«</a:t>
            </a:r>
            <a:r>
              <a:rPr lang="ru-RU" b="1" dirty="0" smtClean="0">
                <a:solidFill>
                  <a:srgbClr val="002060"/>
                </a:solidFill>
              </a:rPr>
              <a:t>Когда ты накричал на меня </a:t>
            </a:r>
            <a:r>
              <a:rPr lang="ru-RU" b="1" dirty="0" smtClean="0">
                <a:solidFill>
                  <a:srgbClr val="002060"/>
                </a:solidFill>
              </a:rPr>
              <a:t>…»).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Вырази чувства, возникшие у тебя в связи с этой ситуацией и поведением человека по отношению к себе </a:t>
            </a:r>
            <a:endParaRPr lang="ru-RU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(«</a:t>
            </a:r>
            <a:r>
              <a:rPr lang="ru-RU" b="1" dirty="0" smtClean="0">
                <a:solidFill>
                  <a:srgbClr val="002060"/>
                </a:solidFill>
              </a:rPr>
              <a:t>Я почувствовал </a:t>
            </a:r>
            <a:r>
              <a:rPr lang="ru-RU" b="1" dirty="0" smtClean="0">
                <a:solidFill>
                  <a:srgbClr val="002060"/>
                </a:solidFill>
              </a:rPr>
              <a:t>…»).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Скажи человеку, как бы хотелось, чтобы он поступил. Предложи ему другой вариант поведения, устраивающий тебя </a:t>
            </a:r>
            <a:endParaRPr lang="ru-RU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(«</a:t>
            </a:r>
            <a:r>
              <a:rPr lang="ru-RU" b="1" dirty="0" smtClean="0">
                <a:solidFill>
                  <a:srgbClr val="002060"/>
                </a:solidFill>
              </a:rPr>
              <a:t>Поэтому в следующий раз я попрошу тебя не высказывать свои замечания не в таком тоне </a:t>
            </a:r>
            <a:r>
              <a:rPr lang="ru-RU" b="1" dirty="0" smtClean="0">
                <a:solidFill>
                  <a:srgbClr val="002060"/>
                </a:solidFill>
              </a:rPr>
              <a:t>…»).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Скажи, как ты себя поведёшь в случае, если человек изменит, или не изменит своё поведение </a:t>
            </a:r>
            <a:endParaRPr lang="ru-RU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(«</a:t>
            </a:r>
            <a:r>
              <a:rPr lang="ru-RU" b="1" dirty="0" smtClean="0">
                <a:solidFill>
                  <a:srgbClr val="002060"/>
                </a:solidFill>
              </a:rPr>
              <a:t>Тогда я буду прислушиваться к твоим замечаниям», «Мы вместе всё обсудим и решим нашу проблему»).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0960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Италия						США</a:t>
            </a:r>
          </a:p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Украина					  Испания</a:t>
            </a:r>
          </a:p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Татарстан</a:t>
            </a:r>
            <a:r>
              <a:rPr lang="ru-RU" sz="3600" dirty="0" smtClean="0">
                <a:solidFill>
                  <a:srgbClr val="002060"/>
                </a:solidFill>
              </a:rPr>
              <a:t>	</a:t>
            </a:r>
            <a:r>
              <a:rPr lang="ru-RU" sz="3600" dirty="0" smtClean="0">
                <a:solidFill>
                  <a:srgbClr val="002060"/>
                </a:solidFill>
              </a:rPr>
              <a:t>		                  Франция</a:t>
            </a:r>
          </a:p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Узбекистан	                            Япония</a:t>
            </a:r>
          </a:p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Россия			                     Грузия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2"/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9271519">
            <a:off x="2872587" y="1963690"/>
            <a:ext cx="4082634" cy="406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0960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Когда мы </a:t>
            </a:r>
            <a:r>
              <a:rPr lang="ru-RU" sz="3200" b="1" dirty="0" smtClean="0">
                <a:solidFill>
                  <a:srgbClr val="002060"/>
                </a:solidFill>
              </a:rPr>
              <a:t>счастливы,</a:t>
            </a:r>
            <a:r>
              <a:rPr lang="ru-RU" sz="3200" b="1" dirty="0" smtClean="0">
                <a:solidFill>
                  <a:srgbClr val="002060"/>
                </a:solidFill>
              </a:rPr>
              <a:t>			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То мир огромен и красив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  <a:r>
              <a:rPr lang="ru-RU" sz="3200" b="1" i="1" dirty="0" smtClean="0">
                <a:solidFill>
                  <a:srgbClr val="002060"/>
                </a:solidFill>
              </a:rPr>
              <a:t>		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хочет он обнять всех вас,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          и </a:t>
            </a:r>
            <a:r>
              <a:rPr lang="ru-RU" sz="3200" b="1" dirty="0" smtClean="0">
                <a:solidFill>
                  <a:srgbClr val="002060"/>
                </a:solidFill>
              </a:rPr>
              <a:t>хочет он обнять </a:t>
            </a:r>
            <a:r>
              <a:rPr lang="ru-RU" sz="3200" b="1" dirty="0" smtClean="0">
                <a:solidFill>
                  <a:srgbClr val="002060"/>
                </a:solidFill>
              </a:rPr>
              <a:t>меня.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Улыбки </a:t>
            </a:r>
            <a:r>
              <a:rPr lang="ru-RU" sz="3200" b="1" dirty="0" smtClean="0">
                <a:solidFill>
                  <a:srgbClr val="002060"/>
                </a:solidFill>
              </a:rPr>
              <a:t>дарит мир</a:t>
            </a:r>
            <a:r>
              <a:rPr lang="ru-RU" sz="3200" b="1" i="1" dirty="0" smtClean="0">
                <a:solidFill>
                  <a:srgbClr val="002060"/>
                </a:solidFill>
              </a:rPr>
              <a:t>!</a:t>
            </a:r>
            <a:r>
              <a:rPr lang="ru-RU" b="1" i="1" dirty="0" smtClean="0">
                <a:solidFill>
                  <a:srgbClr val="002060"/>
                </a:solidFill>
              </a:rPr>
              <a:t>	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37386084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0480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0"/>
            <a:ext cx="5105400" cy="3048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40C"/>
                </a:solidFill>
              </a:rPr>
              <a:t>Здравствуй, </a:t>
            </a:r>
            <a:r>
              <a:rPr lang="ru-RU" b="1" dirty="0" smtClean="0">
                <a:solidFill>
                  <a:srgbClr val="00040C"/>
                </a:solidFill>
              </a:rPr>
              <a:t/>
            </a:r>
            <a:br>
              <a:rPr lang="ru-RU" b="1" dirty="0" smtClean="0">
                <a:solidFill>
                  <a:srgbClr val="00040C"/>
                </a:solidFill>
              </a:rPr>
            </a:br>
            <a:r>
              <a:rPr lang="ru-RU" b="1" dirty="0" smtClean="0">
                <a:solidFill>
                  <a:srgbClr val="00040C"/>
                </a:solidFill>
              </a:rPr>
              <a:t>Земля</a:t>
            </a:r>
            <a:r>
              <a:rPr lang="ru-RU" b="1" dirty="0" smtClean="0">
                <a:solidFill>
                  <a:srgbClr val="00040C"/>
                </a:solidFill>
              </a:rPr>
              <a:t>!</a:t>
            </a:r>
            <a:endParaRPr lang="ru-RU" dirty="0">
              <a:solidFill>
                <a:srgbClr val="00040C"/>
              </a:solidFill>
            </a:endParaRPr>
          </a:p>
        </p:txBody>
      </p:sp>
      <p:pic>
        <p:nvPicPr>
          <p:cNvPr id="4" name="Picture 3" descr="D:\WINDOWS\Users\Aida\Рабочий стол\МОЯ лаборатория\ШАБЛОНЫ\Children _irstock\Children _irstock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69"/>
            <a:ext cx="9144000" cy="69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1236604729_detskaya-druzh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209800" y="609600"/>
            <a:ext cx="4572000" cy="4343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Всемирный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</a:rPr>
              <a:t>хоровод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1236604729_detskaya-druzh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66800" y="609600"/>
            <a:ext cx="6553200" cy="4343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4800" b="1" i="1" dirty="0" smtClean="0">
              <a:solidFill>
                <a:schemeClr val="hlink"/>
              </a:solidFill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Дорога к миру –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толерантность</a:t>
            </a:r>
          </a:p>
          <a:p>
            <a:endParaRPr lang="ru-RU" sz="4800" b="1" i="1" dirty="0" smtClean="0">
              <a:solidFill>
                <a:schemeClr val="hlink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</a:t>
            </a:r>
            <a:r>
              <a:rPr lang="ru-RU" sz="2800" b="1" dirty="0" smtClean="0">
                <a:solidFill>
                  <a:srgbClr val="002060"/>
                </a:solidFill>
              </a:rPr>
              <a:t>разные, но мы вместе…</a:t>
            </a:r>
          </a:p>
          <a:p>
            <a:r>
              <a:rPr lang="ru-RU" sz="4800" b="1" i="1" dirty="0" smtClean="0">
                <a:solidFill>
                  <a:schemeClr val="hlink"/>
                </a:solidFill>
              </a:rPr>
              <a:t> 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1271033484_leopold-s-dru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648201" y="914401"/>
            <a:ext cx="3352800" cy="3886199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Толерантность </a:t>
            </a:r>
            <a:r>
              <a:rPr lang="ru-RU" sz="2800" b="1" dirty="0" smtClean="0">
                <a:solidFill>
                  <a:srgbClr val="000099"/>
                </a:solidFill>
              </a:rPr>
              <a:t>–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терпимость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 </a:t>
            </a:r>
            <a:r>
              <a:rPr lang="ru-RU" sz="2800" b="1" dirty="0" smtClean="0">
                <a:solidFill>
                  <a:srgbClr val="002060"/>
                </a:solidFill>
              </a:rPr>
              <a:t>чужому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образу </a:t>
            </a:r>
            <a:r>
              <a:rPr lang="ru-RU" sz="2800" b="1" dirty="0" smtClean="0">
                <a:solidFill>
                  <a:srgbClr val="002060"/>
                </a:solidFill>
              </a:rPr>
              <a:t>жизни,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поведению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</a:rPr>
              <a:t>обычаям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мнениям       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и  верованиям</a:t>
            </a:r>
          </a:p>
        </p:txBody>
      </p:sp>
      <p:pic>
        <p:nvPicPr>
          <p:cNvPr id="11271" name="Picture 7" descr="BonusDaisyB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611813"/>
            <a:ext cx="2663825" cy="1246187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1271033484_leopold-s-dru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648201" y="914401"/>
            <a:ext cx="3352800" cy="3886199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Толерантность – </a:t>
            </a:r>
          </a:p>
          <a:p>
            <a:pPr algn="ctr" eaLnBrk="1" hangingPunct="1">
              <a:buFontTx/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юбовь + дружба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11271" name="Picture 7" descr="BonusDaisyB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611813"/>
            <a:ext cx="2663825" cy="1246187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832279" y="161915"/>
            <a:ext cx="7361243" cy="6572252"/>
            <a:chOff x="575" y="-22"/>
            <a:chExt cx="4637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5"/>
            <p:cNvSpPr>
              <a:spLocks/>
            </p:cNvSpPr>
            <p:nvPr/>
          </p:nvSpPr>
          <p:spPr bwMode="gray">
            <a:xfrm>
              <a:off x="2420" y="-22"/>
              <a:ext cx="992" cy="177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endPara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endPara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endPara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Доброта</a:t>
              </a:r>
              <a:endPara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</a:p>
            <a:p>
              <a:pPr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</a:p>
            <a:p>
              <a:pPr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Отзывчивость</a:t>
              </a: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gray">
            <a:xfrm rot="2468742">
              <a:off x="1194" y="984"/>
              <a:ext cx="116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Сострадание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</a:t>
              </a:r>
              <a:r>
                <a:rPr lang="ru-RU" sz="2000" b="1" dirty="0" smtClean="0">
                  <a:solidFill>
                    <a:srgbClr val="003399"/>
                  </a:solidFill>
                </a:rPr>
                <a:t>чувств других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gray">
            <a:xfrm rot="21144603">
              <a:off x="3367" y="1778"/>
              <a:ext cx="18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человеческого достоинства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gray">
            <a:xfrm rot="19792091">
              <a:off x="902" y="2591"/>
              <a:ext cx="153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Принятие другого таким, какой он есть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gray">
            <a:xfrm rot="2146458">
              <a:off x="3335" y="2845"/>
              <a:ext cx="11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Милосердие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Толерантность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981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Тест «Проверь  себя,  проявляешь  ли  ты  толерантность»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Ким  плохо  одет…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  Это  не  важно.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 Ты  подсмеиваешься  над  ним.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Том  питается  не  так , как  ты , по  причине  своей  религии…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 Ты  говоришь,  что  он  выглядит  смешно.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просишь,  чтобы  он  объяснил  это.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Цвет  кожи  у  Джо  отличается  от  твоего…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стремишься  лучше  узнать  его.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 </a:t>
            </a:r>
            <a:r>
              <a:rPr lang="ru-RU" dirty="0" smtClean="0">
                <a:solidFill>
                  <a:srgbClr val="002060"/>
                </a:solidFill>
              </a:rPr>
              <a:t>Ты  </a:t>
            </a:r>
            <a:r>
              <a:rPr lang="ru-RU" dirty="0" smtClean="0">
                <a:solidFill>
                  <a:srgbClr val="002060"/>
                </a:solidFill>
              </a:rPr>
              <a:t>говоришь:  «Все  люди  твоего  цвета  кожи – это   нули».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Пожилая  женщина  медленно  идёт…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 Ты  отталкиваешь  её,  чтобы  обогнать.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помогаешь  ей  и  придерживаешь  дверь.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– мальчик,  тебя  ставят  рядом  с  девочкой…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Ты  говоришь,   что  все  девочки  - нули.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разговариваешь  с  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0">
      <a:dk1>
        <a:srgbClr val="8EDFFF"/>
      </a:dk1>
      <a:lt1>
        <a:srgbClr val="C9F0FF"/>
      </a:lt1>
      <a:dk2>
        <a:srgbClr val="9BE3FF"/>
      </a:dk2>
      <a:lt2>
        <a:srgbClr val="C9F0FF"/>
      </a:lt2>
      <a:accent1>
        <a:srgbClr val="8EDFFF"/>
      </a:accent1>
      <a:accent2>
        <a:srgbClr val="C9F0FF"/>
      </a:accent2>
      <a:accent3>
        <a:srgbClr val="9BE3FF"/>
      </a:accent3>
      <a:accent4>
        <a:srgbClr val="C9F0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515</Words>
  <PresentationFormat>Экран (4:3)</PresentationFormat>
  <Paragraphs>98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Толерантность </vt:lpstr>
      <vt:lpstr>Здравствуй,  Земля!</vt:lpstr>
      <vt:lpstr>Слайд 3</vt:lpstr>
      <vt:lpstr>Слайд 4</vt:lpstr>
      <vt:lpstr>Слайд 5</vt:lpstr>
      <vt:lpstr>Слайд 6</vt:lpstr>
      <vt:lpstr>Слайд 7</vt:lpstr>
      <vt:lpstr>         Тест «Проверь  себя,  проявляешь  ли  ты  толерантность» </vt:lpstr>
      <vt:lpstr>Слайд 9</vt:lpstr>
      <vt:lpstr>Слайд 10</vt:lpstr>
      <vt:lpstr>Слайд 11</vt:lpstr>
      <vt:lpstr>Слайд 12</vt:lpstr>
      <vt:lpstr>Схема  достойного выхода из конфликтной ситуации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FoM</cp:lastModifiedBy>
  <cp:revision>23</cp:revision>
  <dcterms:modified xsi:type="dcterms:W3CDTF">2003-06-01T02:17:53Z</dcterms:modified>
</cp:coreProperties>
</file>