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Default Extension="gif" ContentType="image/gif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5" r:id="rId8"/>
    <p:sldId id="262" r:id="rId9"/>
    <p:sldId id="263" r:id="rId10"/>
    <p:sldId id="264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56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0.xml"/><Relationship Id="rId2" Type="http://schemas.openxmlformats.org/officeDocument/2006/relationships/slide" Target="../slides/slide9.xml"/><Relationship Id="rId1" Type="http://schemas.openxmlformats.org/officeDocument/2006/relationships/slide" Target="../slides/slide8.xml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2.xml"/><Relationship Id="rId2" Type="http://schemas.openxmlformats.org/officeDocument/2006/relationships/slide" Target="../slides/slide13.xml"/><Relationship Id="rId1" Type="http://schemas.openxmlformats.org/officeDocument/2006/relationships/slide" Target="../slides/slide1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176793E-E11E-4957-9E2D-6B9B4E1F5552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173F1AD1-8D72-46BD-A6B7-55DFE00E52F8}">
      <dgm:prSet phldrT="[Текст]"/>
      <dgm:spPr/>
      <dgm:t>
        <a:bodyPr/>
        <a:lstStyle/>
        <a:p>
          <a:r>
            <a:rPr lang="ru-RU" dirty="0" smtClean="0">
              <a:hlinkClick xmlns:r="http://schemas.openxmlformats.org/officeDocument/2006/relationships" r:id="rId1" action="ppaction://hlinksldjump"/>
            </a:rPr>
            <a:t>Русский язык</a:t>
          </a:r>
          <a:r>
            <a:rPr lang="ru-RU" dirty="0" smtClean="0"/>
            <a:t>, </a:t>
          </a:r>
        </a:p>
        <a:p>
          <a:r>
            <a:rPr lang="ru-RU" dirty="0" smtClean="0"/>
            <a:t>3 класс</a:t>
          </a:r>
          <a:endParaRPr lang="ru-RU" dirty="0"/>
        </a:p>
      </dgm:t>
    </dgm:pt>
    <dgm:pt modelId="{AB8B3D52-4B30-4A81-9279-694ACF29882B}" type="parTrans" cxnId="{9F0211D6-A6B7-4489-87E7-D9EC2CFAB24B}">
      <dgm:prSet/>
      <dgm:spPr/>
      <dgm:t>
        <a:bodyPr/>
        <a:lstStyle/>
        <a:p>
          <a:endParaRPr lang="ru-RU"/>
        </a:p>
      </dgm:t>
    </dgm:pt>
    <dgm:pt modelId="{BE3A32F7-AF9F-4C83-8440-4A0026E09819}" type="sibTrans" cxnId="{9F0211D6-A6B7-4489-87E7-D9EC2CFAB24B}">
      <dgm:prSet/>
      <dgm:spPr/>
      <dgm:t>
        <a:bodyPr/>
        <a:lstStyle/>
        <a:p>
          <a:endParaRPr lang="ru-RU"/>
        </a:p>
      </dgm:t>
    </dgm:pt>
    <dgm:pt modelId="{E2ED790E-D07F-4A5D-B87F-3F3109CF1D7D}">
      <dgm:prSet phldrT="[Текст]"/>
      <dgm:spPr/>
      <dgm:t>
        <a:bodyPr/>
        <a:lstStyle/>
        <a:p>
          <a:r>
            <a:rPr lang="ru-RU" dirty="0" smtClean="0">
              <a:hlinkClick xmlns:r="http://schemas.openxmlformats.org/officeDocument/2006/relationships" r:id="rId2" action="ppaction://hlinksldjump"/>
            </a:rPr>
            <a:t>Математика</a:t>
          </a:r>
          <a:r>
            <a:rPr lang="ru-RU" dirty="0" smtClean="0"/>
            <a:t>, 2 класс</a:t>
          </a:r>
          <a:endParaRPr lang="ru-RU" dirty="0"/>
        </a:p>
      </dgm:t>
    </dgm:pt>
    <dgm:pt modelId="{CF60E0CF-E917-450E-80AC-B4E3E5AFEC07}" type="parTrans" cxnId="{417A618F-B155-4290-8497-3A70E1E1ECB0}">
      <dgm:prSet/>
      <dgm:spPr/>
      <dgm:t>
        <a:bodyPr/>
        <a:lstStyle/>
        <a:p>
          <a:endParaRPr lang="ru-RU"/>
        </a:p>
      </dgm:t>
    </dgm:pt>
    <dgm:pt modelId="{FEECE4B6-C305-404B-A5A8-DF811B886C9E}" type="sibTrans" cxnId="{417A618F-B155-4290-8497-3A70E1E1ECB0}">
      <dgm:prSet/>
      <dgm:spPr/>
      <dgm:t>
        <a:bodyPr/>
        <a:lstStyle/>
        <a:p>
          <a:endParaRPr lang="ru-RU"/>
        </a:p>
      </dgm:t>
    </dgm:pt>
    <dgm:pt modelId="{32844B3E-2F80-409B-A402-92EEE5B91A3F}">
      <dgm:prSet phldrT="[Текст]"/>
      <dgm:spPr/>
      <dgm:t>
        <a:bodyPr/>
        <a:lstStyle/>
        <a:p>
          <a:r>
            <a:rPr lang="ru-RU" dirty="0" smtClean="0">
              <a:hlinkClick xmlns:r="http://schemas.openxmlformats.org/officeDocument/2006/relationships" r:id="rId3" action="ppaction://hlinksldjump"/>
            </a:rPr>
            <a:t>Окружающий мир</a:t>
          </a:r>
          <a:r>
            <a:rPr lang="ru-RU" dirty="0" smtClean="0"/>
            <a:t>,</a:t>
          </a:r>
        </a:p>
        <a:p>
          <a:r>
            <a:rPr lang="ru-RU" dirty="0" smtClean="0"/>
            <a:t> 3 класс</a:t>
          </a:r>
          <a:endParaRPr lang="ru-RU" dirty="0"/>
        </a:p>
      </dgm:t>
    </dgm:pt>
    <dgm:pt modelId="{53A8272F-F698-4E98-B8DB-21FBD416664B}" type="parTrans" cxnId="{041DCEEA-8B31-444A-A51C-D52DEF06263D}">
      <dgm:prSet/>
      <dgm:spPr/>
      <dgm:t>
        <a:bodyPr/>
        <a:lstStyle/>
        <a:p>
          <a:endParaRPr lang="ru-RU"/>
        </a:p>
      </dgm:t>
    </dgm:pt>
    <dgm:pt modelId="{11CED7EF-2625-48E4-9A1F-E211FDE93656}" type="sibTrans" cxnId="{041DCEEA-8B31-444A-A51C-D52DEF06263D}">
      <dgm:prSet/>
      <dgm:spPr/>
      <dgm:t>
        <a:bodyPr/>
        <a:lstStyle/>
        <a:p>
          <a:endParaRPr lang="ru-RU"/>
        </a:p>
      </dgm:t>
    </dgm:pt>
    <dgm:pt modelId="{4102C837-8127-475B-96A0-FA709BEC8B7B}" type="pres">
      <dgm:prSet presAssocID="{8176793E-E11E-4957-9E2D-6B9B4E1F5552}" presName="CompostProcess" presStyleCnt="0">
        <dgm:presLayoutVars>
          <dgm:dir/>
          <dgm:resizeHandles val="exact"/>
        </dgm:presLayoutVars>
      </dgm:prSet>
      <dgm:spPr/>
    </dgm:pt>
    <dgm:pt modelId="{51F9E130-F932-4002-94D3-B21A4BE504B0}" type="pres">
      <dgm:prSet presAssocID="{8176793E-E11E-4957-9E2D-6B9B4E1F5552}" presName="arrow" presStyleLbl="bgShp" presStyleIdx="0" presStyleCnt="1"/>
      <dgm:spPr/>
    </dgm:pt>
    <dgm:pt modelId="{674C5902-7400-4E64-BA4D-94DB6B164598}" type="pres">
      <dgm:prSet presAssocID="{8176793E-E11E-4957-9E2D-6B9B4E1F5552}" presName="linearProcess" presStyleCnt="0"/>
      <dgm:spPr/>
    </dgm:pt>
    <dgm:pt modelId="{79966470-F066-48B5-AD6D-3171BA85127E}" type="pres">
      <dgm:prSet presAssocID="{173F1AD1-8D72-46BD-A6B7-55DFE00E52F8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2BCAEE3-3EC4-4E62-9299-BB4FF0FFCCDF}" type="pres">
      <dgm:prSet presAssocID="{BE3A32F7-AF9F-4C83-8440-4A0026E09819}" presName="sibTrans" presStyleCnt="0"/>
      <dgm:spPr/>
    </dgm:pt>
    <dgm:pt modelId="{145A9512-4B7E-497F-B806-92451B89B47E}" type="pres">
      <dgm:prSet presAssocID="{E2ED790E-D07F-4A5D-B87F-3F3109CF1D7D}" presName="textNode" presStyleLbl="node1" presStyleIdx="1" presStyleCnt="3">
        <dgm:presLayoutVars>
          <dgm:bulletEnabled val="1"/>
        </dgm:presLayoutVars>
      </dgm:prSet>
      <dgm:spPr/>
    </dgm:pt>
    <dgm:pt modelId="{A30CFBF4-A063-405D-8DDE-8EDFB75C6F8D}" type="pres">
      <dgm:prSet presAssocID="{FEECE4B6-C305-404B-A5A8-DF811B886C9E}" presName="sibTrans" presStyleCnt="0"/>
      <dgm:spPr/>
    </dgm:pt>
    <dgm:pt modelId="{8C4F1EBB-BFF1-4F34-8A59-A9D5E762A1AD}" type="pres">
      <dgm:prSet presAssocID="{32844B3E-2F80-409B-A402-92EEE5B91A3F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41DCEEA-8B31-444A-A51C-D52DEF06263D}" srcId="{8176793E-E11E-4957-9E2D-6B9B4E1F5552}" destId="{32844B3E-2F80-409B-A402-92EEE5B91A3F}" srcOrd="2" destOrd="0" parTransId="{53A8272F-F698-4E98-B8DB-21FBD416664B}" sibTransId="{11CED7EF-2625-48E4-9A1F-E211FDE93656}"/>
    <dgm:cxn modelId="{B0476D87-F827-44B7-BCED-4201E5CCD732}" type="presOf" srcId="{E2ED790E-D07F-4A5D-B87F-3F3109CF1D7D}" destId="{145A9512-4B7E-497F-B806-92451B89B47E}" srcOrd="0" destOrd="0" presId="urn:microsoft.com/office/officeart/2005/8/layout/hProcess9"/>
    <dgm:cxn modelId="{42C620F0-C3B7-40FB-BF27-592607B0D148}" type="presOf" srcId="{32844B3E-2F80-409B-A402-92EEE5B91A3F}" destId="{8C4F1EBB-BFF1-4F34-8A59-A9D5E762A1AD}" srcOrd="0" destOrd="0" presId="urn:microsoft.com/office/officeart/2005/8/layout/hProcess9"/>
    <dgm:cxn modelId="{013481BE-522B-4CBF-99B9-307AF9228C3F}" type="presOf" srcId="{173F1AD1-8D72-46BD-A6B7-55DFE00E52F8}" destId="{79966470-F066-48B5-AD6D-3171BA85127E}" srcOrd="0" destOrd="0" presId="urn:microsoft.com/office/officeart/2005/8/layout/hProcess9"/>
    <dgm:cxn modelId="{83BFE99B-611C-46B2-BD72-0DA6CA2DBDAA}" type="presOf" srcId="{8176793E-E11E-4957-9E2D-6B9B4E1F5552}" destId="{4102C837-8127-475B-96A0-FA709BEC8B7B}" srcOrd="0" destOrd="0" presId="urn:microsoft.com/office/officeart/2005/8/layout/hProcess9"/>
    <dgm:cxn modelId="{417A618F-B155-4290-8497-3A70E1E1ECB0}" srcId="{8176793E-E11E-4957-9E2D-6B9B4E1F5552}" destId="{E2ED790E-D07F-4A5D-B87F-3F3109CF1D7D}" srcOrd="1" destOrd="0" parTransId="{CF60E0CF-E917-450E-80AC-B4E3E5AFEC07}" sibTransId="{FEECE4B6-C305-404B-A5A8-DF811B886C9E}"/>
    <dgm:cxn modelId="{9F0211D6-A6B7-4489-87E7-D9EC2CFAB24B}" srcId="{8176793E-E11E-4957-9E2D-6B9B4E1F5552}" destId="{173F1AD1-8D72-46BD-A6B7-55DFE00E52F8}" srcOrd="0" destOrd="0" parTransId="{AB8B3D52-4B30-4A81-9279-694ACF29882B}" sibTransId="{BE3A32F7-AF9F-4C83-8440-4A0026E09819}"/>
    <dgm:cxn modelId="{58904DD1-55F3-4CC9-A070-16F3213BAE9F}" type="presParOf" srcId="{4102C837-8127-475B-96A0-FA709BEC8B7B}" destId="{51F9E130-F932-4002-94D3-B21A4BE504B0}" srcOrd="0" destOrd="0" presId="urn:microsoft.com/office/officeart/2005/8/layout/hProcess9"/>
    <dgm:cxn modelId="{8C649278-9060-4B57-B50C-F6254DB09D48}" type="presParOf" srcId="{4102C837-8127-475B-96A0-FA709BEC8B7B}" destId="{674C5902-7400-4E64-BA4D-94DB6B164598}" srcOrd="1" destOrd="0" presId="urn:microsoft.com/office/officeart/2005/8/layout/hProcess9"/>
    <dgm:cxn modelId="{EA14E803-5C05-447F-B55E-E9497EA4DF2D}" type="presParOf" srcId="{674C5902-7400-4E64-BA4D-94DB6B164598}" destId="{79966470-F066-48B5-AD6D-3171BA85127E}" srcOrd="0" destOrd="0" presId="urn:microsoft.com/office/officeart/2005/8/layout/hProcess9"/>
    <dgm:cxn modelId="{BCB47DAF-2CE1-4911-96AC-5BBB261FFEBB}" type="presParOf" srcId="{674C5902-7400-4E64-BA4D-94DB6B164598}" destId="{D2BCAEE3-3EC4-4E62-9299-BB4FF0FFCCDF}" srcOrd="1" destOrd="0" presId="urn:microsoft.com/office/officeart/2005/8/layout/hProcess9"/>
    <dgm:cxn modelId="{1A47D185-502B-4EF3-9C48-C2804CF65EC0}" type="presParOf" srcId="{674C5902-7400-4E64-BA4D-94DB6B164598}" destId="{145A9512-4B7E-497F-B806-92451B89B47E}" srcOrd="2" destOrd="0" presId="urn:microsoft.com/office/officeart/2005/8/layout/hProcess9"/>
    <dgm:cxn modelId="{45F79F52-F550-4D5B-AB54-1D2968D671EB}" type="presParOf" srcId="{674C5902-7400-4E64-BA4D-94DB6B164598}" destId="{A30CFBF4-A063-405D-8DDE-8EDFB75C6F8D}" srcOrd="3" destOrd="0" presId="urn:microsoft.com/office/officeart/2005/8/layout/hProcess9"/>
    <dgm:cxn modelId="{AC71C345-5181-4F54-AD0D-48DF2266141B}" type="presParOf" srcId="{674C5902-7400-4E64-BA4D-94DB6B164598}" destId="{8C4F1EBB-BFF1-4F34-8A59-A9D5E762A1AD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176793E-E11E-4957-9E2D-6B9B4E1F5552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173F1AD1-8D72-46BD-A6B7-55DFE00E52F8}">
      <dgm:prSet phldrT="[Текст]"/>
      <dgm:spPr/>
      <dgm:t>
        <a:bodyPr/>
        <a:lstStyle/>
        <a:p>
          <a:r>
            <a:rPr lang="ru-RU" dirty="0" smtClean="0">
              <a:hlinkClick xmlns:r="http://schemas.openxmlformats.org/officeDocument/2006/relationships" r:id="rId1" action="ppaction://hlinksldjump"/>
            </a:rPr>
            <a:t>Русский язык</a:t>
          </a:r>
          <a:r>
            <a:rPr lang="ru-RU" dirty="0" smtClean="0"/>
            <a:t>, </a:t>
          </a:r>
        </a:p>
        <a:p>
          <a:r>
            <a:rPr lang="ru-RU" dirty="0" smtClean="0"/>
            <a:t>3 класс</a:t>
          </a:r>
          <a:endParaRPr lang="ru-RU" dirty="0"/>
        </a:p>
      </dgm:t>
    </dgm:pt>
    <dgm:pt modelId="{AB8B3D52-4B30-4A81-9279-694ACF29882B}" type="parTrans" cxnId="{9F0211D6-A6B7-4489-87E7-D9EC2CFAB24B}">
      <dgm:prSet/>
      <dgm:spPr/>
      <dgm:t>
        <a:bodyPr/>
        <a:lstStyle/>
        <a:p>
          <a:endParaRPr lang="ru-RU"/>
        </a:p>
      </dgm:t>
    </dgm:pt>
    <dgm:pt modelId="{BE3A32F7-AF9F-4C83-8440-4A0026E09819}" type="sibTrans" cxnId="{9F0211D6-A6B7-4489-87E7-D9EC2CFAB24B}">
      <dgm:prSet/>
      <dgm:spPr/>
      <dgm:t>
        <a:bodyPr/>
        <a:lstStyle/>
        <a:p>
          <a:endParaRPr lang="ru-RU"/>
        </a:p>
      </dgm:t>
    </dgm:pt>
    <dgm:pt modelId="{E2ED790E-D07F-4A5D-B87F-3F3109CF1D7D}">
      <dgm:prSet phldrT="[Текст]"/>
      <dgm:spPr/>
      <dgm:t>
        <a:bodyPr/>
        <a:lstStyle/>
        <a:p>
          <a:r>
            <a:rPr lang="ru-RU" dirty="0" smtClean="0">
              <a:hlinkClick xmlns:r="http://schemas.openxmlformats.org/officeDocument/2006/relationships" r:id="rId2" action="ppaction://hlinksldjump"/>
            </a:rPr>
            <a:t>Математика, </a:t>
          </a:r>
          <a:r>
            <a:rPr lang="ru-RU" dirty="0" smtClean="0"/>
            <a:t>3 класс</a:t>
          </a:r>
          <a:endParaRPr lang="ru-RU" dirty="0"/>
        </a:p>
      </dgm:t>
    </dgm:pt>
    <dgm:pt modelId="{CF60E0CF-E917-450E-80AC-B4E3E5AFEC07}" type="parTrans" cxnId="{417A618F-B155-4290-8497-3A70E1E1ECB0}">
      <dgm:prSet/>
      <dgm:spPr/>
      <dgm:t>
        <a:bodyPr/>
        <a:lstStyle/>
        <a:p>
          <a:endParaRPr lang="ru-RU"/>
        </a:p>
      </dgm:t>
    </dgm:pt>
    <dgm:pt modelId="{FEECE4B6-C305-404B-A5A8-DF811B886C9E}" type="sibTrans" cxnId="{417A618F-B155-4290-8497-3A70E1E1ECB0}">
      <dgm:prSet/>
      <dgm:spPr/>
      <dgm:t>
        <a:bodyPr/>
        <a:lstStyle/>
        <a:p>
          <a:endParaRPr lang="ru-RU"/>
        </a:p>
      </dgm:t>
    </dgm:pt>
    <dgm:pt modelId="{32844B3E-2F80-409B-A402-92EEE5B91A3F}">
      <dgm:prSet phldrT="[Текст]"/>
      <dgm:spPr/>
      <dgm:t>
        <a:bodyPr/>
        <a:lstStyle/>
        <a:p>
          <a:r>
            <a:rPr lang="ru-RU" dirty="0" smtClean="0">
              <a:hlinkClick xmlns:r="http://schemas.openxmlformats.org/officeDocument/2006/relationships" r:id="rId3" action="ppaction://hlinksldjump"/>
            </a:rPr>
            <a:t>Окружающий мир,      </a:t>
          </a:r>
          <a:endParaRPr lang="ru-RU" dirty="0" smtClean="0"/>
        </a:p>
        <a:p>
          <a:r>
            <a:rPr lang="ru-RU" dirty="0" smtClean="0"/>
            <a:t> 2 класс</a:t>
          </a:r>
          <a:endParaRPr lang="ru-RU" dirty="0"/>
        </a:p>
      </dgm:t>
    </dgm:pt>
    <dgm:pt modelId="{53A8272F-F698-4E98-B8DB-21FBD416664B}" type="parTrans" cxnId="{041DCEEA-8B31-444A-A51C-D52DEF06263D}">
      <dgm:prSet/>
      <dgm:spPr/>
      <dgm:t>
        <a:bodyPr/>
        <a:lstStyle/>
        <a:p>
          <a:endParaRPr lang="ru-RU"/>
        </a:p>
      </dgm:t>
    </dgm:pt>
    <dgm:pt modelId="{11CED7EF-2625-48E4-9A1F-E211FDE93656}" type="sibTrans" cxnId="{041DCEEA-8B31-444A-A51C-D52DEF06263D}">
      <dgm:prSet/>
      <dgm:spPr/>
      <dgm:t>
        <a:bodyPr/>
        <a:lstStyle/>
        <a:p>
          <a:endParaRPr lang="ru-RU"/>
        </a:p>
      </dgm:t>
    </dgm:pt>
    <dgm:pt modelId="{4102C837-8127-475B-96A0-FA709BEC8B7B}" type="pres">
      <dgm:prSet presAssocID="{8176793E-E11E-4957-9E2D-6B9B4E1F5552}" presName="CompostProcess" presStyleCnt="0">
        <dgm:presLayoutVars>
          <dgm:dir/>
          <dgm:resizeHandles val="exact"/>
        </dgm:presLayoutVars>
      </dgm:prSet>
      <dgm:spPr/>
    </dgm:pt>
    <dgm:pt modelId="{51F9E130-F932-4002-94D3-B21A4BE504B0}" type="pres">
      <dgm:prSet presAssocID="{8176793E-E11E-4957-9E2D-6B9B4E1F5552}" presName="arrow" presStyleLbl="bgShp" presStyleIdx="0" presStyleCnt="1"/>
      <dgm:spPr/>
    </dgm:pt>
    <dgm:pt modelId="{674C5902-7400-4E64-BA4D-94DB6B164598}" type="pres">
      <dgm:prSet presAssocID="{8176793E-E11E-4957-9E2D-6B9B4E1F5552}" presName="linearProcess" presStyleCnt="0"/>
      <dgm:spPr/>
    </dgm:pt>
    <dgm:pt modelId="{79966470-F066-48B5-AD6D-3171BA85127E}" type="pres">
      <dgm:prSet presAssocID="{173F1AD1-8D72-46BD-A6B7-55DFE00E52F8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2BCAEE3-3EC4-4E62-9299-BB4FF0FFCCDF}" type="pres">
      <dgm:prSet presAssocID="{BE3A32F7-AF9F-4C83-8440-4A0026E09819}" presName="sibTrans" presStyleCnt="0"/>
      <dgm:spPr/>
    </dgm:pt>
    <dgm:pt modelId="{145A9512-4B7E-497F-B806-92451B89B47E}" type="pres">
      <dgm:prSet presAssocID="{E2ED790E-D07F-4A5D-B87F-3F3109CF1D7D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30CFBF4-A063-405D-8DDE-8EDFB75C6F8D}" type="pres">
      <dgm:prSet presAssocID="{FEECE4B6-C305-404B-A5A8-DF811B886C9E}" presName="sibTrans" presStyleCnt="0"/>
      <dgm:spPr/>
    </dgm:pt>
    <dgm:pt modelId="{8C4F1EBB-BFF1-4F34-8A59-A9D5E762A1AD}" type="pres">
      <dgm:prSet presAssocID="{32844B3E-2F80-409B-A402-92EEE5B91A3F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41DCEEA-8B31-444A-A51C-D52DEF06263D}" srcId="{8176793E-E11E-4957-9E2D-6B9B4E1F5552}" destId="{32844B3E-2F80-409B-A402-92EEE5B91A3F}" srcOrd="2" destOrd="0" parTransId="{53A8272F-F698-4E98-B8DB-21FBD416664B}" sibTransId="{11CED7EF-2625-48E4-9A1F-E211FDE93656}"/>
    <dgm:cxn modelId="{22209F44-59A4-4E78-97D8-0D95836E78EC}" type="presOf" srcId="{E2ED790E-D07F-4A5D-B87F-3F3109CF1D7D}" destId="{145A9512-4B7E-497F-B806-92451B89B47E}" srcOrd="0" destOrd="0" presId="urn:microsoft.com/office/officeart/2005/8/layout/hProcess9"/>
    <dgm:cxn modelId="{3A4AEDDE-49CF-48F6-A09C-03C901BF772E}" type="presOf" srcId="{173F1AD1-8D72-46BD-A6B7-55DFE00E52F8}" destId="{79966470-F066-48B5-AD6D-3171BA85127E}" srcOrd="0" destOrd="0" presId="urn:microsoft.com/office/officeart/2005/8/layout/hProcess9"/>
    <dgm:cxn modelId="{F11AC610-5ECF-4DA2-B0C5-A07962DFF60C}" type="presOf" srcId="{32844B3E-2F80-409B-A402-92EEE5B91A3F}" destId="{8C4F1EBB-BFF1-4F34-8A59-A9D5E762A1AD}" srcOrd="0" destOrd="0" presId="urn:microsoft.com/office/officeart/2005/8/layout/hProcess9"/>
    <dgm:cxn modelId="{DBF721E1-5515-4B72-A559-D38BF9FD0E33}" type="presOf" srcId="{8176793E-E11E-4957-9E2D-6B9B4E1F5552}" destId="{4102C837-8127-475B-96A0-FA709BEC8B7B}" srcOrd="0" destOrd="0" presId="urn:microsoft.com/office/officeart/2005/8/layout/hProcess9"/>
    <dgm:cxn modelId="{417A618F-B155-4290-8497-3A70E1E1ECB0}" srcId="{8176793E-E11E-4957-9E2D-6B9B4E1F5552}" destId="{E2ED790E-D07F-4A5D-B87F-3F3109CF1D7D}" srcOrd="1" destOrd="0" parTransId="{CF60E0CF-E917-450E-80AC-B4E3E5AFEC07}" sibTransId="{FEECE4B6-C305-404B-A5A8-DF811B886C9E}"/>
    <dgm:cxn modelId="{9F0211D6-A6B7-4489-87E7-D9EC2CFAB24B}" srcId="{8176793E-E11E-4957-9E2D-6B9B4E1F5552}" destId="{173F1AD1-8D72-46BD-A6B7-55DFE00E52F8}" srcOrd="0" destOrd="0" parTransId="{AB8B3D52-4B30-4A81-9279-694ACF29882B}" sibTransId="{BE3A32F7-AF9F-4C83-8440-4A0026E09819}"/>
    <dgm:cxn modelId="{84F75DA1-4354-45DC-BF96-D89084081DF7}" type="presParOf" srcId="{4102C837-8127-475B-96A0-FA709BEC8B7B}" destId="{51F9E130-F932-4002-94D3-B21A4BE504B0}" srcOrd="0" destOrd="0" presId="urn:microsoft.com/office/officeart/2005/8/layout/hProcess9"/>
    <dgm:cxn modelId="{5D1AAD0B-0BDF-4634-8D2F-2EDF1612E7CD}" type="presParOf" srcId="{4102C837-8127-475B-96A0-FA709BEC8B7B}" destId="{674C5902-7400-4E64-BA4D-94DB6B164598}" srcOrd="1" destOrd="0" presId="urn:microsoft.com/office/officeart/2005/8/layout/hProcess9"/>
    <dgm:cxn modelId="{D51577F6-35CA-4474-B9E0-EBF58BF4C95D}" type="presParOf" srcId="{674C5902-7400-4E64-BA4D-94DB6B164598}" destId="{79966470-F066-48B5-AD6D-3171BA85127E}" srcOrd="0" destOrd="0" presId="urn:microsoft.com/office/officeart/2005/8/layout/hProcess9"/>
    <dgm:cxn modelId="{6943D3C4-1BA8-42CB-A3B7-6A6A0F158431}" type="presParOf" srcId="{674C5902-7400-4E64-BA4D-94DB6B164598}" destId="{D2BCAEE3-3EC4-4E62-9299-BB4FF0FFCCDF}" srcOrd="1" destOrd="0" presId="urn:microsoft.com/office/officeart/2005/8/layout/hProcess9"/>
    <dgm:cxn modelId="{A1ABB00F-58E6-4FEA-BA76-1F6F76BE2C51}" type="presParOf" srcId="{674C5902-7400-4E64-BA4D-94DB6B164598}" destId="{145A9512-4B7E-497F-B806-92451B89B47E}" srcOrd="2" destOrd="0" presId="urn:microsoft.com/office/officeart/2005/8/layout/hProcess9"/>
    <dgm:cxn modelId="{122C7B61-FCCD-45C4-8288-7AD48986242A}" type="presParOf" srcId="{674C5902-7400-4E64-BA4D-94DB6B164598}" destId="{A30CFBF4-A063-405D-8DDE-8EDFB75C6F8D}" srcOrd="3" destOrd="0" presId="urn:microsoft.com/office/officeart/2005/8/layout/hProcess9"/>
    <dgm:cxn modelId="{46B9BDEF-3696-4393-972D-7AA719E1BEED}" type="presParOf" srcId="{674C5902-7400-4E64-BA4D-94DB6B164598}" destId="{8C4F1EBB-BFF1-4F34-8A59-A9D5E762A1AD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1F9E130-F932-4002-94D3-B21A4BE504B0}">
      <dsp:nvSpPr>
        <dsp:cNvPr id="0" name=""/>
        <dsp:cNvSpPr/>
      </dsp:nvSpPr>
      <dsp:spPr>
        <a:xfrm>
          <a:off x="542924" y="0"/>
          <a:ext cx="6153150" cy="4846638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9966470-F066-48B5-AD6D-3171BA85127E}">
      <dsp:nvSpPr>
        <dsp:cNvPr id="0" name=""/>
        <dsp:cNvSpPr/>
      </dsp:nvSpPr>
      <dsp:spPr>
        <a:xfrm>
          <a:off x="2678" y="1453991"/>
          <a:ext cx="2319902" cy="193865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hlinkClick xmlns:r="http://schemas.openxmlformats.org/officeDocument/2006/relationships" r:id="" action="ppaction://hlinksldjump"/>
            </a:rPr>
            <a:t>Русский язык</a:t>
          </a:r>
          <a:r>
            <a:rPr lang="ru-RU" sz="2400" kern="1200" dirty="0" smtClean="0"/>
            <a:t>, 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3 класс</a:t>
          </a:r>
          <a:endParaRPr lang="ru-RU" sz="2400" kern="1200" dirty="0"/>
        </a:p>
      </dsp:txBody>
      <dsp:txXfrm>
        <a:off x="2678" y="1453991"/>
        <a:ext cx="2319902" cy="1938655"/>
      </dsp:txXfrm>
    </dsp:sp>
    <dsp:sp modelId="{145A9512-4B7E-497F-B806-92451B89B47E}">
      <dsp:nvSpPr>
        <dsp:cNvPr id="0" name=""/>
        <dsp:cNvSpPr/>
      </dsp:nvSpPr>
      <dsp:spPr>
        <a:xfrm>
          <a:off x="2459548" y="1453991"/>
          <a:ext cx="2319902" cy="193865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hlinkClick xmlns:r="http://schemas.openxmlformats.org/officeDocument/2006/relationships" r:id="" action="ppaction://hlinksldjump"/>
            </a:rPr>
            <a:t>Математика</a:t>
          </a:r>
          <a:r>
            <a:rPr lang="ru-RU" sz="2400" kern="1200" dirty="0" smtClean="0"/>
            <a:t>, 2 класс</a:t>
          </a:r>
          <a:endParaRPr lang="ru-RU" sz="2400" kern="1200" dirty="0"/>
        </a:p>
      </dsp:txBody>
      <dsp:txXfrm>
        <a:off x="2459548" y="1453991"/>
        <a:ext cx="2319902" cy="1938655"/>
      </dsp:txXfrm>
    </dsp:sp>
    <dsp:sp modelId="{8C4F1EBB-BFF1-4F34-8A59-A9D5E762A1AD}">
      <dsp:nvSpPr>
        <dsp:cNvPr id="0" name=""/>
        <dsp:cNvSpPr/>
      </dsp:nvSpPr>
      <dsp:spPr>
        <a:xfrm>
          <a:off x="4916419" y="1453991"/>
          <a:ext cx="2319902" cy="193865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hlinkClick xmlns:r="http://schemas.openxmlformats.org/officeDocument/2006/relationships" r:id="" action="ppaction://hlinksldjump"/>
            </a:rPr>
            <a:t>Окружающий мир</a:t>
          </a:r>
          <a:r>
            <a:rPr lang="ru-RU" sz="2400" kern="1200" dirty="0" smtClean="0"/>
            <a:t>,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 3 класс</a:t>
          </a:r>
          <a:endParaRPr lang="ru-RU" sz="2400" kern="1200" dirty="0"/>
        </a:p>
      </dsp:txBody>
      <dsp:txXfrm>
        <a:off x="4916419" y="1453991"/>
        <a:ext cx="2319902" cy="1938655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1F9E130-F932-4002-94D3-B21A4BE504B0}">
      <dsp:nvSpPr>
        <dsp:cNvPr id="0" name=""/>
        <dsp:cNvSpPr/>
      </dsp:nvSpPr>
      <dsp:spPr>
        <a:xfrm>
          <a:off x="556261" y="0"/>
          <a:ext cx="6304300" cy="4846638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9966470-F066-48B5-AD6D-3171BA85127E}">
      <dsp:nvSpPr>
        <dsp:cNvPr id="0" name=""/>
        <dsp:cNvSpPr/>
      </dsp:nvSpPr>
      <dsp:spPr>
        <a:xfrm>
          <a:off x="1584" y="1453991"/>
          <a:ext cx="2375248" cy="193865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>
              <a:hlinkClick xmlns:r="http://schemas.openxmlformats.org/officeDocument/2006/relationships" r:id="" action="ppaction://hlinksldjump"/>
            </a:rPr>
            <a:t>Русский язык</a:t>
          </a:r>
          <a:r>
            <a:rPr lang="ru-RU" sz="2500" kern="1200" dirty="0" smtClean="0"/>
            <a:t>, </a:t>
          </a:r>
        </a:p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/>
            <a:t>3 класс</a:t>
          </a:r>
          <a:endParaRPr lang="ru-RU" sz="2500" kern="1200" dirty="0"/>
        </a:p>
      </dsp:txBody>
      <dsp:txXfrm>
        <a:off x="1584" y="1453991"/>
        <a:ext cx="2375248" cy="1938655"/>
      </dsp:txXfrm>
    </dsp:sp>
    <dsp:sp modelId="{145A9512-4B7E-497F-B806-92451B89B47E}">
      <dsp:nvSpPr>
        <dsp:cNvPr id="0" name=""/>
        <dsp:cNvSpPr/>
      </dsp:nvSpPr>
      <dsp:spPr>
        <a:xfrm>
          <a:off x="2520787" y="1453991"/>
          <a:ext cx="2375248" cy="193865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>
              <a:hlinkClick xmlns:r="http://schemas.openxmlformats.org/officeDocument/2006/relationships" r:id="" action="ppaction://hlinksldjump"/>
            </a:rPr>
            <a:t>Математика, </a:t>
          </a:r>
          <a:r>
            <a:rPr lang="ru-RU" sz="2500" kern="1200" dirty="0" smtClean="0"/>
            <a:t>3 класс</a:t>
          </a:r>
          <a:endParaRPr lang="ru-RU" sz="2500" kern="1200" dirty="0"/>
        </a:p>
      </dsp:txBody>
      <dsp:txXfrm>
        <a:off x="2520787" y="1453991"/>
        <a:ext cx="2375248" cy="1938655"/>
      </dsp:txXfrm>
    </dsp:sp>
    <dsp:sp modelId="{8C4F1EBB-BFF1-4F34-8A59-A9D5E762A1AD}">
      <dsp:nvSpPr>
        <dsp:cNvPr id="0" name=""/>
        <dsp:cNvSpPr/>
      </dsp:nvSpPr>
      <dsp:spPr>
        <a:xfrm>
          <a:off x="5039990" y="1453991"/>
          <a:ext cx="2375248" cy="193865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>
              <a:hlinkClick xmlns:r="http://schemas.openxmlformats.org/officeDocument/2006/relationships" r:id="" action="ppaction://hlinksldjump"/>
            </a:rPr>
            <a:t>Окружающий мир,      </a:t>
          </a:r>
          <a:endParaRPr lang="ru-RU" sz="2500" kern="1200" dirty="0" smtClean="0"/>
        </a:p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/>
            <a:t> 2 класс</a:t>
          </a:r>
          <a:endParaRPr lang="ru-RU" sz="2500" kern="1200" dirty="0"/>
        </a:p>
      </dsp:txBody>
      <dsp:txXfrm>
        <a:off x="5039990" y="1453991"/>
        <a:ext cx="2375248" cy="193865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4D4ED005-8D99-47AE-ACC9-A4B4B388492C}" type="datetimeFigureOut">
              <a:rPr lang="ru-RU" smtClean="0"/>
              <a:t>27.10.2013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86903CA1-8E91-45A1-9C61-FFD5EE25B892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4ED005-8D99-47AE-ACC9-A4B4B388492C}" type="datetimeFigureOut">
              <a:rPr lang="ru-RU" smtClean="0"/>
              <a:t>27.10.2013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903CA1-8E91-45A1-9C61-FFD5EE25B89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4D4ED005-8D99-47AE-ACC9-A4B4B388492C}" type="datetimeFigureOut">
              <a:rPr lang="ru-RU" smtClean="0"/>
              <a:t>27.10.2013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6903CA1-8E91-45A1-9C61-FFD5EE25B89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4ED005-8D99-47AE-ACC9-A4B4B388492C}" type="datetimeFigureOut">
              <a:rPr lang="ru-RU" smtClean="0"/>
              <a:t>27.10.2013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903CA1-8E91-45A1-9C61-FFD5EE25B89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4D4ED005-8D99-47AE-ACC9-A4B4B388492C}" type="datetimeFigureOut">
              <a:rPr lang="ru-RU" smtClean="0"/>
              <a:t>27.10.2013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86903CA1-8E91-45A1-9C61-FFD5EE25B892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4ED005-8D99-47AE-ACC9-A4B4B388492C}" type="datetimeFigureOut">
              <a:rPr lang="ru-RU" smtClean="0"/>
              <a:t>27.10.2013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903CA1-8E91-45A1-9C61-FFD5EE25B89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4ED005-8D99-47AE-ACC9-A4B4B388492C}" type="datetimeFigureOut">
              <a:rPr lang="ru-RU" smtClean="0"/>
              <a:t>27.10.2013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903CA1-8E91-45A1-9C61-FFD5EE25B89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4ED005-8D99-47AE-ACC9-A4B4B388492C}" type="datetimeFigureOut">
              <a:rPr lang="ru-RU" smtClean="0"/>
              <a:t>27.10.2013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903CA1-8E91-45A1-9C61-FFD5EE25B89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4D4ED005-8D99-47AE-ACC9-A4B4B388492C}" type="datetimeFigureOut">
              <a:rPr lang="ru-RU" smtClean="0"/>
              <a:t>27.10.2013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903CA1-8E91-45A1-9C61-FFD5EE25B89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4ED005-8D99-47AE-ACC9-A4B4B388492C}" type="datetimeFigureOut">
              <a:rPr lang="ru-RU" smtClean="0"/>
              <a:t>27.10.2013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903CA1-8E91-45A1-9C61-FFD5EE25B89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4ED005-8D99-47AE-ACC9-A4B4B388492C}" type="datetimeFigureOut">
              <a:rPr lang="ru-RU" smtClean="0"/>
              <a:t>27.10.2013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903CA1-8E91-45A1-9C61-FFD5EE25B892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4D4ED005-8D99-47AE-ACC9-A4B4B388492C}" type="datetimeFigureOut">
              <a:rPr lang="ru-RU" smtClean="0"/>
              <a:t>27.10.2013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86903CA1-8E91-45A1-9C61-FFD5EE25B892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hyperlink" Target="../../Part%202/animations/people2/family/vp_sisters_walking.htm" TargetMode="External"/><Relationship Id="rId1" Type="http://schemas.openxmlformats.org/officeDocument/2006/relationships/slideLayout" Target="../slideLayouts/slideLayout2.xml"/><Relationship Id="rId4" Type="http://schemas.openxmlformats.org/officeDocument/2006/relationships/slide" Target="slide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hyperlink" Target="http://smiles.33b.ru/smile.103428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slide" Target="slide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Relationship Id="rId4" Type="http://schemas.openxmlformats.org/officeDocument/2006/relationships/slide" Target="slide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hyperlink" Target="http://smiles.33b.ru/smile.108739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slide" Target="slide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19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Relationship Id="rId5" Type="http://schemas.openxmlformats.org/officeDocument/2006/relationships/slide" Target="slide3.xml"/><Relationship Id="rId4" Type="http://schemas.openxmlformats.org/officeDocument/2006/relationships/slide" Target="slide1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16.xml"/><Relationship Id="rId2" Type="http://schemas.openxmlformats.org/officeDocument/2006/relationships/slide" Target="slide15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8.xml"/><Relationship Id="rId5" Type="http://schemas.openxmlformats.org/officeDocument/2006/relationships/slide" Target="slide3.xml"/><Relationship Id="rId4" Type="http://schemas.openxmlformats.org/officeDocument/2006/relationships/slide" Target="slide1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slide" Target="slide4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slide" Target="slide5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Организация проблемных ситуаций на уроках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761344"/>
          </a:xfrm>
        </p:spPr>
        <p:txBody>
          <a:bodyPr>
            <a:normAutofit/>
          </a:bodyPr>
          <a:lstStyle/>
          <a:p>
            <a:pPr algn="l"/>
            <a:r>
              <a:rPr lang="ru-RU" dirty="0" smtClean="0"/>
              <a:t>Выполнила: </a:t>
            </a:r>
          </a:p>
          <a:p>
            <a:pPr algn="l"/>
            <a:r>
              <a:rPr lang="ru-RU" dirty="0" smtClean="0"/>
              <a:t>у</a:t>
            </a:r>
            <a:r>
              <a:rPr lang="ru-RU" dirty="0" smtClean="0"/>
              <a:t>читель начальных классов</a:t>
            </a:r>
          </a:p>
          <a:p>
            <a:pPr algn="l"/>
            <a:r>
              <a:rPr lang="ru-RU" dirty="0" err="1" smtClean="0"/>
              <a:t>Поздеева</a:t>
            </a:r>
            <a:r>
              <a:rPr lang="ru-RU" dirty="0" smtClean="0"/>
              <a:t> Ирина Александровна</a:t>
            </a:r>
          </a:p>
          <a:p>
            <a:pPr algn="l"/>
            <a:r>
              <a:rPr lang="ru-RU" dirty="0" smtClean="0"/>
              <a:t>МБОУ «</a:t>
            </a:r>
            <a:r>
              <a:rPr lang="ru-RU" dirty="0" err="1" smtClean="0"/>
              <a:t>Краснобогатырская</a:t>
            </a:r>
            <a:r>
              <a:rPr lang="ru-RU" dirty="0" smtClean="0"/>
              <a:t> СОШ»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 descr="sisters_walking_sx">
            <a:hlinkClick r:id="rId2" action="ppaction://hlinkfile"/>
          </p:cNvPr>
          <p:cNvPicPr>
            <a:picLocks noGrp="1" noChangeAspect="1" noChangeArrowheads="1" noCro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63888" y="4941168"/>
            <a:ext cx="1721346" cy="17213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Овальная выноска 4"/>
          <p:cNvSpPr/>
          <p:nvPr/>
        </p:nvSpPr>
        <p:spPr>
          <a:xfrm>
            <a:off x="5004048" y="3068960"/>
            <a:ext cx="2664296" cy="2376264"/>
          </a:xfrm>
          <a:prstGeom prst="wedgeEllipseCallout">
            <a:avLst>
              <a:gd name="adj1" fmla="val -45026"/>
              <a:gd name="adj2" fmla="val 48622"/>
            </a:avLst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</a:rPr>
              <a:t>Грибы не зеленые, значит, они животные!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7" name="Овальная выноска 6"/>
          <p:cNvSpPr/>
          <p:nvPr/>
        </p:nvSpPr>
        <p:spPr>
          <a:xfrm>
            <a:off x="899592" y="2996952"/>
            <a:ext cx="2886567" cy="2538240"/>
          </a:xfrm>
          <a:prstGeom prst="wedgeEllipseCallout">
            <a:avLst>
              <a:gd name="adj1" fmla="val 50179"/>
              <a:gd name="adj2" fmla="val 43646"/>
            </a:avLst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</a:rPr>
              <a:t>Грибы не могут передвигаться, значит, это растения!</a:t>
            </a:r>
            <a:r>
              <a:rPr lang="ru-RU" sz="2000" dirty="0" smtClean="0"/>
              <a:t>.</a:t>
            </a:r>
            <a:endParaRPr lang="ru-RU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755576" y="548680"/>
            <a:ext cx="712879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-Что вас удивляет в диалоге наших героев? (</a:t>
            </a:r>
            <a:r>
              <a:rPr lang="ru-RU" sz="2000" i="1" dirty="0" smtClean="0"/>
              <a:t>побуждение к осознанию противоречия)</a:t>
            </a:r>
          </a:p>
          <a:p>
            <a:pPr>
              <a:buFontTx/>
              <a:buChar char="-"/>
            </a:pPr>
            <a:r>
              <a:rPr lang="ru-RU" sz="2000" dirty="0" smtClean="0"/>
              <a:t>Какой возникает вопрос?(</a:t>
            </a:r>
            <a:r>
              <a:rPr lang="ru-RU" sz="2000" i="1" dirty="0" smtClean="0"/>
              <a:t>побуждение к формулированию проблемы)</a:t>
            </a:r>
          </a:p>
          <a:p>
            <a:pPr>
              <a:buFontTx/>
              <a:buChar char="-"/>
            </a:pPr>
            <a:r>
              <a:rPr lang="ru-RU" sz="2000" dirty="0" smtClean="0"/>
              <a:t>Что такое грибы: растения или животные? Итак, тема урока…? (Грибы. Что такое грибы?)</a:t>
            </a:r>
            <a:endParaRPr lang="ru-RU" sz="2000" dirty="0"/>
          </a:p>
        </p:txBody>
      </p:sp>
      <p:sp>
        <p:nvSpPr>
          <p:cNvPr id="10" name="Пятиугольник 9">
            <a:hlinkClick r:id="rId4" action="ppaction://hlinksldjump"/>
          </p:cNvPr>
          <p:cNvSpPr/>
          <p:nvPr/>
        </p:nvSpPr>
        <p:spPr>
          <a:xfrm>
            <a:off x="0" y="0"/>
            <a:ext cx="539552" cy="332656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620688"/>
            <a:ext cx="7239000" cy="66068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Задание (работа в группах)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836712"/>
            <a:ext cx="7239000" cy="88348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От слов «груз» и «буфет» образуйте новые слова с помощью суффиксов –чик- и –</a:t>
            </a:r>
            <a:r>
              <a:rPr lang="ru-RU" dirty="0" err="1" smtClean="0"/>
              <a:t>щик</a:t>
            </a:r>
            <a:r>
              <a:rPr lang="ru-RU" dirty="0" smtClean="0"/>
              <a:t>-</a:t>
            </a:r>
            <a:endParaRPr lang="ru-RU" dirty="0"/>
          </a:p>
        </p:txBody>
      </p:sp>
      <p:pic>
        <p:nvPicPr>
          <p:cNvPr id="4" name="Picture 24" descr="bbede0006c530d485ca772fc67e59d7f">
            <a:hlinkClick r:id="rId2"/>
          </p:cNvPr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3789040"/>
            <a:ext cx="1728440" cy="28798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611560" y="2132856"/>
            <a:ext cx="741682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-Прочитайте, какие слова у вас получились.</a:t>
            </a:r>
          </a:p>
          <a:p>
            <a:r>
              <a:rPr lang="ru-RU" sz="2000" i="1" dirty="0" smtClean="0"/>
              <a:t>(Варианты ответов: </a:t>
            </a:r>
            <a:r>
              <a:rPr lang="ru-RU" sz="2000" i="1" dirty="0" err="1" smtClean="0"/>
              <a:t>грузчик-грузщик</a:t>
            </a:r>
            <a:r>
              <a:rPr lang="ru-RU" sz="2000" i="1" dirty="0" smtClean="0"/>
              <a:t>, </a:t>
            </a:r>
            <a:r>
              <a:rPr lang="ru-RU" sz="2000" i="1" dirty="0" err="1" smtClean="0"/>
              <a:t>буфетчик-буфетщик</a:t>
            </a:r>
            <a:r>
              <a:rPr lang="ru-RU" sz="2000" i="1" dirty="0" smtClean="0"/>
              <a:t>)</a:t>
            </a:r>
          </a:p>
          <a:p>
            <a:r>
              <a:rPr lang="ru-RU" sz="2000" i="1" dirty="0" smtClean="0"/>
              <a:t>-</a:t>
            </a:r>
            <a:r>
              <a:rPr lang="ru-RU" sz="2000" dirty="0" smtClean="0"/>
              <a:t>Как вы выполняли задание? </a:t>
            </a:r>
            <a:r>
              <a:rPr lang="ru-RU" sz="2000" i="1" dirty="0" smtClean="0"/>
              <a:t>(побуждение к осознанию противоречия)</a:t>
            </a:r>
          </a:p>
          <a:p>
            <a:pPr>
              <a:buFontTx/>
              <a:buChar char="-"/>
            </a:pPr>
            <a:r>
              <a:rPr lang="ru-RU" sz="2000" i="1" dirty="0" smtClean="0"/>
              <a:t>               -</a:t>
            </a:r>
            <a:r>
              <a:rPr lang="ru-RU" sz="2000" dirty="0" smtClean="0"/>
              <a:t>Почему так вышло? Чего мы не знаем?(</a:t>
            </a:r>
            <a:r>
              <a:rPr lang="ru-RU" sz="2000" i="1" dirty="0" smtClean="0"/>
              <a:t>условий                  </a:t>
            </a:r>
          </a:p>
          <a:p>
            <a:r>
              <a:rPr lang="ru-RU" sz="2000" i="1" dirty="0"/>
              <a:t> </a:t>
            </a:r>
            <a:r>
              <a:rPr lang="ru-RU" sz="2000" i="1" dirty="0" smtClean="0"/>
              <a:t>                   выбора того или иного суффикса)</a:t>
            </a:r>
          </a:p>
          <a:p>
            <a:r>
              <a:rPr lang="ru-RU" sz="2000" i="1" dirty="0"/>
              <a:t> </a:t>
            </a:r>
            <a:r>
              <a:rPr lang="ru-RU" sz="2000" i="1" dirty="0" smtClean="0"/>
              <a:t>                     -</a:t>
            </a:r>
            <a:r>
              <a:rPr lang="ru-RU" sz="2000" dirty="0" smtClean="0"/>
              <a:t>Какой будет тема урока? </a:t>
            </a:r>
            <a:r>
              <a:rPr lang="ru-RU" sz="2000" i="1" dirty="0" smtClean="0"/>
              <a:t>(правописание </a:t>
            </a:r>
          </a:p>
          <a:p>
            <a:r>
              <a:rPr lang="ru-RU" sz="2000" i="1" dirty="0"/>
              <a:t> </a:t>
            </a:r>
            <a:r>
              <a:rPr lang="ru-RU" sz="2000" i="1" dirty="0" smtClean="0"/>
              <a:t>                      суффиксов –чик- и –</a:t>
            </a:r>
            <a:r>
              <a:rPr lang="ru-RU" sz="2000" i="1" dirty="0" err="1" smtClean="0"/>
              <a:t>щик</a:t>
            </a:r>
            <a:r>
              <a:rPr lang="ru-RU" sz="2000" i="1" dirty="0" smtClean="0"/>
              <a:t>-)               </a:t>
            </a:r>
            <a:endParaRPr lang="ru-RU" sz="2000" i="1" dirty="0"/>
          </a:p>
        </p:txBody>
      </p:sp>
      <p:sp>
        <p:nvSpPr>
          <p:cNvPr id="6" name="Пятиугольник 5">
            <a:hlinkClick r:id="rId4" action="ppaction://hlinksldjump"/>
          </p:cNvPr>
          <p:cNvSpPr/>
          <p:nvPr/>
        </p:nvSpPr>
        <p:spPr>
          <a:xfrm>
            <a:off x="0" y="0"/>
            <a:ext cx="539552" cy="332656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7228656" cy="115212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Задание в группах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692696"/>
            <a:ext cx="7239000" cy="124352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Лена и мама на зимние каникулы поедут в Санкт-Петербург, а Миша и папа в Австралию. Помогите им собрать вещи.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539552" y="2132856"/>
            <a:ext cx="756084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-Посмотрим как группы выполнили задание. Задание вам дано одно, а  вариантов ответа много.(побуждение к осознанию противоречия)</a:t>
            </a:r>
          </a:p>
          <a:p>
            <a:pPr>
              <a:buFontTx/>
              <a:buChar char="-"/>
            </a:pPr>
            <a:r>
              <a:rPr lang="ru-RU" sz="2400" dirty="0" smtClean="0"/>
              <a:t>Почему так вышло? Чего мы не знаем?(побуждение к формулированию проблемы)</a:t>
            </a:r>
          </a:p>
          <a:p>
            <a:pPr>
              <a:buFontTx/>
              <a:buChar char="-"/>
            </a:pPr>
            <a:r>
              <a:rPr lang="ru-RU" sz="2400" dirty="0" smtClean="0"/>
              <a:t>Какая сейчас погода в Австралии? (проблема как вопрос)</a:t>
            </a:r>
            <a:endParaRPr lang="ru-RU" sz="2400" dirty="0"/>
          </a:p>
        </p:txBody>
      </p:sp>
      <p:pic>
        <p:nvPicPr>
          <p:cNvPr id="5" name="Picture 15" descr="Рисунок9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60032" y="4502343"/>
            <a:ext cx="1080120" cy="23556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7" descr="j0213508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63888" y="4941168"/>
            <a:ext cx="1320438" cy="1728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ятиугольник 6">
            <a:hlinkClick r:id="rId4" action="ppaction://hlinksldjump"/>
          </p:cNvPr>
          <p:cNvSpPr/>
          <p:nvPr/>
        </p:nvSpPr>
        <p:spPr>
          <a:xfrm>
            <a:off x="0" y="0"/>
            <a:ext cx="539552" cy="332656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Решите примеры. Вспомните алгоритм.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/>
              <a:t>367 – 143      534 – 216       328 – 174</a:t>
            </a:r>
          </a:p>
          <a:p>
            <a:pPr>
              <a:buFontTx/>
              <a:buChar char="-"/>
            </a:pPr>
            <a:r>
              <a:rPr lang="ru-RU" dirty="0" smtClean="0"/>
              <a:t>А теперь решите ещё один пример: 400-172 (</a:t>
            </a:r>
            <a:r>
              <a:rPr lang="ru-RU" i="1" dirty="0" smtClean="0"/>
              <a:t>фронтально на листочках</a:t>
            </a:r>
            <a:r>
              <a:rPr lang="ru-RU" dirty="0" smtClean="0"/>
              <a:t>)</a:t>
            </a:r>
          </a:p>
          <a:p>
            <a:pPr>
              <a:buFontTx/>
              <a:buChar char="-"/>
            </a:pPr>
            <a:r>
              <a:rPr lang="ru-RU" dirty="0" smtClean="0"/>
              <a:t>Какие получились ответы? (</a:t>
            </a:r>
            <a:r>
              <a:rPr lang="ru-RU" i="1" dirty="0" smtClean="0"/>
              <a:t>разные</a:t>
            </a:r>
            <a:r>
              <a:rPr lang="ru-RU" dirty="0" smtClean="0"/>
              <a:t>)</a:t>
            </a:r>
          </a:p>
          <a:p>
            <a:pPr>
              <a:buFontTx/>
              <a:buChar char="-"/>
            </a:pPr>
            <a:r>
              <a:rPr lang="ru-RU" dirty="0" smtClean="0"/>
              <a:t>Почему? (</a:t>
            </a:r>
            <a:r>
              <a:rPr lang="ru-RU" i="1" dirty="0" smtClean="0"/>
              <a:t>мы еще не решали такие примеры)</a:t>
            </a:r>
          </a:p>
          <a:p>
            <a:pPr>
              <a:buFontTx/>
              <a:buChar char="-"/>
            </a:pPr>
            <a:r>
              <a:rPr lang="ru-RU" dirty="0" smtClean="0"/>
              <a:t>Чем этот пример отличается от предыдущих?</a:t>
            </a:r>
          </a:p>
          <a:p>
            <a:pPr>
              <a:buFontTx/>
              <a:buChar char="-"/>
            </a:pPr>
            <a:r>
              <a:rPr lang="ru-RU" dirty="0" smtClean="0"/>
              <a:t>Какие примеры мы будем учиться решать?(</a:t>
            </a:r>
            <a:r>
              <a:rPr lang="ru-RU" i="1" dirty="0" smtClean="0"/>
              <a:t>где в уменьшаемом отсутствуют десятки и единицы)</a:t>
            </a:r>
          </a:p>
          <a:p>
            <a:pPr>
              <a:buFontTx/>
              <a:buChar char="-"/>
            </a:pPr>
            <a:endParaRPr lang="ru-RU" dirty="0"/>
          </a:p>
        </p:txBody>
      </p:sp>
      <p:sp>
        <p:nvSpPr>
          <p:cNvPr id="4" name="Пятиугольник 3">
            <a:hlinkClick r:id="rId2" action="ppaction://hlinksldjump"/>
          </p:cNvPr>
          <p:cNvSpPr/>
          <p:nvPr/>
        </p:nvSpPr>
        <p:spPr>
          <a:xfrm>
            <a:off x="0" y="0"/>
            <a:ext cx="539552" cy="332656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04664"/>
            <a:ext cx="7239000" cy="1143000"/>
          </a:xfrm>
        </p:spPr>
        <p:txBody>
          <a:bodyPr>
            <a:noAutofit/>
          </a:bodyPr>
          <a:lstStyle/>
          <a:p>
            <a:r>
              <a:rPr lang="ru-RU" sz="2400" dirty="0" smtClean="0"/>
              <a:t> </a:t>
            </a:r>
            <a:br>
              <a:rPr lang="ru-RU" sz="2400" dirty="0" smtClean="0"/>
            </a:br>
            <a:r>
              <a:rPr lang="ru-RU" sz="2400" dirty="0" smtClean="0"/>
              <a:t>Сначала учитель выявляет представление детей с помощью вопроса. Затем предъявляет научный факт. </a:t>
            </a:r>
            <a:endParaRPr lang="ru-RU" sz="2400" dirty="0"/>
          </a:p>
        </p:txBody>
      </p:sp>
      <p:pic>
        <p:nvPicPr>
          <p:cNvPr id="4" name="Picture 54" descr="d95123a915093102a80f2b4947515976"/>
          <p:cNvPicPr>
            <a:picLocks noGrp="1" noChangeAspect="1" noChangeArrowheads="1" noCro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20072" y="4005064"/>
            <a:ext cx="2814463" cy="25586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611560" y="1700808"/>
            <a:ext cx="7488832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</a:rPr>
              <a:t>           Окружающий мир, 2 класс</a:t>
            </a:r>
          </a:p>
          <a:p>
            <a:pPr>
              <a:buFontTx/>
              <a:buChar char="-"/>
            </a:pPr>
            <a:r>
              <a:rPr lang="ru-RU" sz="2000" dirty="0" smtClean="0"/>
              <a:t>Как вы думаете, много ли растений в пустыне? (</a:t>
            </a:r>
            <a:r>
              <a:rPr lang="ru-RU" sz="2000" i="1" dirty="0" smtClean="0"/>
              <a:t>Мало, почти нет. Шаг 1)</a:t>
            </a:r>
          </a:p>
          <a:p>
            <a:pPr>
              <a:buFontTx/>
              <a:buChar char="-"/>
            </a:pPr>
            <a:r>
              <a:rPr lang="ru-RU" sz="2000" dirty="0" smtClean="0"/>
              <a:t>Я прочитаю вам отрывок из научно-популярной статьи. (</a:t>
            </a:r>
            <a:r>
              <a:rPr lang="ru-RU" sz="2000" i="1" dirty="0" smtClean="0"/>
              <a:t>фрагмент о цветении в пустыне растений) Дети испытывают удивление. Шаг 2.</a:t>
            </a:r>
          </a:p>
          <a:p>
            <a:pPr>
              <a:buFontTx/>
              <a:buChar char="-"/>
            </a:pPr>
            <a:r>
              <a:rPr lang="ru-RU" sz="2000" dirty="0" smtClean="0"/>
              <a:t>Как мы привыкли представлять себе пустыню? А как на самом деле? Что вы узнали из текста? Какая возникает проблема?</a:t>
            </a:r>
          </a:p>
          <a:p>
            <a:pPr>
              <a:buFontTx/>
              <a:buChar char="-"/>
            </a:pPr>
            <a:r>
              <a:rPr lang="ru-RU" sz="2000" dirty="0" smtClean="0"/>
              <a:t>В чем мы должны разобраться? </a:t>
            </a:r>
          </a:p>
          <a:p>
            <a:pPr>
              <a:buFontTx/>
              <a:buChar char="-"/>
            </a:pPr>
            <a:r>
              <a:rPr lang="ru-RU" sz="2000" dirty="0" smtClean="0"/>
              <a:t>Как растения выживают в пустыне?</a:t>
            </a:r>
            <a:endParaRPr lang="ru-RU" sz="2000" dirty="0"/>
          </a:p>
        </p:txBody>
      </p:sp>
      <p:sp>
        <p:nvSpPr>
          <p:cNvPr id="6" name="Пятиугольник 5">
            <a:hlinkClick r:id="rId3" action="ppaction://hlinksldjump"/>
          </p:cNvPr>
          <p:cNvSpPr/>
          <p:nvPr/>
        </p:nvSpPr>
        <p:spPr>
          <a:xfrm>
            <a:off x="0" y="0"/>
            <a:ext cx="539552" cy="332656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516672"/>
          </a:xfrm>
        </p:spPr>
        <p:txBody>
          <a:bodyPr>
            <a:normAutofit/>
          </a:bodyPr>
          <a:lstStyle/>
          <a:p>
            <a:r>
              <a:rPr lang="ru-RU" sz="2800" dirty="0" smtClean="0"/>
              <a:t>Русский язык. 3 класс.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908720"/>
            <a:ext cx="7239000" cy="525658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/>
              <a:t>-Прочитайте слова и образуйте от них существительные с помощью суффикса –ник- (сапог, чай, соус, ель)</a:t>
            </a:r>
          </a:p>
          <a:p>
            <a:pPr>
              <a:buFontTx/>
              <a:buChar char="-"/>
            </a:pPr>
            <a:r>
              <a:rPr lang="ru-RU" sz="2400" dirty="0" smtClean="0"/>
              <a:t>Проделайте то же самое с другими словами (шкаф, пол, портрет) – Невыполнимое задание.</a:t>
            </a:r>
          </a:p>
          <a:p>
            <a:pPr>
              <a:buFontTx/>
              <a:buChar char="-"/>
            </a:pPr>
            <a:endParaRPr lang="ru-RU" sz="2400" dirty="0" smtClean="0"/>
          </a:p>
          <a:p>
            <a:pPr>
              <a:buFontTx/>
              <a:buChar char="-"/>
            </a:pPr>
            <a:endParaRPr lang="ru-RU" sz="2400" dirty="0" smtClean="0"/>
          </a:p>
          <a:p>
            <a:pPr>
              <a:buFontTx/>
              <a:buChar char="-"/>
            </a:pPr>
            <a:r>
              <a:rPr lang="ru-RU" sz="2400" dirty="0" smtClean="0"/>
              <a:t>Какой возникает вопрос?</a:t>
            </a:r>
          </a:p>
          <a:p>
            <a:pPr>
              <a:buNone/>
            </a:pPr>
            <a:r>
              <a:rPr lang="ru-RU" sz="2400" dirty="0" smtClean="0"/>
              <a:t>В результате выявленных закономерностей после выполнения заданий учащиеся формулируют тему урока: «Существительные с суффиксом –ник-»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4" name="Picture 6" descr="cef9901a90f40e50105b911baeb82a26">
            <a:hlinkClick r:id="rId2"/>
          </p:cNvPr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7704" y="2852936"/>
            <a:ext cx="2232248" cy="12500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ятиугольник 4">
            <a:hlinkClick r:id="rId4" action="ppaction://hlinksldjump"/>
          </p:cNvPr>
          <p:cNvSpPr/>
          <p:nvPr/>
        </p:nvSpPr>
        <p:spPr>
          <a:xfrm>
            <a:off x="0" y="0"/>
            <a:ext cx="539552" cy="332656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516672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Английский язык. 4 класс.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124744"/>
            <a:ext cx="7239000" cy="48463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/>
              <a:t>-Скажите по-английски, который сейчас час? (показывает на часы над доской, время на которых 12.13. Обучающиеся затрудняются ответить)</a:t>
            </a:r>
          </a:p>
          <a:p>
            <a:pPr>
              <a:buFontTx/>
              <a:buChar char="-"/>
            </a:pPr>
            <a:r>
              <a:rPr lang="ru-RU" sz="2400" dirty="0" smtClean="0"/>
              <a:t>В чем затруднение? (не проходили этого)</a:t>
            </a:r>
          </a:p>
          <a:p>
            <a:pPr>
              <a:buFontTx/>
              <a:buChar char="-"/>
            </a:pPr>
            <a:r>
              <a:rPr lang="ru-RU" sz="2400" dirty="0" smtClean="0"/>
              <a:t>Значит, какая тема урока? (Который час)</a:t>
            </a:r>
          </a:p>
          <a:p>
            <a:pPr>
              <a:buFontTx/>
              <a:buChar char="-"/>
            </a:pPr>
            <a:endParaRPr lang="ru-RU" sz="2400" dirty="0" smtClean="0"/>
          </a:p>
        </p:txBody>
      </p:sp>
      <p:pic>
        <p:nvPicPr>
          <p:cNvPr id="4" name="Picture 7" descr="C:\Program Files\Microsoft Office\Media\CntCD1\Animated\j0236227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31840" y="3861048"/>
            <a:ext cx="1800200" cy="24571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ятиугольник 4">
            <a:hlinkClick r:id="rId3" action="ppaction://hlinksldjump"/>
          </p:cNvPr>
          <p:cNvSpPr/>
          <p:nvPr/>
        </p:nvSpPr>
        <p:spPr>
          <a:xfrm>
            <a:off x="0" y="0"/>
            <a:ext cx="539552" cy="332656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7239000" cy="37265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dirty="0" smtClean="0"/>
              <a:t>Математика. 3 класс.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412776"/>
            <a:ext cx="7239000" cy="4846320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Сравните углы. Каким способом вы сравнивали углы? (на глаз)                 Далее - ШАГ 1.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flipV="1">
            <a:off x="899592" y="764704"/>
            <a:ext cx="0" cy="5760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899592" y="1340768"/>
            <a:ext cx="64807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1979712" y="764704"/>
            <a:ext cx="432048" cy="5040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2411760" y="1268760"/>
            <a:ext cx="5040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flipH="1">
            <a:off x="3347864" y="836712"/>
            <a:ext cx="648072" cy="360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3347864" y="1196752"/>
            <a:ext cx="7200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1043608" y="2492896"/>
            <a:ext cx="360040" cy="5040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1403648" y="2996952"/>
            <a:ext cx="720080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2411760" y="2492896"/>
            <a:ext cx="648072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3059832" y="2708920"/>
            <a:ext cx="288032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827585" y="3140968"/>
            <a:ext cx="712879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ru-RU" sz="2400" dirty="0" smtClean="0"/>
              <a:t>Теперь сравните эти углы.(они одинаковые)</a:t>
            </a:r>
          </a:p>
          <a:p>
            <a:pPr>
              <a:buFontTx/>
              <a:buChar char="-"/>
            </a:pPr>
            <a:r>
              <a:rPr lang="ru-RU" sz="2400" dirty="0" smtClean="0"/>
              <a:t>Каким способом сравнивали? (на глаз)</a:t>
            </a:r>
          </a:p>
          <a:p>
            <a:pPr>
              <a:buFontTx/>
              <a:buChar char="-"/>
            </a:pPr>
            <a:r>
              <a:rPr lang="ru-RU" sz="2400" dirty="0"/>
              <a:t> </a:t>
            </a:r>
            <a:r>
              <a:rPr lang="ru-RU" sz="2400" dirty="0" smtClean="0"/>
              <a:t>Можете ли вы сказать, что это точный способ?</a:t>
            </a:r>
          </a:p>
          <a:p>
            <a:r>
              <a:rPr lang="ru-RU" sz="2400" dirty="0" smtClean="0"/>
              <a:t>               Далее -  ШАГ 2.</a:t>
            </a:r>
          </a:p>
          <a:p>
            <a:r>
              <a:rPr lang="ru-RU" sz="2400" dirty="0" smtClean="0"/>
              <a:t>Возникает ситуация затруднения.</a:t>
            </a:r>
          </a:p>
          <a:p>
            <a:pPr>
              <a:buFontTx/>
              <a:buChar char="-"/>
            </a:pPr>
            <a:r>
              <a:rPr lang="ru-RU" sz="2400" dirty="0" smtClean="0"/>
              <a:t>Получилось ли выполнить задание этим способом?</a:t>
            </a:r>
          </a:p>
          <a:p>
            <a:pPr>
              <a:buFontTx/>
              <a:buChar char="-"/>
            </a:pPr>
            <a:r>
              <a:rPr lang="ru-RU" sz="2400" dirty="0" smtClean="0"/>
              <a:t>Какой будет тема урока? (Сравнение углов)</a:t>
            </a:r>
            <a:endParaRPr lang="ru-RU" sz="2400" dirty="0"/>
          </a:p>
        </p:txBody>
      </p:sp>
      <p:sp>
        <p:nvSpPr>
          <p:cNvPr id="28" name="Пятиугольник 27">
            <a:hlinkClick r:id="rId2" action="ppaction://hlinksldjump"/>
          </p:cNvPr>
          <p:cNvSpPr/>
          <p:nvPr/>
        </p:nvSpPr>
        <p:spPr>
          <a:xfrm>
            <a:off x="0" y="0"/>
            <a:ext cx="539552" cy="332656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7239000" cy="876712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/>
              <a:t>Прием использования технологии «яркого пятна»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Блок-схема: альтернативный процесс 3">
            <a:hlinkClick r:id="rId2" action="ppaction://hlinksldjump"/>
          </p:cNvPr>
          <p:cNvSpPr/>
          <p:nvPr/>
        </p:nvSpPr>
        <p:spPr>
          <a:xfrm>
            <a:off x="1187624" y="1268760"/>
            <a:ext cx="6048672" cy="216024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Торжественно объявленная тема урока не интересна ученикам, и получается скучный традиционный урок.</a:t>
            </a:r>
            <a:endParaRPr lang="ru-RU" sz="2400" dirty="0"/>
          </a:p>
        </p:txBody>
      </p:sp>
      <p:sp>
        <p:nvSpPr>
          <p:cNvPr id="5" name="Стрелка влево 4"/>
          <p:cNvSpPr/>
          <p:nvPr/>
        </p:nvSpPr>
        <p:spPr>
          <a:xfrm rot="16200000">
            <a:off x="3815916" y="3465004"/>
            <a:ext cx="720080" cy="79208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Блок-схема: альтернативный процесс 5"/>
          <p:cNvSpPr/>
          <p:nvPr/>
        </p:nvSpPr>
        <p:spPr>
          <a:xfrm>
            <a:off x="1619672" y="4221088"/>
            <a:ext cx="5256584" cy="1728192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ЧТО ЖЕ ДЕЛАТЬ?</a:t>
            </a:r>
          </a:p>
          <a:p>
            <a:pPr algn="ctr"/>
            <a:r>
              <a:rPr lang="ru-RU" dirty="0" smtClean="0"/>
              <a:t>Для этого могут быть использованы сказки, легенды, фрагменты из жизни, науки, культуры, шутки и т.д.</a:t>
            </a:r>
          </a:p>
          <a:p>
            <a:pPr algn="ctr"/>
            <a:r>
              <a:rPr lang="ru-RU" dirty="0" smtClean="0"/>
              <a:t>Главное – заинтриговать, захватить внимание учеников.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Математика. 1 класс.</a:t>
            </a:r>
            <a:br>
              <a:rPr lang="ru-RU" dirty="0" smtClean="0"/>
            </a:br>
            <a:r>
              <a:rPr lang="ru-RU" dirty="0" smtClean="0"/>
              <a:t>Тема: Числовой отрезок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ru-RU" dirty="0" smtClean="0"/>
              <a:t>-В одном большом-пребольшом городе жил-был маленький Паровозик. Дома все его любили, и Паровозику жилось хорошо. Только одна была у него беда – он не умел считать, не умел складывать и вычитать числа. И вот тогда старый умный Паровоз посоветовал ему отправиться в путешествие и пронумеровать станции, которые Паровозик будет проезжать.»Ты построишь, - сказал он, - волшебный отрезок, который называется «числовым отрезком». Он станет твоим верным другом и помощником и научит решать даже самые трудные примеры».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3829040"/>
          </a:xfrm>
        </p:spPr>
        <p:txBody>
          <a:bodyPr>
            <a:normAutofit/>
          </a:bodyPr>
          <a:lstStyle/>
          <a:p>
            <a:r>
              <a:rPr lang="ru-RU" dirty="0" smtClean="0"/>
              <a:t>Какие образовательные технологии позволяют учителю эффективно формировать у школьников  комплекс УУД?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365104"/>
            <a:ext cx="6995120" cy="2090632"/>
          </a:xfrm>
        </p:spPr>
        <p:txBody>
          <a:bodyPr>
            <a:normAutofit/>
          </a:bodyPr>
          <a:lstStyle/>
          <a:p>
            <a:r>
              <a:rPr lang="ru-RU" sz="3200" dirty="0" smtClean="0"/>
              <a:t>Это технология создания учебных (проблемных ситуаций)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Спасибо за внимание!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157192"/>
            <a:ext cx="72390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Приемы создания проблемных ситуаций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9416"/>
            <a:ext cx="7239000" cy="3619784"/>
          </a:xfrm>
        </p:spPr>
        <p:txBody>
          <a:bodyPr/>
          <a:lstStyle/>
          <a:p>
            <a:pPr>
              <a:buNone/>
            </a:pPr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4" name="Скругленная прямоугольная выноска 3"/>
          <p:cNvSpPr/>
          <p:nvPr/>
        </p:nvSpPr>
        <p:spPr>
          <a:xfrm>
            <a:off x="467544" y="980728"/>
            <a:ext cx="3600400" cy="2736304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 smtClean="0"/>
              <a:t>I</a:t>
            </a:r>
            <a:r>
              <a:rPr lang="ru-RU" sz="2800" dirty="0" smtClean="0"/>
              <a:t>. Проблемные ситуации, </a:t>
            </a:r>
            <a:r>
              <a:rPr lang="ru-RU" sz="2800" dirty="0" smtClean="0">
                <a:hlinkClick r:id="" action="ppaction://hlinkshowjump?jump=nextslide"/>
              </a:rPr>
              <a:t>возникшие</a:t>
            </a:r>
            <a:r>
              <a:rPr lang="ru-RU" sz="2800" dirty="0" smtClean="0"/>
              <a:t> с «удивлением»</a:t>
            </a:r>
            <a:endParaRPr lang="ru-RU" sz="2800" dirty="0" smtClean="0"/>
          </a:p>
        </p:txBody>
      </p:sp>
      <p:sp>
        <p:nvSpPr>
          <p:cNvPr id="5" name="Скругленная прямоугольная выноска 4">
            <a:hlinkClick r:id="rId2" action="ppaction://hlinksldjump"/>
          </p:cNvPr>
          <p:cNvSpPr/>
          <p:nvPr/>
        </p:nvSpPr>
        <p:spPr>
          <a:xfrm>
            <a:off x="4211960" y="836712"/>
            <a:ext cx="3744416" cy="2952328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 smtClean="0"/>
              <a:t>II</a:t>
            </a:r>
            <a:r>
              <a:rPr lang="ru-RU" sz="2800" dirty="0" smtClean="0"/>
              <a:t>. Проблемные ситуации, возникшие с «затруднением»</a:t>
            </a:r>
            <a:endParaRPr lang="ru-RU" sz="2800" dirty="0"/>
          </a:p>
        </p:txBody>
      </p:sp>
      <p:sp>
        <p:nvSpPr>
          <p:cNvPr id="6" name="Правая фигурная скобка 5"/>
          <p:cNvSpPr/>
          <p:nvPr/>
        </p:nvSpPr>
        <p:spPr>
          <a:xfrm rot="5400000">
            <a:off x="3779912" y="908720"/>
            <a:ext cx="648072" cy="7704856"/>
          </a:xfrm>
          <a:prstGeom prst="rightBrace">
            <a:avLst>
              <a:gd name="adj1" fmla="val 8333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7239000" cy="482312"/>
          </a:xfrm>
        </p:spPr>
        <p:txBody>
          <a:bodyPr>
            <a:normAutofit/>
          </a:bodyPr>
          <a:lstStyle/>
          <a:p>
            <a:r>
              <a:rPr lang="ru-RU" sz="2400" dirty="0" smtClean="0"/>
              <a:t>1. Между двумя (или более) положениями</a:t>
            </a:r>
            <a:endParaRPr lang="ru-RU" sz="2400" dirty="0"/>
          </a:p>
        </p:txBody>
      </p:sp>
      <p:sp>
        <p:nvSpPr>
          <p:cNvPr id="5" name="Блок-схема: альтернативный процесс 4">
            <a:hlinkClick r:id="rId2" action="ppaction://hlinksldjump"/>
          </p:cNvPr>
          <p:cNvSpPr/>
          <p:nvPr/>
        </p:nvSpPr>
        <p:spPr>
          <a:xfrm>
            <a:off x="251520" y="764704"/>
            <a:ext cx="2880320" cy="288032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u="sng" dirty="0" smtClean="0"/>
              <a:t>Прием 1</a:t>
            </a:r>
          </a:p>
          <a:p>
            <a:pPr algn="ctr"/>
            <a:r>
              <a:rPr lang="ru-RU" sz="2400" dirty="0" smtClean="0"/>
              <a:t>Одновременно предъявить противоречивые факты, теории или точки зрения.</a:t>
            </a:r>
            <a:endParaRPr lang="ru-RU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6588224" y="4293096"/>
            <a:ext cx="2535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10" name="Блок-схема: альтернативный процесс 9"/>
          <p:cNvSpPr/>
          <p:nvPr/>
        </p:nvSpPr>
        <p:spPr>
          <a:xfrm>
            <a:off x="5292080" y="692696"/>
            <a:ext cx="2664296" cy="2808312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u="sng" dirty="0" smtClean="0">
                <a:hlinkClick r:id="rId3" action="ppaction://hlinksldjump"/>
              </a:rPr>
              <a:t>Прием</a:t>
            </a:r>
            <a:r>
              <a:rPr lang="ru-RU" sz="2000" b="1" u="sng" dirty="0" smtClean="0"/>
              <a:t> 2</a:t>
            </a:r>
          </a:p>
          <a:p>
            <a:pPr algn="ctr"/>
            <a:r>
              <a:rPr lang="ru-RU" sz="2000" dirty="0" smtClean="0">
                <a:hlinkClick r:id="rId3" action="ppaction://hlinksldjump"/>
              </a:rPr>
              <a:t>Столкнуть</a:t>
            </a:r>
            <a:r>
              <a:rPr lang="ru-RU" sz="2000" dirty="0" smtClean="0"/>
              <a:t> разные мнения учеников с помощью вопроса или практического задания</a:t>
            </a:r>
            <a:endParaRPr lang="ru-RU" sz="2000" dirty="0"/>
          </a:p>
        </p:txBody>
      </p:sp>
      <p:sp>
        <p:nvSpPr>
          <p:cNvPr id="13" name="Заголовок 1"/>
          <p:cNvSpPr txBox="1">
            <a:spLocks/>
          </p:cNvSpPr>
          <p:nvPr/>
        </p:nvSpPr>
        <p:spPr>
          <a:xfrm>
            <a:off x="539552" y="3645024"/>
            <a:ext cx="7239000" cy="854968"/>
          </a:xfrm>
          <a:prstGeom prst="rect">
            <a:avLst/>
          </a:prstGeom>
        </p:spPr>
        <p:txBody>
          <a:bodyPr vert="horz" lIns="45720" tIns="0" rIns="45720" bIns="0" anchor="b" anchorCtr="0">
            <a:normAutofit fontScale="975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ru-RU" sz="2400" b="1" i="0" u="none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uLnTx/>
                <a:uFillTx/>
                <a:latin typeface="+mj-lt"/>
                <a:ea typeface="+mj-ea"/>
                <a:cs typeface="+mj-cs"/>
                <a:hlinkClick r:id="rId4" action="ppaction://hlinksldjump"/>
              </a:rPr>
              <a:t>2. Между житейским представлением и научным фактом</a:t>
            </a:r>
            <a:endParaRPr kumimoji="0" lang="ru-RU" sz="2400" b="1" i="0" u="none" strike="noStrike" kern="1200" cap="all" spc="0" normalizeH="0" baseline="0" noProof="0" dirty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gradFill>
                <a:gsLst>
                  <a:gs pos="0">
                    <a:schemeClr val="accent4">
                      <a:tint val="13000"/>
                    </a:schemeClr>
                  </a:gs>
                  <a:gs pos="10000">
                    <a:schemeClr val="accent4">
                      <a:tint val="20000"/>
                    </a:schemeClr>
                  </a:gs>
                  <a:gs pos="49000">
                    <a:schemeClr val="accent4">
                      <a:tint val="70000"/>
                    </a:schemeClr>
                  </a:gs>
                  <a:gs pos="50000">
                    <a:schemeClr val="accent4">
                      <a:tint val="97000"/>
                    </a:schemeClr>
                  </a:gs>
                  <a:gs pos="100000">
                    <a:schemeClr val="accent4">
                      <a:tint val="20000"/>
                    </a:schemeClr>
                  </a:gs>
                </a:gsLst>
                <a:lin ang="5400000" scaled="1"/>
              </a:gra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4" name="Двойная стрелка влево/вправо 13"/>
          <p:cNvSpPr/>
          <p:nvPr/>
        </p:nvSpPr>
        <p:spPr>
          <a:xfrm>
            <a:off x="3419872" y="1772816"/>
            <a:ext cx="1656184" cy="576064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Блок-схема: альтернативный процесс 14"/>
          <p:cNvSpPr/>
          <p:nvPr/>
        </p:nvSpPr>
        <p:spPr>
          <a:xfrm>
            <a:off x="251520" y="4581128"/>
            <a:ext cx="3168352" cy="2088232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u="sng" dirty="0" smtClean="0"/>
              <a:t>Шаг 1</a:t>
            </a:r>
          </a:p>
          <a:p>
            <a:pPr algn="ctr"/>
            <a:r>
              <a:rPr lang="ru-RU" dirty="0" smtClean="0"/>
              <a:t>Обнажить житейское представление обучающихся с помощью вопроса или практического задания «на ошибку»</a:t>
            </a:r>
            <a:endParaRPr lang="ru-RU" dirty="0"/>
          </a:p>
        </p:txBody>
      </p:sp>
      <p:sp>
        <p:nvSpPr>
          <p:cNvPr id="16" name="Блок-схема: альтернативный процесс 15"/>
          <p:cNvSpPr/>
          <p:nvPr/>
        </p:nvSpPr>
        <p:spPr>
          <a:xfrm>
            <a:off x="4716016" y="4581128"/>
            <a:ext cx="3312368" cy="2088232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u="sng" dirty="0" smtClean="0"/>
              <a:t>Шаг 2</a:t>
            </a:r>
          </a:p>
          <a:p>
            <a:pPr algn="ctr"/>
            <a:r>
              <a:rPr lang="ru-RU" dirty="0" smtClean="0"/>
              <a:t>Предъявить научный факт посредством сообщения, эксперимента или наглядности</a:t>
            </a:r>
            <a:endParaRPr lang="ru-RU" dirty="0"/>
          </a:p>
        </p:txBody>
      </p:sp>
      <p:sp>
        <p:nvSpPr>
          <p:cNvPr id="17" name="Двойная стрелка влево/вправо 16"/>
          <p:cNvSpPr/>
          <p:nvPr/>
        </p:nvSpPr>
        <p:spPr>
          <a:xfrm>
            <a:off x="3491880" y="5373216"/>
            <a:ext cx="1152128" cy="432048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ятиугольник 18">
            <a:hlinkClick r:id="rId5" action="ppaction://hlinksldjump"/>
          </p:cNvPr>
          <p:cNvSpPr/>
          <p:nvPr/>
        </p:nvSpPr>
        <p:spPr>
          <a:xfrm>
            <a:off x="0" y="0"/>
            <a:ext cx="539552" cy="332656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7239000" cy="1236752"/>
          </a:xfrm>
        </p:spPr>
        <p:txBody>
          <a:bodyPr>
            <a:normAutofit/>
          </a:bodyPr>
          <a:lstStyle/>
          <a:p>
            <a:r>
              <a:rPr lang="ru-RU" sz="2400" dirty="0" smtClean="0"/>
              <a:t>3. Между необходимостью и невозможностью выполнить задание учителя </a:t>
            </a:r>
            <a:endParaRPr lang="ru-RU" sz="2400" dirty="0"/>
          </a:p>
        </p:txBody>
      </p:sp>
      <p:sp>
        <p:nvSpPr>
          <p:cNvPr id="4" name="Блок-схема: альтернативный процесс 3">
            <a:hlinkClick r:id="rId2" action="ppaction://hlinksldjump"/>
          </p:cNvPr>
          <p:cNvSpPr/>
          <p:nvPr/>
        </p:nvSpPr>
        <p:spPr>
          <a:xfrm>
            <a:off x="179512" y="1844824"/>
            <a:ext cx="3456384" cy="18002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u="sng" dirty="0" smtClean="0"/>
              <a:t>Прием 1</a:t>
            </a:r>
          </a:p>
          <a:p>
            <a:pPr algn="ctr"/>
            <a:r>
              <a:rPr lang="ru-RU" dirty="0" smtClean="0"/>
              <a:t>Дать практическое задание, не выполнимое вообще</a:t>
            </a:r>
            <a:endParaRPr lang="ru-RU" dirty="0"/>
          </a:p>
        </p:txBody>
      </p:sp>
      <p:sp>
        <p:nvSpPr>
          <p:cNvPr id="5" name="Блок-схема: альтернативный процесс 4">
            <a:hlinkClick r:id="rId3" action="ppaction://hlinksldjump"/>
          </p:cNvPr>
          <p:cNvSpPr/>
          <p:nvPr/>
        </p:nvSpPr>
        <p:spPr>
          <a:xfrm>
            <a:off x="4572000" y="1844824"/>
            <a:ext cx="3456384" cy="18002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u="sng" dirty="0" smtClean="0"/>
              <a:t>Прием 2</a:t>
            </a:r>
          </a:p>
          <a:p>
            <a:pPr algn="ctr"/>
            <a:r>
              <a:rPr lang="ru-RU" dirty="0" smtClean="0"/>
              <a:t>Дать практическое задание, не сходное с предыдущим</a:t>
            </a:r>
            <a:endParaRPr lang="ru-RU" dirty="0"/>
          </a:p>
        </p:txBody>
      </p:sp>
      <p:sp>
        <p:nvSpPr>
          <p:cNvPr id="6" name="Блок-схема: альтернативный процесс 5"/>
          <p:cNvSpPr/>
          <p:nvPr/>
        </p:nvSpPr>
        <p:spPr>
          <a:xfrm>
            <a:off x="1187624" y="4221088"/>
            <a:ext cx="5832648" cy="2016224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u="sng" dirty="0" smtClean="0">
                <a:hlinkClick r:id="rId4" action="ppaction://hlinksldjump"/>
              </a:rPr>
              <a:t>Прием</a:t>
            </a:r>
            <a:r>
              <a:rPr lang="ru-RU" b="1" u="sng" dirty="0" smtClean="0"/>
              <a:t> 3</a:t>
            </a:r>
          </a:p>
          <a:p>
            <a:pPr algn="ctr"/>
            <a:r>
              <a:rPr lang="ru-RU" dirty="0" smtClean="0"/>
              <a:t>Выполняется в 2 шага:</a:t>
            </a:r>
          </a:p>
          <a:p>
            <a:pPr algn="ctr"/>
            <a:r>
              <a:rPr lang="ru-RU" dirty="0" smtClean="0"/>
              <a:t>Шаг 1. Дать невыполнимое практическое задание, сходное  с предыдущим.</a:t>
            </a:r>
          </a:p>
          <a:p>
            <a:pPr algn="ctr"/>
            <a:r>
              <a:rPr lang="ru-RU" dirty="0" smtClean="0"/>
              <a:t>Шаг 2. Доказать, что задание учениками не выполнено.</a:t>
            </a:r>
          </a:p>
          <a:p>
            <a:pPr algn="ctr"/>
            <a:endParaRPr lang="ru-RU" dirty="0"/>
          </a:p>
        </p:txBody>
      </p:sp>
      <p:sp>
        <p:nvSpPr>
          <p:cNvPr id="7" name="Тройная стрелка влево/вправо/вверх 6"/>
          <p:cNvSpPr/>
          <p:nvPr/>
        </p:nvSpPr>
        <p:spPr>
          <a:xfrm rot="10800000">
            <a:off x="3635896" y="3284984"/>
            <a:ext cx="1008112" cy="864096"/>
          </a:xfrm>
          <a:prstGeom prst="leftRigh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ятиугольник 7">
            <a:hlinkClick r:id="rId5" action="ppaction://hlinksldjump"/>
          </p:cNvPr>
          <p:cNvSpPr/>
          <p:nvPr/>
        </p:nvSpPr>
        <p:spPr>
          <a:xfrm>
            <a:off x="0" y="0"/>
            <a:ext cx="539552" cy="332656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ятиугольник 8">
            <a:hlinkClick r:id="rId6" action="ppaction://hlinksldjump"/>
          </p:cNvPr>
          <p:cNvSpPr/>
          <p:nvPr/>
        </p:nvSpPr>
        <p:spPr>
          <a:xfrm>
            <a:off x="7596336" y="6525344"/>
            <a:ext cx="539552" cy="332656"/>
          </a:xfrm>
          <a:prstGeom prst="homePlat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400" u="sng" dirty="0" smtClean="0"/>
              <a:t>1 прием.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Учитель одновременно предъявляет классу противоречивые факты, теории и взаимоисключающие точки зрения.</a:t>
            </a:r>
            <a:endParaRPr lang="ru-RU" sz="24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9725"/>
          <a:ext cx="7239000" cy="48466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Пятиугольник 4">
            <a:hlinkClick r:id="rId7" action="ppaction://hlinksldjump"/>
          </p:cNvPr>
          <p:cNvSpPr/>
          <p:nvPr/>
        </p:nvSpPr>
        <p:spPr>
          <a:xfrm>
            <a:off x="0" y="0"/>
            <a:ext cx="539552" cy="332656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400" dirty="0" smtClean="0"/>
              <a:t>2 прием.</a:t>
            </a:r>
            <a:br>
              <a:rPr lang="ru-RU" sz="2400" dirty="0" smtClean="0"/>
            </a:br>
            <a:r>
              <a:rPr lang="ru-RU" sz="2400" dirty="0" smtClean="0"/>
              <a:t>Учителю требуется столкнуть разные мнения учеников без предъявления чужих точек зрения.</a:t>
            </a:r>
            <a:endParaRPr lang="ru-RU" sz="24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39552" y="1556792"/>
          <a:ext cx="7416824" cy="48466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Пятиугольник 4">
            <a:hlinkClick r:id="rId7" action="ppaction://hlinksldjump"/>
          </p:cNvPr>
          <p:cNvSpPr/>
          <p:nvPr/>
        </p:nvSpPr>
        <p:spPr>
          <a:xfrm>
            <a:off x="0" y="0"/>
            <a:ext cx="539552" cy="332656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На доске записаны слова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Содержимое 3" descr="23.jpg"/>
          <p:cNvPicPr>
            <a:picLocks noGrp="1" noChangeAspect="1"/>
          </p:cNvPicPr>
          <p:nvPr>
            <p:ph idx="1"/>
          </p:nvPr>
        </p:nvPicPr>
        <p:blipFill>
          <a:blip r:embed="rId2" cstate="screen"/>
          <a:stretch>
            <a:fillRect/>
          </a:stretch>
        </p:blipFill>
        <p:spPr>
          <a:xfrm>
            <a:off x="5076056" y="4509120"/>
            <a:ext cx="2808312" cy="211559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TextBox 4"/>
          <p:cNvSpPr txBox="1"/>
          <p:nvPr/>
        </p:nvSpPr>
        <p:spPr>
          <a:xfrm>
            <a:off x="539552" y="1052736"/>
            <a:ext cx="650370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i="1" dirty="0" smtClean="0"/>
              <a:t>Весть, известие, вестник, известный, известно</a:t>
            </a:r>
            <a:endParaRPr lang="ru-RU" sz="2000" b="1" i="1" dirty="0"/>
          </a:p>
        </p:txBody>
      </p:sp>
      <p:sp>
        <p:nvSpPr>
          <p:cNvPr id="6" name="TextBox 5"/>
          <p:cNvSpPr txBox="1"/>
          <p:nvPr/>
        </p:nvSpPr>
        <p:spPr>
          <a:xfrm>
            <a:off x="395536" y="1916832"/>
            <a:ext cx="7632849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ru-RU" sz="2000" dirty="0" smtClean="0"/>
              <a:t>Что вы можете сказать об этих словах?</a:t>
            </a:r>
          </a:p>
          <a:p>
            <a:pPr>
              <a:buFontTx/>
              <a:buChar char="-"/>
            </a:pPr>
            <a:r>
              <a:rPr lang="ru-RU" sz="2000" dirty="0" smtClean="0"/>
              <a:t>Что интересного заметили? </a:t>
            </a:r>
            <a:r>
              <a:rPr lang="ru-RU" sz="2000" i="1" dirty="0" smtClean="0"/>
              <a:t>(побуждение к осознанию противоречия)</a:t>
            </a:r>
          </a:p>
          <a:p>
            <a:pPr>
              <a:buFontTx/>
              <a:buChar char="-"/>
            </a:pPr>
            <a:r>
              <a:rPr lang="ru-RU" sz="2000" dirty="0" smtClean="0"/>
              <a:t>Какой возникает вопрос? </a:t>
            </a:r>
            <a:r>
              <a:rPr lang="ru-RU" sz="2000" i="1" dirty="0" smtClean="0"/>
              <a:t>(побуждение к формулированию проблемы)</a:t>
            </a:r>
          </a:p>
          <a:p>
            <a:pPr>
              <a:buFontTx/>
              <a:buChar char="-"/>
            </a:pPr>
            <a:r>
              <a:rPr lang="ru-RU" sz="2000" dirty="0" smtClean="0"/>
              <a:t>Почему в некоторых словах «Т» не произносится?</a:t>
            </a:r>
          </a:p>
          <a:p>
            <a:pPr>
              <a:buFontTx/>
              <a:buChar char="-"/>
            </a:pPr>
            <a:r>
              <a:rPr lang="ru-RU" sz="2000" dirty="0" smtClean="0"/>
              <a:t>И тема урока сегодня…</a:t>
            </a:r>
            <a:r>
              <a:rPr lang="ru-RU" sz="2000" i="1" dirty="0" smtClean="0"/>
              <a:t> (Непроизносимые согласные в корне слова)</a:t>
            </a:r>
            <a:endParaRPr lang="ru-RU" sz="2000" i="1" dirty="0"/>
          </a:p>
        </p:txBody>
      </p:sp>
      <p:sp>
        <p:nvSpPr>
          <p:cNvPr id="7" name="Пятиугольник 6">
            <a:hlinkClick r:id="rId3" action="ppaction://hlinksldjump"/>
          </p:cNvPr>
          <p:cNvSpPr/>
          <p:nvPr/>
        </p:nvSpPr>
        <p:spPr>
          <a:xfrm>
            <a:off x="0" y="0"/>
            <a:ext cx="539552" cy="332656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На доске запись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196752"/>
            <a:ext cx="7239000" cy="451432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2 + 5 </a:t>
            </a:r>
            <a:r>
              <a:rPr lang="ru-RU" dirty="0" err="1" smtClean="0"/>
              <a:t>х</a:t>
            </a:r>
            <a:r>
              <a:rPr lang="ru-RU" dirty="0" smtClean="0"/>
              <a:t> 3 = 17     и     2 + 5 </a:t>
            </a:r>
            <a:r>
              <a:rPr lang="ru-RU" dirty="0" err="1" smtClean="0"/>
              <a:t>х</a:t>
            </a:r>
            <a:r>
              <a:rPr lang="ru-RU" dirty="0" smtClean="0"/>
              <a:t> 3 = 21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683568" y="2132856"/>
            <a:ext cx="741682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-Вижу, вы удивлены? (</a:t>
            </a:r>
            <a:r>
              <a:rPr lang="ru-RU" sz="2400" i="1" dirty="0" smtClean="0"/>
              <a:t>реакция удивления</a:t>
            </a:r>
            <a:r>
              <a:rPr lang="ru-RU" sz="2400" dirty="0" smtClean="0"/>
              <a:t>)</a:t>
            </a:r>
          </a:p>
          <a:p>
            <a:r>
              <a:rPr lang="ru-RU" sz="2400" dirty="0" smtClean="0"/>
              <a:t>-Почему? (</a:t>
            </a:r>
            <a:r>
              <a:rPr lang="ru-RU" sz="2400" i="1" dirty="0" smtClean="0"/>
              <a:t>примеры одинаковые, а ответы разные</a:t>
            </a:r>
            <a:r>
              <a:rPr lang="ru-RU" sz="2400" dirty="0" smtClean="0"/>
              <a:t>)</a:t>
            </a:r>
          </a:p>
          <a:p>
            <a:r>
              <a:rPr lang="ru-RU" sz="2400" dirty="0" smtClean="0"/>
              <a:t>-Значит, над каким вопросом подумаем? (</a:t>
            </a:r>
            <a:r>
              <a:rPr lang="ru-RU" sz="2400" i="1" dirty="0" smtClean="0"/>
              <a:t>почему в одинаковых примерах получились разные ответы?)</a:t>
            </a:r>
            <a:endParaRPr lang="ru-RU" sz="2400" i="1" dirty="0"/>
          </a:p>
        </p:txBody>
      </p:sp>
      <p:pic>
        <p:nvPicPr>
          <p:cNvPr id="5" name="Picture 13" descr="урок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64088" y="4365104"/>
            <a:ext cx="2344787" cy="2186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ятиугольник 5">
            <a:hlinkClick r:id="rId3" action="ppaction://hlinksldjump"/>
          </p:cNvPr>
          <p:cNvSpPr/>
          <p:nvPr/>
        </p:nvSpPr>
        <p:spPr>
          <a:xfrm>
            <a:off x="0" y="0"/>
            <a:ext cx="539552" cy="332656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358</TotalTime>
  <Words>1066</Words>
  <Application>Microsoft Office PowerPoint</Application>
  <PresentationFormat>Экран (4:3)</PresentationFormat>
  <Paragraphs>117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Изящная</vt:lpstr>
      <vt:lpstr>Организация проблемных ситуаций на уроках</vt:lpstr>
      <vt:lpstr>Какие образовательные технологии позволяют учителю эффективно формировать у школьников  комплекс УУД?</vt:lpstr>
      <vt:lpstr>Приемы создания проблемных ситуаций</vt:lpstr>
      <vt:lpstr>1. Между двумя (или более) положениями</vt:lpstr>
      <vt:lpstr>3. Между необходимостью и невозможностью выполнить задание учителя </vt:lpstr>
      <vt:lpstr>1 прием. Учитель одновременно предъявляет классу противоречивые факты, теории и взаимоисключающие точки зрения.</vt:lpstr>
      <vt:lpstr>2 прием. Учителю требуется столкнуть разные мнения учеников без предъявления чужих точек зрения.</vt:lpstr>
      <vt:lpstr>На доске записаны слова </vt:lpstr>
      <vt:lpstr>На доске запись </vt:lpstr>
      <vt:lpstr>Слайд 10</vt:lpstr>
      <vt:lpstr>Задание (работа в группах) </vt:lpstr>
      <vt:lpstr>     Задание в группах </vt:lpstr>
      <vt:lpstr>Решите примеры. Вспомните алгоритм.</vt:lpstr>
      <vt:lpstr>  Сначала учитель выявляет представление детей с помощью вопроса. Затем предъявляет научный факт. </vt:lpstr>
      <vt:lpstr>Русский язык. 3 класс.</vt:lpstr>
      <vt:lpstr>Английский язык. 4 класс.</vt:lpstr>
      <vt:lpstr>Математика. 3 класс.</vt:lpstr>
      <vt:lpstr>Прием использования технологии «яркого пятна»</vt:lpstr>
      <vt:lpstr>Математика. 1 класс. Тема: Числовой отрезок</vt:lpstr>
      <vt:lpstr>Спасибо за внимание!</vt:lpstr>
    </vt:vector>
  </TitlesOfParts>
  <Company>RePack by SPecialiST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Организация проблемных ситуаций на урокахчыыыыыэ 67</dc:title>
  <dc:creator>ирина</dc:creator>
  <cp:lastModifiedBy>ирина</cp:lastModifiedBy>
  <cp:revision>38</cp:revision>
  <dcterms:created xsi:type="dcterms:W3CDTF">2013-10-27T13:56:43Z</dcterms:created>
  <dcterms:modified xsi:type="dcterms:W3CDTF">2013-10-27T19:54:55Z</dcterms:modified>
</cp:coreProperties>
</file>