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63" r:id="rId4"/>
    <p:sldId id="256" r:id="rId5"/>
    <p:sldId id="262" r:id="rId6"/>
    <p:sldId id="267" r:id="rId7"/>
    <p:sldId id="266" r:id="rId8"/>
    <p:sldId id="258" r:id="rId9"/>
    <p:sldId id="270" r:id="rId10"/>
    <p:sldId id="271" r:id="rId11"/>
    <p:sldId id="261" r:id="rId12"/>
    <p:sldId id="269" r:id="rId13"/>
    <p:sldId id="268" r:id="rId14"/>
    <p:sldId id="260" r:id="rId15"/>
    <p:sldId id="272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uinfo=sw-1173-sh-555-fw-948-fh-448-pd-1&amp;p=1&amp;text=%D1%88%D0%BC%D1%83%D1%86%D1%82%D0%B8%D1%82%D1%83%D0%BB&amp;noreask=1&amp;pos=47&amp;rpt=simage&amp;lr=11177&amp;img_url=http://tarasik.ru/gpics/big/sol.sad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roshkolu.ru/content/media/pic/std/3000000/2699000/2698455-a56a23821502341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yaplakal.com/uploads/post-2-1171539433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hema.ru/userfiles/files_new/3760_0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yandex.ru/yandsearch?text=%D0%B0%D0%BB%D1%84%D0%B0%D0%B2%D0%B8%D1%82%D0%BD%D1%8B%D0%B9%20%20%D0%BF%D1%80%D0%B5%D0%B4%D0%BC%D0%B5%D1%82%D0%BD%D1%8B%D0%B9%20%D1%83%D0%BA%D0%B0%D0%B7%D0%B0%D1%82%D0%B5%D0%BB%D1%8C%20%D0%BA%20%D1%8D%D0%BD%D1%86%D0%B8%D0%BA%D0%BB%D0%BE%D0%BF%D0%B5%D0%B4%D0%B8%D0%B8&amp;pos=0&amp;rpt=simage&amp;uinfo=sw-1173-sh-555-fw-948-fh-448-pd-1&amp;img_url=http://www.interface.ru/iarticle/img/16436_1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.liveinternet.ru/images/attach/c/2/71/384/71384155_1298936699_13541673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.artlebedev.ru/kovodstvo/sections/122/IMG_9669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1%81%D1%83%D0%BF%D0%B5%D1%80%D0%BE%D0%B1%D0%BB%D0%BE%D0%B6%D0%BA%D0%B0%20%D1%83%20%D0%BA%D0%BD%D0%B8%D0%B3&amp;pos=9&amp;uinfo=sw-1173-sh-555-fw-948-fh-448-pd-1&amp;rpt=simage&amp;img_url=http://diton.ru/products/books/06_h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1%84%D0%BE%D1%80%D0%B7%D0%B0%D1%86%20%D0%BA%D0%BD%D0%B8%D0%B3%D0%B8&amp;pos=3&amp;uinfo=sw-1173-sh-555-fw-948-fh-448-pd-1&amp;rpt=simage&amp;img_url=http://www.home-edu.ru/user/f/00000754/biblioteka/kniga/skn00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412777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библиотечно-информационной грамотности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«Структура книги»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6064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им. Г.Ф.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Атякшева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3429000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380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Югорск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г.</a:t>
            </a:r>
          </a:p>
        </p:txBody>
      </p:sp>
    </p:spTree>
    <p:extLst>
      <p:ext uri="{BB962C8B-B14F-4D97-AF65-F5344CB8AC3E}">
        <p14:creationId xmlns:p14="http://schemas.microsoft.com/office/powerpoint/2010/main" val="340297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736"/>
            <a:ext cx="40005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Шмуцтитул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ru-RU" dirty="0" smtClean="0">
                <a:latin typeface="Arial Black" panose="020B0A04020102020204" pitchFamily="34" charset="0"/>
              </a:rPr>
              <a:t>это </a:t>
            </a:r>
            <a:r>
              <a:rPr lang="ru-RU" dirty="0">
                <a:latin typeface="Arial Black" panose="020B0A04020102020204" pitchFamily="34" charset="0"/>
              </a:rPr>
              <a:t>страница с заглавием крупной части книги (раздела, главы). Заглавие может сопровождаться иллюстрацией, перечнем глав или других разделов этой части, но текст самой части на этой странице не начинается.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://tarasik.ru/gpics/big/sol.s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15479"/>
            <a:ext cx="4457700" cy="324802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923928" y="2276872"/>
            <a:ext cx="3024336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074" idx="0"/>
            <a:endCxn id="3074" idx="2"/>
          </p:cNvCxnSpPr>
          <p:nvPr/>
        </p:nvCxnSpPr>
        <p:spPr>
          <a:xfrm>
            <a:off x="6584826" y="1715479"/>
            <a:ext cx="0" cy="3248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64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643050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Иллюстрация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 </a:t>
            </a:r>
            <a:r>
              <a:rPr lang="ru-RU" sz="2000" dirty="0" smtClean="0">
                <a:latin typeface="Arial Black" pitchFamily="34" charset="0"/>
              </a:rPr>
              <a:t>рисунок,  фотография поясняющая содержание произведений,  текстов помещенных в книгу.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2770" name="Picture 2" descr="http://www.proshkolu.ru/content/media/pic/std/3000000/2699000/2698455-a56a23821502341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714744" cy="2708668"/>
          </a:xfrm>
          <a:prstGeom prst="rect">
            <a:avLst/>
          </a:prstGeom>
          <a:noFill/>
        </p:spPr>
      </p:pic>
      <p:pic>
        <p:nvPicPr>
          <p:cNvPr id="32772" name="Picture 4" descr="http://www.yaplakal.com/uploads/post-2-117153943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1635" y="3643314"/>
            <a:ext cx="3789867" cy="2837068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000364" y="1000108"/>
            <a:ext cx="185738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71802" y="3500438"/>
            <a:ext cx="1428760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736"/>
            <a:ext cx="40005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Аннотация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dirty="0" smtClean="0"/>
              <a:t> </a:t>
            </a:r>
            <a:r>
              <a:rPr lang="ru-RU" dirty="0">
                <a:latin typeface="Arial Black" panose="020B0A04020102020204" pitchFamily="34" charset="0"/>
              </a:rPr>
              <a:t>это краткая характеристика книги. </a:t>
            </a:r>
            <a:r>
              <a:rPr lang="ru-RU" dirty="0" smtClean="0">
                <a:latin typeface="Arial Black" panose="020B0A04020102020204" pitchFamily="34" charset="0"/>
              </a:rPr>
              <a:t> Аннотация </a:t>
            </a:r>
            <a:r>
              <a:rPr lang="ru-RU" dirty="0">
                <a:latin typeface="Arial Black" panose="020B0A04020102020204" pitchFamily="34" charset="0"/>
              </a:rPr>
              <a:t>может быть краткой, в одно-два предложения или очень подробной и носить рекомендательный характер. В ней кратко раскрывается содержание книги, ее читательское назначение, иногда помещаются сведения об авторе.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www.tgraf.ru/ris/vs2_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4248473" cy="537401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419872" y="1916832"/>
            <a:ext cx="2376264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06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873364"/>
            <a:ext cx="45017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Предисловие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В древности всякий рассказ, историю называли «словом». Это значение сохранилось и до наших дней в слове «</a:t>
            </a:r>
            <a:r>
              <a:rPr lang="ru-RU" dirty="0" err="1">
                <a:latin typeface="Arial Black" panose="020B0A04020102020204" pitchFamily="34" charset="0"/>
              </a:rPr>
              <a:t>ПредиСЛОВИЕ</a:t>
            </a:r>
            <a:r>
              <a:rPr lang="ru-RU" dirty="0">
                <a:latin typeface="Arial Black" panose="020B0A04020102020204" pitchFamily="34" charset="0"/>
              </a:rPr>
              <a:t>», то есть то, что перед «словом» (т.е. перед текстом</a:t>
            </a:r>
            <a:r>
              <a:rPr lang="ru-RU" dirty="0" smtClean="0">
                <a:latin typeface="Arial Black" panose="020B0A04020102020204" pitchFamily="34" charset="0"/>
              </a:rPr>
              <a:t>).</a:t>
            </a:r>
          </a:p>
          <a:p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Предисловие  расскажет вам об авторе, его жизни и творчестве, о книге, об истории ее создания, о героях книги, их дальнейшей судьбе и о многом другом.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3" descr="C:\Рабочий стол\Рисунок1.jpg">
            <a:hlinkClick r:id="" action="ppaction://noaction"/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4756" r="61351" b="19289"/>
          <a:stretch/>
        </p:blipFill>
        <p:spPr bwMode="auto">
          <a:xfrm>
            <a:off x="4932040" y="764704"/>
            <a:ext cx="3672408" cy="50405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851920" y="1124744"/>
            <a:ext cx="172819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06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www.shema.ru/userfiles/files_new/3760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3300">
            <a:off x="5786446" y="928670"/>
            <a:ext cx="2815591" cy="397963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4286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Содержание или оглавление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– </a:t>
            </a:r>
            <a:r>
              <a:rPr lang="ru-RU" dirty="0" smtClean="0">
                <a:latin typeface="Arial Black" pitchFamily="34" charset="0"/>
              </a:rPr>
              <a:t>перечисление всех произведений, глав вошедших  в книгу с указанием страниц, где они помещены.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643438" y="1500174"/>
            <a:ext cx="185738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19" y="426352"/>
            <a:ext cx="45962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Алфавитный или предметный указатель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– </a:t>
            </a:r>
            <a:r>
              <a:rPr lang="ru-RU" sz="2000" dirty="0" smtClean="0">
                <a:latin typeface="Arial Black" pitchFamily="34" charset="0"/>
              </a:rPr>
              <a:t>список терминов, фамилий и иных сведений встречающихся в тексте книги.</a:t>
            </a:r>
          </a:p>
          <a:p>
            <a:r>
              <a:rPr lang="ru-RU" sz="2000" dirty="0" smtClean="0">
                <a:latin typeface="Arial Black" pitchFamily="34" charset="0"/>
              </a:rPr>
              <a:t>Указатель располагается в конце энциклопедий и справочников .</a:t>
            </a:r>
            <a:endParaRPr lang="ru-RU" sz="2000" dirty="0"/>
          </a:p>
        </p:txBody>
      </p:sp>
      <p:pic>
        <p:nvPicPr>
          <p:cNvPr id="9218" name="Picture 2" descr="http://www.interface.ru/iarticle/img/16436_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7090"/>
            <a:ext cx="4238625" cy="388620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923928" y="777348"/>
            <a:ext cx="1080120" cy="8514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98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88640"/>
            <a:ext cx="68580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Элементы книги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Обложка или переплет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Корешок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Форзац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Титул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Шмуцтитул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Аннотация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Предисловие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Иллюстрация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Содержание или оглавление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Алфавитный указатель</a:t>
            </a:r>
          </a:p>
        </p:txBody>
      </p:sp>
    </p:spTree>
    <p:extLst>
      <p:ext uri="{BB962C8B-B14F-4D97-AF65-F5344CB8AC3E}">
        <p14:creationId xmlns:p14="http://schemas.microsoft.com/office/powerpoint/2010/main" val="174658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Алгоритм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беглого просмотра при выборе книг: 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Black" pitchFamily="34" charset="0"/>
              </a:rPr>
              <a:t>•	Открой титульный лист и прочитай заглавие книги и фамилию автора (может быть, она тебе знакома , и ты знаешь, на какую тему он пишет книги</a:t>
            </a:r>
            <a:r>
              <a:rPr lang="ru-RU" dirty="0" smtClean="0">
                <a:latin typeface="Arial Black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Black" pitchFamily="34" charset="0"/>
              </a:rPr>
              <a:t>•	Найди и прочитай аннотацию на </a:t>
            </a:r>
            <a:r>
              <a:rPr lang="ru-RU" dirty="0" smtClean="0">
                <a:latin typeface="Arial Black" pitchFamily="34" charset="0"/>
              </a:rPr>
              <a:t>книгу;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Black" pitchFamily="34" charset="0"/>
              </a:rPr>
              <a:t>•	Просмотри внимательно оглавление(содержание</a:t>
            </a:r>
            <a:r>
              <a:rPr lang="ru-RU" dirty="0" smtClean="0">
                <a:latin typeface="Arial Black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Black" pitchFamily="34" charset="0"/>
              </a:rPr>
              <a:t>•	Бегло прочитай </a:t>
            </a:r>
            <a:r>
              <a:rPr lang="ru-RU" dirty="0" smtClean="0">
                <a:latin typeface="Arial Black" pitchFamily="34" charset="0"/>
              </a:rPr>
              <a:t>предисловие;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Black" pitchFamily="34" charset="0"/>
              </a:rPr>
              <a:t>•	Перелистывая страницы, выборочно почитай </a:t>
            </a:r>
            <a:r>
              <a:rPr lang="ru-RU" dirty="0" smtClean="0">
                <a:latin typeface="Arial Black" pitchFamily="34" charset="0"/>
              </a:rPr>
              <a:t>текст;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Black" pitchFamily="34" charset="0"/>
              </a:rPr>
              <a:t>•	Рассмотри иллюстрации в </a:t>
            </a:r>
            <a:r>
              <a:rPr lang="ru-RU" dirty="0" smtClean="0">
                <a:latin typeface="Arial Black" pitchFamily="34" charset="0"/>
              </a:rPr>
              <a:t>книге;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Black" pitchFamily="34" charset="0"/>
              </a:rPr>
              <a:t>•	Ответь на </a:t>
            </a:r>
            <a:r>
              <a:rPr lang="ru-RU" dirty="0" smtClean="0">
                <a:latin typeface="Arial Black" pitchFamily="34" charset="0"/>
              </a:rPr>
              <a:t>вопрос: "Хочешь </a:t>
            </a:r>
            <a:r>
              <a:rPr lang="ru-RU" dirty="0">
                <a:latin typeface="Arial Black" pitchFamily="34" charset="0"/>
              </a:rPr>
              <a:t>ли ты прочитать эту книгу?"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7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329642" cy="2984375"/>
          </a:xfrm>
        </p:spPr>
        <p:txBody>
          <a:bodyPr>
            <a:noAutofit/>
          </a:bodyPr>
          <a:lstStyle/>
          <a:p>
            <a:pPr algn="ctr"/>
            <a:r>
              <a:rPr lang="ru-RU" sz="9000" dirty="0" smtClean="0">
                <a:latin typeface="Arial Black" pitchFamily="34" charset="0"/>
              </a:rPr>
              <a:t>Структура книги</a:t>
            </a:r>
            <a:endParaRPr lang="ru-RU" sz="9000" dirty="0">
              <a:latin typeface="Arial Black" pitchFamily="34" charset="0"/>
            </a:endParaRPr>
          </a:p>
        </p:txBody>
      </p:sp>
      <p:pic>
        <p:nvPicPr>
          <p:cNvPr id="7170" name="Picture 2" descr="http://www.heritage-books.ru/pics/istoria_elemen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000372"/>
            <a:ext cx="6626445" cy="36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9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88640"/>
            <a:ext cx="68580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Элементы книги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Обложка или переплет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Корешок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Форзац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Титул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Шмуцтитул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Аннотация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Предисловие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Иллюстрация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Содержание или оглавление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Алфавитный указатель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img1.liveinternet.ru/images/attach/c/2/71/384/71384155_1298936699_135416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00108"/>
            <a:ext cx="3044729" cy="45958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071546"/>
            <a:ext cx="3714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Обложка. </a:t>
            </a:r>
          </a:p>
          <a:p>
            <a:r>
              <a:rPr lang="ru-RU" dirty="0" smtClean="0">
                <a:latin typeface="Arial Black" pitchFamily="34" charset="0"/>
              </a:rPr>
              <a:t>У  тонких книг  -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обложка</a:t>
            </a:r>
            <a:r>
              <a:rPr lang="ru-RU" dirty="0" smtClean="0">
                <a:latin typeface="Arial Black" pitchFamily="34" charset="0"/>
              </a:rPr>
              <a:t> – на ней написаны фамилия автора, название книги.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286124"/>
            <a:ext cx="30003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Переплет.</a:t>
            </a:r>
          </a:p>
          <a:p>
            <a:r>
              <a:rPr lang="ru-RU" dirty="0" smtClean="0">
                <a:latin typeface="Arial Black" pitchFamily="34" charset="0"/>
              </a:rPr>
              <a:t>У объемных книг картонный, прочный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переплет</a:t>
            </a:r>
            <a:r>
              <a:rPr lang="ru-RU" dirty="0" smtClean="0">
                <a:latin typeface="Arial Black" pitchFamily="34" charset="0"/>
              </a:rPr>
              <a:t> – защищает книгу от неприятностей, продлевает срок её жизни. 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14678" y="1428736"/>
            <a:ext cx="1928826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14678" y="3571876"/>
            <a:ext cx="2000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785926"/>
            <a:ext cx="357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Корешок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– </a:t>
            </a:r>
            <a:r>
              <a:rPr lang="ru-RU" sz="3200" dirty="0" smtClean="0">
                <a:latin typeface="Arial Black" pitchFamily="34" charset="0"/>
              </a:rPr>
              <a:t>место, где сшиты листы книги.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1747" name="Picture 3" descr="http://img.artlebedev.ru/kovodstvo/sections/122/IMG_966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029075" cy="3810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347864" y="2204864"/>
            <a:ext cx="1152698" cy="286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85926"/>
            <a:ext cx="44644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Суперобложка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– </a:t>
            </a:r>
            <a:r>
              <a:rPr lang="ru-RU" dirty="0" smtClean="0">
                <a:latin typeface="Arial Black" pitchFamily="34" charset="0"/>
              </a:rPr>
              <a:t>дополнительная обложка, одеваемая поверх переплета, предназначена для сбережения книги от грязи и повреждений, а также служит её украшением.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6" name="Picture 2" descr="http://www.arpin.ru/design-print/img/superoblozhka-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843099"/>
            <a:ext cx="3816424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211960" y="2204864"/>
            <a:ext cx="1074420" cy="5785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35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736"/>
            <a:ext cx="40005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Форзац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-  </a:t>
            </a:r>
            <a:r>
              <a:rPr lang="ru-RU" dirty="0" smtClean="0">
                <a:latin typeface="Arial Black" pitchFamily="34" charset="0"/>
              </a:rPr>
              <a:t>это</a:t>
            </a:r>
            <a:r>
              <a:rPr lang="ru-RU" dirty="0" smtClean="0"/>
              <a:t> </a:t>
            </a:r>
            <a:r>
              <a:rPr lang="ru-RU" dirty="0">
                <a:latin typeface="Arial Black" panose="020B0A04020102020204" pitchFamily="34" charset="0"/>
              </a:rPr>
              <a:t>двойной лист бумаги, соединяющий книжный блок с </a:t>
            </a:r>
            <a:r>
              <a:rPr lang="ru-RU" dirty="0" smtClean="0">
                <a:latin typeface="Arial Black" panose="020B0A04020102020204" pitchFamily="34" charset="0"/>
              </a:rPr>
              <a:t>переплетом.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www.home-edu.ru/user/f/00000754/biblioteka/kniga/skn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297660" cy="41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0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ontent.foto.mail.ru/list/fot-ka/1/i-7575.jpg"/>
          <p:cNvPicPr>
            <a:picLocks noChangeAspect="1" noChangeArrowheads="1"/>
          </p:cNvPicPr>
          <p:nvPr/>
        </p:nvPicPr>
        <p:blipFill>
          <a:blip r:embed="rId2"/>
          <a:srcRect l="4245" t="1887" r="10848" b="9433"/>
          <a:stretch>
            <a:fillRect/>
          </a:stretch>
        </p:blipFill>
        <p:spPr bwMode="auto">
          <a:xfrm>
            <a:off x="4357686" y="1571612"/>
            <a:ext cx="4286280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736"/>
            <a:ext cx="4000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Титульный лист или титул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</a:p>
          <a:p>
            <a:r>
              <a:rPr lang="ru-RU" dirty="0" smtClean="0">
                <a:latin typeface="Arial Black" pitchFamily="34" charset="0"/>
              </a:rPr>
              <a:t>первая страница книги на которой, напечатаны  основные сведения о книге: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автор;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название;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год издания книги;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издательство;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город в котором была  </a:t>
            </a:r>
          </a:p>
          <a:p>
            <a:r>
              <a:rPr lang="ru-RU" dirty="0" smtClean="0">
                <a:latin typeface="Arial Black" pitchFamily="34" charset="0"/>
              </a:rPr>
              <a:t>  напечатана книга;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 художник.</a:t>
            </a:r>
            <a:endParaRPr lang="ru-RU" dirty="0">
              <a:latin typeface="Arial Black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428992" y="2143116"/>
            <a:ext cx="2500330" cy="73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736"/>
            <a:ext cx="40005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Фронтиспис -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страница на которой располагается заглавная иллюстрация, которая является иллюстрацией ко всему произведению и выражает основную идею произведения. Помещается перед титульным листом.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://www.74-gim76.edusite.ru/images/2010_12_17_struktura_knigi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550394" cy="241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74-gim76.edusite.ru/images/2010_12_17_struktura_knigi_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12976"/>
            <a:ext cx="4126458" cy="3035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491880" y="1265563"/>
            <a:ext cx="1260140" cy="1631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79912" y="3212976"/>
            <a:ext cx="86409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810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406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Структура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книги</dc:title>
  <dc:creator>Библиотека</dc:creator>
  <cp:lastModifiedBy>Татьяна</cp:lastModifiedBy>
  <cp:revision>33</cp:revision>
  <dcterms:created xsi:type="dcterms:W3CDTF">2013-01-21T03:06:04Z</dcterms:created>
  <dcterms:modified xsi:type="dcterms:W3CDTF">2014-01-03T15:05:16Z</dcterms:modified>
</cp:coreProperties>
</file>