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0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8" autoAdjust="0"/>
  </p:normalViewPr>
  <p:slideViewPr>
    <p:cSldViewPr>
      <p:cViewPr varScale="1">
        <p:scale>
          <a:sx n="57" d="100"/>
          <a:sy n="57" d="100"/>
        </p:scale>
        <p:origin x="-34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42C0ED8-2084-47B4-BF1E-AFC553D48B16}" type="datetimeFigureOut">
              <a:rPr lang="en-US"/>
              <a:pPr>
                <a:defRPr/>
              </a:pPr>
              <a:t>1/28/2013</a:t>
            </a:fld>
            <a:endParaRPr lang="en-US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0AB8450-EBCF-430E-A572-9CC73D4E3D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92553-BE32-48F0-9D60-B7AF98259612}" type="datetimeFigureOut">
              <a:rPr lang="en-US"/>
              <a:pPr>
                <a:defRPr/>
              </a:pPr>
              <a:t>1/28/2013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27520-5BFA-4EE7-8DC1-2855EA148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34580-81CB-408B-8073-7346E365ADC3}" type="datetimeFigureOut">
              <a:rPr lang="en-US"/>
              <a:pPr>
                <a:defRPr/>
              </a:pPr>
              <a:t>1/28/2013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290F1-9763-4C77-9B0B-C8BFD9971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D9274-F8F6-4E2A-92A0-72AA66E366B0}" type="datetimeFigureOut">
              <a:rPr lang="en-US"/>
              <a:pPr>
                <a:defRPr/>
              </a:pPr>
              <a:t>1/28/2013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BE9E4-96CB-439D-B0C4-13A8A00F67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79FAFD-6552-418D-967C-C55D4E529BBC}" type="datetimeFigureOut">
              <a:rPr lang="en-US"/>
              <a:pPr>
                <a:defRPr/>
              </a:pPr>
              <a:t>1/28/2013</a:t>
            </a:fld>
            <a:endParaRPr lang="en-US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1CE141-CF4C-413F-B879-83175080A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6CED93-5CED-4A8C-A486-4F173B2C7BF8}" type="datetimeFigureOut">
              <a:rPr lang="en-US"/>
              <a:pPr>
                <a:defRPr/>
              </a:pPr>
              <a:t>1/28/2013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7C0FAA-29A8-47AD-9A3B-B624C88BD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6E1051-7296-43E6-9116-7E47C9B65D80}" type="datetimeFigureOut">
              <a:rPr lang="en-US"/>
              <a:pPr>
                <a:defRPr/>
              </a:pPr>
              <a:t>1/28/2013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E7A957-85E5-400F-9F1E-26C9F874DC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AEB259-707A-418D-94C3-AB0FC6080971}" type="datetimeFigureOut">
              <a:rPr lang="en-US"/>
              <a:pPr>
                <a:defRPr/>
              </a:pPr>
              <a:t>1/28/2013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0FC817-4C48-4FB2-B6A0-B67641958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EF08F-EE97-4889-B858-7B0DA3179E58}" type="datetimeFigureOut">
              <a:rPr lang="en-US"/>
              <a:pPr>
                <a:defRPr/>
              </a:pPr>
              <a:t>1/28/2013</a:t>
            </a:fld>
            <a:endParaRPr lang="en-US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694EB-3DEC-49FE-9FCD-3D5551AF6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83AB52-9B84-49AA-9A9E-0BA5F2524150}" type="datetimeFigureOut">
              <a:rPr lang="en-US"/>
              <a:pPr>
                <a:defRPr/>
              </a:pPr>
              <a:t>1/28/2013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C8EC48-65BD-42EA-8240-86960BAE4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A047394-5B76-49C4-84B9-96416A3D6CEA}" type="datetimeFigureOut">
              <a:rPr lang="en-US"/>
              <a:pPr>
                <a:defRPr/>
              </a:pPr>
              <a:t>1/28/2013</a:t>
            </a:fld>
            <a:endParaRPr lang="en-US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7D93BC0-BCA8-460C-8678-7C06B7AF1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FF367B4-F8E4-45B0-BAB0-9F9E28997C99}" type="datetimeFigureOut">
              <a:rPr lang="en-US"/>
              <a:pPr>
                <a:defRPr/>
              </a:pPr>
              <a:t>1/28/2013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44341AB-1540-4C1E-A6A4-D206938343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6" r:id="rId6"/>
    <p:sldLayoutId id="2147483670" r:id="rId7"/>
    <p:sldLayoutId id="2147483677" r:id="rId8"/>
    <p:sldLayoutId id="2147483678" r:id="rId9"/>
    <p:sldLayoutId id="2147483669" r:id="rId10"/>
    <p:sldLayoutId id="214748366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071546"/>
            <a:ext cx="8360494" cy="350865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ru-RU" sz="5400" b="1" dirty="0">
                <a:ln w="11430"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Заседание </a:t>
            </a:r>
          </a:p>
          <a:p>
            <a:pPr algn="ctr" eaLnBrk="0" hangingPunct="0">
              <a:defRPr/>
            </a:pPr>
            <a:r>
              <a:rPr lang="ru-RU" sz="5400" b="1" dirty="0">
                <a:ln w="11430"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клуба</a:t>
            </a:r>
          </a:p>
          <a:p>
            <a:pPr algn="ctr" eaLnBrk="0" hangingPunct="0">
              <a:defRPr/>
            </a:pPr>
            <a:endParaRPr lang="ru-RU" sz="5400" b="1" dirty="0">
              <a:ln w="11430">
                <a:solidFill>
                  <a:sysClr val="windowText" lastClr="000000"/>
                </a:solidFill>
              </a:ln>
              <a:solidFill>
                <a:srgbClr val="002060"/>
              </a:solidFill>
              <a:latin typeface="Calibri" pitchFamily="34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5400" b="1" dirty="0">
                <a:ln w="11430"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6000" b="1" dirty="0">
                <a:ln w="11430"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«Юный исследователь»</a:t>
            </a:r>
            <a:endParaRPr lang="ru-RU" sz="6000" b="1" dirty="0">
              <a:ln w="11430">
                <a:solidFill>
                  <a:sysClr val="windowText" lastClr="000000"/>
                </a:solidFill>
              </a:ln>
              <a:solidFill>
                <a:srgbClr val="002060"/>
              </a:solidFill>
              <a:latin typeface="Comic Sans MS" pitchFamily="66" charset="0"/>
              <a:cs typeface="+mn-cs"/>
            </a:endParaRPr>
          </a:p>
        </p:txBody>
      </p:sp>
      <p:pic>
        <p:nvPicPr>
          <p:cNvPr id="1331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4495800"/>
            <a:ext cx="12192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797300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Познакомить с новой частью речи – местоимением.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Познакомить с ролью местоимений в нашей речи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Познакомить с особенностями местоимений 1, 2, 3-го лица.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762000"/>
            <a:ext cx="7848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Цели урока: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3200" smtClean="0">
                <a:solidFill>
                  <a:srgbClr val="002060"/>
                </a:solidFill>
              </a:rPr>
              <a:t>1. С какой частью речи мы познакомились?</a:t>
            </a:r>
          </a:p>
          <a:p>
            <a:pPr eaLnBrk="1" hangingPunct="1"/>
            <a:r>
              <a:rPr lang="ru-RU" sz="3200" smtClean="0">
                <a:solidFill>
                  <a:srgbClr val="002060"/>
                </a:solidFill>
              </a:rPr>
              <a:t>2. Почему эта часть речи получила такое название?</a:t>
            </a:r>
          </a:p>
          <a:p>
            <a:pPr eaLnBrk="1" hangingPunct="1"/>
            <a:r>
              <a:rPr lang="ru-RU" sz="3200" smtClean="0">
                <a:solidFill>
                  <a:srgbClr val="002060"/>
                </a:solidFill>
              </a:rPr>
              <a:t>3. Что нового для себя узнали?</a:t>
            </a:r>
          </a:p>
          <a:p>
            <a:pPr eaLnBrk="1" hangingPunct="1">
              <a:buFont typeface="Wingdings 3" pitchFamily="18" charset="2"/>
              <a:buNone/>
            </a:pPr>
            <a:endParaRPr lang="ru-RU" sz="3200" smtClean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 </a:t>
            </a:r>
            <a:r>
              <a:rPr lang="ru-RU" dirty="0" smtClean="0">
                <a:solidFill>
                  <a:srgbClr val="002060"/>
                </a:solidFill>
              </a:rPr>
              <a:t>Итог  урока.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41525" y="200010"/>
            <a:ext cx="6562823" cy="378565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6000" b="1" dirty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 дарю вам …,</a:t>
            </a:r>
          </a:p>
          <a:p>
            <a:pPr algn="ctr">
              <a:defRPr/>
            </a:pPr>
            <a:r>
              <a:rPr lang="ru-RU" sz="6000" b="1" dirty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ru-RU" sz="6000" b="1" dirty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потому что теперь</a:t>
            </a:r>
          </a:p>
          <a:p>
            <a:pPr algn="ctr">
              <a:defRPr/>
            </a:pPr>
            <a:r>
              <a:rPr lang="ru-RU" sz="6000" b="1" dirty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я знаю, что …</a:t>
            </a:r>
          </a:p>
        </p:txBody>
      </p:sp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0588" y="2895600"/>
            <a:ext cx="2868612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800" b="1" smtClean="0">
                <a:solidFill>
                  <a:srgbClr val="0000CC"/>
                </a:solidFill>
                <a:latin typeface="Times New Roman" pitchFamily="18" charset="0"/>
              </a:rPr>
              <a:t>Как вы считаете, что сегодня на уроке нам удалось, а над чем ещё надо поработать?</a:t>
            </a:r>
          </a:p>
          <a:p>
            <a:pPr eaLnBrk="1" hangingPunct="1"/>
            <a:endParaRPr lang="ru-RU" sz="2800" b="1" smtClean="0">
              <a:latin typeface="Times New Roman" pitchFamily="18" charset="0"/>
            </a:endParaRPr>
          </a:p>
          <a:p>
            <a:pPr eaLnBrk="1" hangingPunct="1"/>
            <a:r>
              <a:rPr lang="ru-RU" sz="2400" b="1" smtClean="0">
                <a:solidFill>
                  <a:srgbClr val="800080"/>
                </a:solidFill>
              </a:rPr>
              <a:t>Что удалось…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2400" b="1" smtClean="0"/>
              <a:t> </a:t>
            </a:r>
          </a:p>
          <a:p>
            <a:pPr eaLnBrk="1" hangingPunct="1"/>
            <a:r>
              <a:rPr lang="ru-RU" sz="2400" b="1" smtClean="0">
                <a:solidFill>
                  <a:srgbClr val="800080"/>
                </a:solidFill>
              </a:rPr>
              <a:t>Надо ещё поработать…</a:t>
            </a:r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70C0"/>
                </a:solidFill>
              </a:rPr>
              <a:t>            Рефлексия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2743200"/>
            <a:ext cx="212407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C00000"/>
                </a:solidFill>
              </a:rPr>
              <a:t>Вставьте пропущенные слова.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4338" name="Содержимое 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025900"/>
          </a:xfrm>
        </p:spPr>
        <p:txBody>
          <a:bodyPr/>
          <a:lstStyle/>
          <a:p>
            <a:pPr eaLnBrk="1" hangingPunct="1"/>
            <a:r>
              <a:rPr lang="ru-RU" sz="3600" smtClean="0"/>
              <a:t>В воскресенье…. пришли в лес. Деревья стояли в красивом снежном уборе.  …. были украшены серебристым инеем.  …. переливался всеми цветами радуги. Неожиданно …. увидел дятла.  </a:t>
            </a:r>
          </a:p>
          <a:p>
            <a:pPr eaLnBrk="1" hangingPunct="1"/>
            <a:endParaRPr lang="ru-RU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В воскресенье </a:t>
            </a:r>
            <a:r>
              <a:rPr lang="ru-RU" sz="3600" smtClean="0">
                <a:solidFill>
                  <a:srgbClr val="FF0000"/>
                </a:solidFill>
              </a:rPr>
              <a:t>мы</a:t>
            </a:r>
            <a:r>
              <a:rPr lang="ru-RU" sz="3600" smtClean="0"/>
              <a:t> пришли в лес. Деревья стояли в красивом снежном уборе.  </a:t>
            </a:r>
            <a:r>
              <a:rPr lang="ru-RU" sz="3600" smtClean="0">
                <a:solidFill>
                  <a:srgbClr val="FF0000"/>
                </a:solidFill>
              </a:rPr>
              <a:t>Они</a:t>
            </a:r>
            <a:r>
              <a:rPr lang="ru-RU" sz="3600" smtClean="0"/>
              <a:t> были украшены серебристым инеем.  </a:t>
            </a:r>
            <a:r>
              <a:rPr lang="ru-RU" sz="3600" smtClean="0">
                <a:solidFill>
                  <a:srgbClr val="FF0000"/>
                </a:solidFill>
              </a:rPr>
              <a:t>Он </a:t>
            </a:r>
            <a:r>
              <a:rPr lang="ru-RU" sz="3600" smtClean="0"/>
              <a:t>переливался всеми цветами радуги. Неожиданно </a:t>
            </a:r>
            <a:r>
              <a:rPr lang="ru-RU" sz="3600" smtClean="0">
                <a:solidFill>
                  <a:srgbClr val="FF0000"/>
                </a:solidFill>
              </a:rPr>
              <a:t>я</a:t>
            </a:r>
            <a:r>
              <a:rPr lang="ru-RU" sz="3600" smtClean="0"/>
              <a:t> увидел дятла. </a:t>
            </a:r>
          </a:p>
          <a:p>
            <a:pPr eaLnBrk="1" hangingPunct="1"/>
            <a:endParaRPr lang="ru-RU" sz="360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274638"/>
            <a:ext cx="7848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C00000"/>
                </a:solidFill>
              </a:rPr>
              <a:t>Проверьте.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sz="4000" dirty="0" smtClean="0">
                <a:solidFill>
                  <a:srgbClr val="FF0000"/>
                </a:solidFill>
              </a:rPr>
              <a:t>Что?</a:t>
            </a:r>
            <a:r>
              <a:rPr lang="ru-RU" sz="4000" dirty="0" smtClean="0"/>
              <a:t> деревья- </a:t>
            </a:r>
            <a:r>
              <a:rPr lang="ru-RU" sz="4000" dirty="0" smtClean="0">
                <a:solidFill>
                  <a:srgbClr val="FF0000"/>
                </a:solidFill>
              </a:rPr>
              <a:t>Что? </a:t>
            </a:r>
            <a:r>
              <a:rPr lang="ru-RU" sz="4000" dirty="0" smtClean="0"/>
              <a:t>они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solidFill>
                  <a:srgbClr val="FF0000"/>
                </a:solidFill>
              </a:rPr>
              <a:t>Что?</a:t>
            </a:r>
            <a:r>
              <a:rPr lang="ru-RU" sz="4000" dirty="0" smtClean="0"/>
              <a:t> иней – </a:t>
            </a:r>
            <a:r>
              <a:rPr lang="ru-RU" sz="4000" dirty="0" smtClean="0">
                <a:solidFill>
                  <a:srgbClr val="FF0000"/>
                </a:solidFill>
              </a:rPr>
              <a:t>Что? </a:t>
            </a:r>
            <a:r>
              <a:rPr lang="ru-RU" sz="4000" dirty="0" smtClean="0"/>
              <a:t>Он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128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638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4267200"/>
            <a:ext cx="187007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Овальная выноска 3"/>
          <p:cNvSpPr>
            <a:spLocks noChangeArrowheads="1"/>
          </p:cNvSpPr>
          <p:nvPr/>
        </p:nvSpPr>
        <p:spPr bwMode="auto">
          <a:xfrm>
            <a:off x="4191000" y="2971800"/>
            <a:ext cx="4953000" cy="2895600"/>
          </a:xfrm>
          <a:prstGeom prst="wedgeEllipseCallout">
            <a:avLst>
              <a:gd name="adj1" fmla="val -50639"/>
              <a:gd name="adj2" fmla="val 37389"/>
            </a:avLst>
          </a:prstGeom>
          <a:solidFill>
            <a:schemeClr val="accent1"/>
          </a:solidFill>
          <a:ln w="55000" cmpd="thickThin" algn="ctr">
            <a:solidFill>
              <a:srgbClr val="1E768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>
                <a:solidFill>
                  <a:schemeClr val="bg1"/>
                </a:solidFill>
                <a:latin typeface="Lucida Sans Unicode" pitchFamily="34" charset="0"/>
              </a:rPr>
              <a:t>Вместо какой части речи мы употребили слова </a:t>
            </a:r>
            <a:r>
              <a:rPr lang="ru-RU" sz="2400" b="1">
                <a:solidFill>
                  <a:schemeClr val="bg1"/>
                </a:solidFill>
                <a:latin typeface="Lucida Sans Unicode" pitchFamily="34" charset="0"/>
              </a:rPr>
              <a:t>они,  он</a:t>
            </a:r>
            <a:r>
              <a:rPr lang="ru-RU" sz="2000" b="1">
                <a:solidFill>
                  <a:schemeClr val="bg1"/>
                </a:solidFill>
                <a:latin typeface="Lucida Sans Unicode" pitchFamily="34" charset="0"/>
              </a:rPr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Местоимение – </a:t>
            </a:r>
            <a:b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это часть речи, которая указывает на предмет, но не называет его.</a:t>
            </a:r>
            <a:endParaRPr lang="ru-RU" sz="3600" dirty="0"/>
          </a:p>
        </p:txBody>
      </p:sp>
      <p:pic>
        <p:nvPicPr>
          <p:cNvPr id="17410" name="Picture 2" descr="&amp;Kcy;&amp;acy;&amp;rcy;&amp;tcy;&amp;icy;&amp;ncy;&amp;kcy;&amp;acy; 20 &amp;icy;&amp;zcy; 1578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62200"/>
            <a:ext cx="19716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2" descr="&amp;Kcy;&amp;acy;&amp;rcy;&amp;tcy;&amp;icy;&amp;ncy;&amp;kcy;&amp;acy; 20 &amp;icy;&amp;zcy; 15789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67200" y="2133600"/>
            <a:ext cx="1966913" cy="3797300"/>
          </a:xfrm>
        </p:spPr>
      </p:pic>
      <p:pic>
        <p:nvPicPr>
          <p:cNvPr id="18436" name="Picture 2" descr="&amp;Kcy;&amp;acy;&amp;rcy;&amp;tcy;&amp;icy;&amp;ncy;&amp;kcy;&amp;acy; 20 &amp;icy;&amp;zcy; 1578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2438400"/>
            <a:ext cx="19716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2" descr="&amp;Kcy;&amp;acy;&amp;rcy;&amp;tcy;&amp;icy;&amp;ncy;&amp;kcy;&amp;acy; 20 &amp;icy;&amp;zcy; 1578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2895600"/>
            <a:ext cx="197167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Прямоугольник 7"/>
          <p:cNvSpPr>
            <a:spLocks noChangeArrowheads="1"/>
          </p:cNvSpPr>
          <p:nvPr/>
        </p:nvSpPr>
        <p:spPr bwMode="auto">
          <a:xfrm>
            <a:off x="1752600" y="3200400"/>
            <a:ext cx="685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>
                <a:solidFill>
                  <a:srgbClr val="FF3300"/>
                </a:solidFill>
                <a:latin typeface="Lucida Sans Unicode" pitchFamily="34" charset="0"/>
              </a:rPr>
              <a:t>Я</a:t>
            </a:r>
          </a:p>
        </p:txBody>
      </p:sp>
      <p:sp>
        <p:nvSpPr>
          <p:cNvPr id="18439" name="Прямоугольник 8"/>
          <p:cNvSpPr>
            <a:spLocks noChangeArrowheads="1"/>
          </p:cNvSpPr>
          <p:nvPr/>
        </p:nvSpPr>
        <p:spPr bwMode="auto">
          <a:xfrm>
            <a:off x="7696200" y="3244850"/>
            <a:ext cx="1143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FF3300"/>
                </a:solidFill>
                <a:latin typeface="Lucida Sans Unicode" pitchFamily="34" charset="0"/>
              </a:rPr>
              <a:t>МЫ</a:t>
            </a:r>
          </a:p>
        </p:txBody>
      </p:sp>
      <p:pic>
        <p:nvPicPr>
          <p:cNvPr id="18443" name="Picture 11" descr="daydream-animated-animation-day-dream-smiley-emoticon-000404-lar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4991100"/>
            <a:ext cx="13335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2209800" y="5029200"/>
            <a:ext cx="1527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8000"/>
                </a:solidFill>
              </a:rPr>
              <a:t>1 лицо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  <p:bldP spid="18439" grpId="0"/>
      <p:bldP spid="184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ru-RU" sz="2800" b="1" smtClean="0">
              <a:solidFill>
                <a:srgbClr val="FF3300"/>
              </a:solidFill>
            </a:endParaRPr>
          </a:p>
          <a:p>
            <a:pPr eaLnBrk="1" hangingPunct="1"/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8435" name="Picture 2" descr="&amp;Kcy;&amp;acy;&amp;rcy;&amp;tcy;&amp;icy;&amp;ncy;&amp;kcy;&amp;acy; 20 &amp;icy;&amp;zcy; 1578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3276600"/>
            <a:ext cx="19716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3" descr="E:\люда 1\Мои рисунки\hf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81000"/>
            <a:ext cx="2590800" cy="225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8" name="Picture 12" descr="uczniowie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1200" y="304800"/>
            <a:ext cx="2500313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9" name="AutoShape 13"/>
          <p:cNvSpPr>
            <a:spLocks noChangeArrowheads="1"/>
          </p:cNvSpPr>
          <p:nvPr/>
        </p:nvSpPr>
        <p:spPr bwMode="auto">
          <a:xfrm>
            <a:off x="5410200" y="2819400"/>
            <a:ext cx="3200400" cy="990600"/>
          </a:xfrm>
          <a:prstGeom prst="wedgeRoundRectCallout">
            <a:avLst>
              <a:gd name="adj1" fmla="val -63491"/>
              <a:gd name="adj2" fmla="val 90222"/>
              <a:gd name="adj3" fmla="val 16667"/>
            </a:avLst>
          </a:prstGeom>
          <a:solidFill>
            <a:schemeClr val="bg2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9470" name="Прямоугольник 13"/>
          <p:cNvSpPr>
            <a:spLocks noChangeArrowheads="1"/>
          </p:cNvSpPr>
          <p:nvPr/>
        </p:nvSpPr>
        <p:spPr bwMode="auto">
          <a:xfrm>
            <a:off x="6096000" y="2895600"/>
            <a:ext cx="1676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>
                <a:solidFill>
                  <a:srgbClr val="FF3300"/>
                </a:solidFill>
                <a:latin typeface="Lucida Sans Unicode" pitchFamily="34" charset="0"/>
              </a:rPr>
              <a:t>вы</a:t>
            </a:r>
          </a:p>
        </p:txBody>
      </p:sp>
      <p:sp>
        <p:nvSpPr>
          <p:cNvPr id="19471" name="AutoShape 15"/>
          <p:cNvSpPr>
            <a:spLocks noChangeArrowheads="1"/>
          </p:cNvSpPr>
          <p:nvPr/>
        </p:nvSpPr>
        <p:spPr bwMode="auto">
          <a:xfrm>
            <a:off x="381000" y="2819400"/>
            <a:ext cx="3200400" cy="990600"/>
          </a:xfrm>
          <a:prstGeom prst="wedgeRoundRectCallout">
            <a:avLst>
              <a:gd name="adj1" fmla="val 56995"/>
              <a:gd name="adj2" fmla="val 98556"/>
              <a:gd name="adj3" fmla="val 16667"/>
            </a:avLst>
          </a:prstGeom>
          <a:solidFill>
            <a:schemeClr val="bg2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9472" name="Прямоугольник 12"/>
          <p:cNvSpPr>
            <a:spLocks noChangeArrowheads="1"/>
          </p:cNvSpPr>
          <p:nvPr/>
        </p:nvSpPr>
        <p:spPr bwMode="auto">
          <a:xfrm>
            <a:off x="1219200" y="3048000"/>
            <a:ext cx="137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FF3300"/>
                </a:solidFill>
                <a:latin typeface="Lucida Sans Unicode" pitchFamily="34" charset="0"/>
              </a:rPr>
              <a:t>ТЫ</a:t>
            </a:r>
          </a:p>
        </p:txBody>
      </p:sp>
      <p:pic>
        <p:nvPicPr>
          <p:cNvPr id="19473" name="Picture 17" descr="daydream-animated-animation-day-dream-smiley-emoticon-000404-larg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28800" y="4991100"/>
            <a:ext cx="13335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1981200" y="4876800"/>
            <a:ext cx="1527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8000"/>
                </a:solidFill>
              </a:rPr>
              <a:t>2 лицо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9" grpId="0" animBg="1"/>
      <p:bldP spid="19470" grpId="0"/>
      <p:bldP spid="19471" grpId="0" animBg="1"/>
      <p:bldP spid="19472" grpId="0"/>
      <p:bldP spid="194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20485" name="Рисунок 7" descr="post-70101-1236449698_thumb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3733800"/>
            <a:ext cx="2057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Прямоугольник 8"/>
          <p:cNvSpPr>
            <a:spLocks noChangeArrowheads="1"/>
          </p:cNvSpPr>
          <p:nvPr/>
        </p:nvSpPr>
        <p:spPr bwMode="auto">
          <a:xfrm>
            <a:off x="1295400" y="34290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3300"/>
                </a:solidFill>
                <a:latin typeface="Lucida Sans Unicode" pitchFamily="34" charset="0"/>
              </a:rPr>
              <a:t>ОН</a:t>
            </a:r>
          </a:p>
        </p:txBody>
      </p:sp>
      <p:sp>
        <p:nvSpPr>
          <p:cNvPr id="20487" name="Прямоугольник 9"/>
          <p:cNvSpPr>
            <a:spLocks noChangeArrowheads="1"/>
          </p:cNvSpPr>
          <p:nvPr/>
        </p:nvSpPr>
        <p:spPr bwMode="auto">
          <a:xfrm>
            <a:off x="6858000" y="3505200"/>
            <a:ext cx="121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3300"/>
                </a:solidFill>
                <a:latin typeface="Lucida Sans Unicode" pitchFamily="34" charset="0"/>
              </a:rPr>
              <a:t>ОНА</a:t>
            </a:r>
          </a:p>
        </p:txBody>
      </p:sp>
      <p:sp>
        <p:nvSpPr>
          <p:cNvPr id="20488" name="Прямоугольник 10"/>
          <p:cNvSpPr>
            <a:spLocks noChangeArrowheads="1"/>
          </p:cNvSpPr>
          <p:nvPr/>
        </p:nvSpPr>
        <p:spPr bwMode="auto">
          <a:xfrm>
            <a:off x="3962400" y="5867400"/>
            <a:ext cx="137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3300"/>
                </a:solidFill>
                <a:latin typeface="Lucida Sans Unicode" pitchFamily="34" charset="0"/>
              </a:rPr>
              <a:t>ОНИ</a:t>
            </a:r>
          </a:p>
        </p:txBody>
      </p:sp>
      <p:sp>
        <p:nvSpPr>
          <p:cNvPr id="20489" name="Прямоугольник 11"/>
          <p:cNvSpPr>
            <a:spLocks noChangeArrowheads="1"/>
          </p:cNvSpPr>
          <p:nvPr/>
        </p:nvSpPr>
        <p:spPr bwMode="auto">
          <a:xfrm>
            <a:off x="3962400" y="28956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3300"/>
                </a:solidFill>
                <a:latin typeface="Lucida Sans Unicode" pitchFamily="34" charset="0"/>
              </a:rPr>
              <a:t>ОНО</a:t>
            </a:r>
          </a:p>
        </p:txBody>
      </p:sp>
      <p:pic>
        <p:nvPicPr>
          <p:cNvPr id="20492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457200"/>
            <a:ext cx="204787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4" name="Picture 14" descr="imag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304800"/>
            <a:ext cx="2895600" cy="273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5" name="Picture 1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457200"/>
            <a:ext cx="2857500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7" name="Picture 17" descr="daydream-animated-animation-day-dream-smiley-emoticon-000404-larg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828800" y="4991100"/>
            <a:ext cx="13335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2209800" y="5029200"/>
            <a:ext cx="1527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8000"/>
                </a:solidFill>
              </a:rPr>
              <a:t>3 лицо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/>
      <p:bldP spid="20487" grpId="0"/>
      <p:bldP spid="20488" grpId="0"/>
      <p:bldP spid="20489" grpId="0"/>
      <p:bldP spid="204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29" name="Group 25"/>
          <p:cNvGraphicFramePr>
            <a:graphicFrameLocks noGrp="1"/>
          </p:cNvGraphicFramePr>
          <p:nvPr>
            <p:ph idx="1"/>
          </p:nvPr>
        </p:nvGraphicFramePr>
        <p:xfrm>
          <a:off x="381000" y="1828800"/>
          <a:ext cx="8382000" cy="3594100"/>
        </p:xfrm>
        <a:graphic>
          <a:graphicData uri="http://schemas.openxmlformats.org/drawingml/2006/table">
            <a:tbl>
              <a:tblPr/>
              <a:tblGrid>
                <a:gridCol w="2095500"/>
                <a:gridCol w="2095500"/>
                <a:gridCol w="2095500"/>
                <a:gridCol w="2095500"/>
              </a:tblGrid>
              <a:tr h="827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1-е лицо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2-е лицо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3-е лицо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306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Ед. число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      </a:t>
                      </a: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      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  он, она,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     оно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1155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Мн. число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Lucida Sans Unicode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  </a:t>
                      </a: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   </a:t>
                      </a: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вы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     они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00FF"/>
                </a:solidFill>
              </a:rPr>
              <a:t>   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ru-RU" dirty="0" smtClean="0">
                <a:solidFill>
                  <a:srgbClr val="0000FF"/>
                </a:solidFill>
              </a:rPr>
              <a:t>ЛИЧНЫЕ МЕСТОИМЕНИЯ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4400" b="1" smtClean="0">
                <a:solidFill>
                  <a:srgbClr val="FF3300"/>
                </a:solidFill>
              </a:rPr>
              <a:t>Я</a:t>
            </a:r>
            <a:r>
              <a:rPr lang="ru-RU" sz="4400" b="1" smtClean="0"/>
              <a:t> </a:t>
            </a:r>
            <a:r>
              <a:rPr lang="ru-RU" sz="4400" b="1" smtClean="0">
                <a:solidFill>
                  <a:srgbClr val="0000FF"/>
                </a:solidFill>
              </a:rPr>
              <a:t>и</a:t>
            </a:r>
            <a:r>
              <a:rPr lang="ru-RU" sz="4400" b="1" smtClean="0"/>
              <a:t> </a:t>
            </a:r>
            <a:r>
              <a:rPr lang="ru-RU" sz="4400" b="1" smtClean="0">
                <a:solidFill>
                  <a:srgbClr val="FF3300"/>
                </a:solidFill>
              </a:rPr>
              <a:t>МЫ</a:t>
            </a:r>
            <a:r>
              <a:rPr lang="ru-RU" sz="4400" b="1" smtClean="0"/>
              <a:t>, </a:t>
            </a:r>
            <a:r>
              <a:rPr lang="ru-RU" sz="4400" b="1" smtClean="0">
                <a:solidFill>
                  <a:srgbClr val="FF3300"/>
                </a:solidFill>
              </a:rPr>
              <a:t>ТЫ</a:t>
            </a:r>
            <a:r>
              <a:rPr lang="ru-RU" sz="4400" b="1" smtClean="0"/>
              <a:t> </a:t>
            </a:r>
            <a:r>
              <a:rPr lang="ru-RU" sz="4400" b="1" smtClean="0">
                <a:solidFill>
                  <a:srgbClr val="0000FF"/>
                </a:solidFill>
              </a:rPr>
              <a:t>и</a:t>
            </a:r>
            <a:r>
              <a:rPr lang="ru-RU" sz="4400" b="1" smtClean="0"/>
              <a:t> </a:t>
            </a:r>
            <a:r>
              <a:rPr lang="ru-RU" sz="4400" b="1" smtClean="0">
                <a:solidFill>
                  <a:srgbClr val="FF3300"/>
                </a:solidFill>
              </a:rPr>
              <a:t>ВЫ</a:t>
            </a:r>
            <a:r>
              <a:rPr lang="ru-RU" sz="4400" b="1" smtClean="0"/>
              <a:t>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4400" b="1" smtClean="0">
                <a:solidFill>
                  <a:srgbClr val="FF3300"/>
                </a:solidFill>
              </a:rPr>
              <a:t>ОН</a:t>
            </a:r>
            <a:r>
              <a:rPr lang="ru-RU" sz="4400" b="1" smtClean="0"/>
              <a:t>, </a:t>
            </a:r>
            <a:r>
              <a:rPr lang="ru-RU" sz="4400" b="1" smtClean="0">
                <a:solidFill>
                  <a:srgbClr val="FF3300"/>
                </a:solidFill>
              </a:rPr>
              <a:t>ОНА</a:t>
            </a:r>
            <a:r>
              <a:rPr lang="ru-RU" sz="4400" b="1" smtClean="0"/>
              <a:t>, </a:t>
            </a:r>
            <a:r>
              <a:rPr lang="ru-RU" sz="4400" b="1" smtClean="0">
                <a:solidFill>
                  <a:srgbClr val="FF3300"/>
                </a:solidFill>
              </a:rPr>
              <a:t>ОНО</a:t>
            </a:r>
            <a:r>
              <a:rPr lang="ru-RU" sz="4400" b="1" smtClean="0"/>
              <a:t>, </a:t>
            </a:r>
            <a:r>
              <a:rPr lang="ru-RU" sz="4400" b="1" smtClean="0">
                <a:solidFill>
                  <a:srgbClr val="FF3300"/>
                </a:solidFill>
              </a:rPr>
              <a:t>ОНИ</a:t>
            </a:r>
            <a:r>
              <a:rPr lang="ru-RU" sz="4400" b="1" smtClean="0"/>
              <a:t> –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4400" b="1" smtClean="0">
                <a:solidFill>
                  <a:srgbClr val="0000FF"/>
                </a:solidFill>
              </a:rPr>
              <a:t>Все слова отличные,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4400" b="1" smtClean="0">
                <a:solidFill>
                  <a:srgbClr val="0000FF"/>
                </a:solidFill>
              </a:rPr>
              <a:t>Важные и личные.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4400" b="1" smtClean="0">
                <a:solidFill>
                  <a:srgbClr val="0000FF"/>
                </a:solidFill>
              </a:rPr>
              <a:t>Это, без сомнения,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4400" b="1" smtClean="0">
                <a:solidFill>
                  <a:srgbClr val="0000FF"/>
                </a:solidFill>
              </a:rPr>
              <a:t>Все местоимения.</a:t>
            </a:r>
          </a:p>
          <a:p>
            <a:pPr eaLnBrk="1" hangingPunct="1"/>
            <a:endParaRPr lang="ru-RU" sz="440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167</TotalTime>
  <Words>180</Words>
  <PresentationFormat>Экран (4:3)</PresentationFormat>
  <Paragraphs>50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13</vt:i4>
      </vt:variant>
    </vt:vector>
  </HeadingPairs>
  <TitlesOfParts>
    <vt:vector size="29" baseType="lpstr">
      <vt:lpstr>Arial</vt:lpstr>
      <vt:lpstr>Lucida Sans Unicode</vt:lpstr>
      <vt:lpstr>Wingdings 3</vt:lpstr>
      <vt:lpstr>Verdana</vt:lpstr>
      <vt:lpstr>Wingdings 2</vt:lpstr>
      <vt:lpstr>Calibri</vt:lpstr>
      <vt:lpstr>Comic Sans MS</vt:lpstr>
      <vt:lpstr>Times New Roman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Личные  местоимения. </dc:title>
  <cp:lastModifiedBy>Люба</cp:lastModifiedBy>
  <cp:revision>20</cp:revision>
  <dcterms:modified xsi:type="dcterms:W3CDTF">2013-01-28T03:37:04Z</dcterms:modified>
</cp:coreProperties>
</file>