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8" r:id="rId3"/>
    <p:sldId id="279" r:id="rId4"/>
    <p:sldId id="280" r:id="rId5"/>
    <p:sldId id="259" r:id="rId6"/>
    <p:sldId id="262" r:id="rId7"/>
    <p:sldId id="261" r:id="rId8"/>
    <p:sldId id="289" r:id="rId9"/>
    <p:sldId id="264" r:id="rId10"/>
    <p:sldId id="265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718" autoAdjust="0"/>
  </p:normalViewPr>
  <p:slideViewPr>
    <p:cSldViewPr>
      <p:cViewPr varScale="1">
        <p:scale>
          <a:sx n="94" d="100"/>
          <a:sy n="94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79EBE-C88A-4302-A8DB-EE742321BF3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4732A-2DA6-45F3-8E9E-46140BA774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4732A-2DA6-45F3-8E9E-46140BA774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tatyanakob/" TargetMode="External"/><Relationship Id="rId2" Type="http://schemas.openxmlformats.org/officeDocument/2006/relationships/hyperlink" Target="http://nsportal.ru/kobzeva-tatyana-petrov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atyanakobzeva.ucoz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946574"/>
            <a:ext cx="55721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14348" y="1166770"/>
            <a:ext cx="778674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карта инновационного опыта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28992" y="928671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1526828"/>
            <a:ext cx="257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785794"/>
            <a:ext cx="79296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Признаки применения подхода в учебном процессе.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обучения — проблемные: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проблемного изложения;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частично-поисковый;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исследовательский. 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организации учебного пространства  коллективные: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парное взаимодействие;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взаимодействие 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микрогруппе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групповое взаимодействие.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проблемно – диалогического обучения содержит три главных компонента: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потребность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обучающегося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новом знании или способе действия ("хочу узнать..., научиться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...");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неизвестное знание, которое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обучающийся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должен усвоить  по проекту педагогических целей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урока;</a:t>
            </a:r>
            <a:endParaRPr lang="ru-RU" sz="1400" dirty="0" smtClean="0">
              <a:latin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известные знания и сформированные умения (могу сам, без педагога), усвоенные в ходе предшествующей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учебы;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Проблемная ситуация создается проблемным формулированием вопросов, задач, заданий поискового характера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Интеллектуальное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затруднение, которое возникает у обучающегося, когда он не знает, как объяснить какое - либо явление, факт, процесс действительности и как действовать при этом.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Ученик не может достичь цели   с помощью известных ему (из ранее изученных) способов действия.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857232"/>
            <a:ext cx="61436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Проблемная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ситуация побуждает его искать новый способ объяснения или действия. 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учебной проблемы: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а) отсутствие у ученика необходимого для решения проблемной ситуации знания,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б) отсутствие достаточного опыта;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в) осознание учеником противоречивости ситуации, в которой имеют место противоположные позиции при объяснении одних и тех же объектов, явлений, процессов иди отношений между ними.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endParaRPr lang="ru-RU" sz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Учебная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проблема имеет форму познавательной задачи или задания продуктивного типа, содержащей некоторое противоречие в своих условиях: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а) избыточные данные;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б) недостающие данные;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в) неверные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данные.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образовательном процессе - это осознание учеником невозможности в данной ситуации разрешить противоречие (или возникшее затруднение) средствами имеющегося  опыта и знаний.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Обнаружение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учеником противоречивости в проблемном задании, продуктивной задаче приводит к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переживанию 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учеником состояния интеллектуального затруднения и осознанию недостаточности ранее усвоенных знаний.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 обучающегося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возникает субъективная потребность в новых знаниях.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Осознав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недостаточность ранее усвоенных знаний, и пережив состояние интеллектуального затруднения,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обучающийся строит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предварительные гипотезы относительно способа разрешения проблемной ситуации.</a:t>
            </a:r>
            <a:endParaRPr lang="ru-RU" sz="12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гипотез приводит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обучающегося к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тому, что проблемная ситуация для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него становится </a:t>
            </a: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проблемой (и соответственно, задачей продуктивного типа), либо — превращается в репродуктивную задачу, которую нужно решить путем преобразования определенных условий.</a:t>
            </a:r>
            <a:endParaRPr lang="ru-RU" sz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4" descr="747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6578" y="1357298"/>
            <a:ext cx="1447787" cy="32147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3286124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flipV="1">
            <a:off x="457200" y="882952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857231"/>
            <a:ext cx="807249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использования опыта: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1.Уроки открытия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новых знаний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которых происходят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мини-открытия,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обучающимся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работе задействованы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2.Призовые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места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районном конкурсе «Всезнайки -2013», 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всероссийской олимпиаде «Планета Земля»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:\грамоты в портфолио  3 класс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286124"/>
            <a:ext cx="1928826" cy="2798871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3286124"/>
            <a:ext cx="2000264" cy="275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411807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 dirty="0" smtClean="0">
                <a:solidFill>
                  <a:srgbClr val="800000"/>
                </a:solidFill>
              </a:rPr>
              <a:t>Информационное представление, публикации: </a:t>
            </a:r>
          </a:p>
          <a:p>
            <a:pPr lvl="0">
              <a:buNone/>
            </a:pPr>
            <a:endParaRPr lang="ru-RU" sz="2800" b="1" i="1" dirty="0" smtClean="0">
              <a:solidFill>
                <a:srgbClr val="800000"/>
              </a:solidFill>
            </a:endParaRPr>
          </a:p>
          <a:p>
            <a:pPr lvl="0">
              <a:buNone/>
            </a:pPr>
            <a:r>
              <a:rPr lang="ru-RU" sz="2800" dirty="0" smtClean="0"/>
              <a:t>   Размещение </a:t>
            </a:r>
            <a:r>
              <a:rPr lang="ru-RU" sz="2800" dirty="0" smtClean="0"/>
              <a:t>материалов </a:t>
            </a:r>
            <a:r>
              <a:rPr lang="ru-RU" sz="2800" dirty="0" smtClean="0"/>
              <a:t>на </a:t>
            </a:r>
            <a:r>
              <a:rPr lang="ru-RU" sz="2800" dirty="0" smtClean="0"/>
              <a:t>сайте:</a:t>
            </a:r>
            <a:endParaRPr lang="ru-RU" sz="2800" dirty="0" smtClean="0"/>
          </a:p>
          <a:p>
            <a:pPr lvl="0">
              <a:buNone/>
            </a:pPr>
            <a:r>
              <a:rPr lang="ru-RU" sz="2800" dirty="0" smtClean="0"/>
              <a:t> </a:t>
            </a:r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nsportal.ru/kobzeva-tatyana-petrovna</a:t>
            </a:r>
            <a:r>
              <a:rPr lang="ru-RU" sz="2800" dirty="0" smtClean="0"/>
              <a:t>;</a:t>
            </a:r>
          </a:p>
          <a:p>
            <a:pPr lvl="0">
              <a:buNone/>
            </a:pPr>
            <a:r>
              <a:rPr lang="en-US" sz="2800" dirty="0" smtClean="0">
                <a:hlinkClick r:id="rId3"/>
              </a:rPr>
              <a:t>http://www.proshkolu.ru/user/tatyanakob</a:t>
            </a:r>
            <a:r>
              <a:rPr lang="en-US" sz="2800" dirty="0" smtClean="0">
                <a:hlinkClick r:id="rId3"/>
              </a:rPr>
              <a:t>/</a:t>
            </a:r>
            <a:r>
              <a:rPr lang="ru-RU" sz="2800" dirty="0" smtClean="0"/>
              <a:t>;</a:t>
            </a:r>
          </a:p>
          <a:p>
            <a:pPr lvl="0">
              <a:buNone/>
            </a:pPr>
            <a:r>
              <a:rPr lang="en-US" sz="2800" dirty="0" smtClean="0">
                <a:hlinkClick r:id="rId4"/>
              </a:rPr>
              <a:t>http://tatyanakobzeva.ucoz.ru</a:t>
            </a:r>
            <a:r>
              <a:rPr lang="en-US" sz="2800" dirty="0" smtClean="0">
                <a:hlinkClick r:id="rId4"/>
              </a:rPr>
              <a:t>/</a:t>
            </a:r>
            <a:r>
              <a:rPr lang="ru-RU" sz="2800" dirty="0" smtClean="0"/>
              <a:t>.</a:t>
            </a:r>
          </a:p>
          <a:p>
            <a:pPr lvl="0">
              <a:buNone/>
            </a:pPr>
            <a:r>
              <a:rPr lang="ru-RU" sz="2800" dirty="0" smtClean="0"/>
              <a:t>Мастер-класс «Умножение и деление трехзначных чисел» на Всероссийской научно-практической конференции «актуальные </a:t>
            </a:r>
            <a:r>
              <a:rPr lang="ru-RU" sz="2800" dirty="0" smtClean="0"/>
              <a:t>проблемы преподавания в начальной школе. Кирюшкинские чтения</a:t>
            </a:r>
            <a:r>
              <a:rPr lang="ru-RU" sz="2800" dirty="0" smtClean="0"/>
              <a:t>» 15 мая 2013 г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Публикации </a:t>
            </a:r>
            <a:r>
              <a:rPr lang="ru-RU" sz="2800" dirty="0" smtClean="0"/>
              <a:t>уроков в </a:t>
            </a:r>
            <a:r>
              <a:rPr lang="ru-RU" sz="2800" dirty="0" smtClean="0"/>
              <a:t>сборниках:</a:t>
            </a:r>
          </a:p>
          <a:p>
            <a:pPr>
              <a:buNone/>
            </a:pPr>
            <a:r>
              <a:rPr lang="ru-RU" sz="2800" dirty="0" smtClean="0"/>
              <a:t> «Педагогический </a:t>
            </a:r>
            <a:r>
              <a:rPr lang="ru-RU" sz="2800" dirty="0" smtClean="0"/>
              <a:t>опыт» </a:t>
            </a:r>
            <a:r>
              <a:rPr lang="ru-RU" sz="2800" dirty="0" smtClean="0"/>
              <a:t>: сб.метод.разработок.Вып.35: Находками делюсь с коллегами/Саратовское областное отделение общественной организации «Педагогическое общество России». – Саратов:2012, 2013 гг.;</a:t>
            </a:r>
          </a:p>
          <a:p>
            <a:pPr>
              <a:buNone/>
            </a:pPr>
            <a:r>
              <a:rPr lang="ru-RU" sz="2800" dirty="0" smtClean="0"/>
              <a:t> Е</a:t>
            </a:r>
            <a:r>
              <a:rPr lang="ru-RU" sz="2800" dirty="0" smtClean="0"/>
              <a:t>жегодная публикация в сборниках  «Актуальные проблемы преподавания в начальной школе. Кирюшкинские чтения», 2010,2011,2012,2013 гг.</a:t>
            </a:r>
            <a:endParaRPr lang="ru-RU" sz="2800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b="1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3244334"/>
            <a:ext cx="36433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785794"/>
            <a:ext cx="4329114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800000"/>
                </a:solidFill>
              </a:rPr>
              <a:t>Фамилия, имя, отчество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Кобзева Татьяна Петровна,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учитель </a:t>
            </a:r>
            <a:r>
              <a:rPr lang="ru-RU" dirty="0" smtClean="0"/>
              <a:t>начальных классов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800000"/>
                </a:solidFill>
              </a:rPr>
              <a:t>  </a:t>
            </a:r>
            <a:endParaRPr lang="ru-RU" dirty="0">
              <a:solidFill>
                <a:srgbClr val="800000"/>
              </a:solidFill>
            </a:endParaRPr>
          </a:p>
        </p:txBody>
      </p:sp>
      <p:pic>
        <p:nvPicPr>
          <p:cNvPr id="1026" name="Picture 2" descr="G:\фото Кобзева Т.П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736"/>
            <a:ext cx="3048000" cy="400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800000"/>
                </a:solidFill>
              </a:rPr>
              <a:t>Место работы, стаж</a:t>
            </a:r>
            <a:endParaRPr lang="ru-RU" b="1" i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9296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/>
              <a:t>Муниципальная общеобразовательная  школа-интернат «</a:t>
            </a:r>
            <a:r>
              <a:rPr lang="ru-RU" dirty="0" smtClean="0"/>
              <a:t>Лицей-интернат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г</a:t>
            </a:r>
            <a:r>
              <a:rPr lang="ru-RU" dirty="0" smtClean="0"/>
              <a:t>. Балашова Саратовской области»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стаж работы – 24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800000"/>
                </a:solidFill>
              </a:rPr>
              <a:t>Тема инновационного педагогического опыта (ИПО)</a:t>
            </a:r>
            <a:r>
              <a:rPr lang="ru-RU" i="1" dirty="0" smtClean="0">
                <a:solidFill>
                  <a:srgbClr val="800000"/>
                </a:solidFill>
              </a:rPr>
              <a:t> </a:t>
            </a:r>
            <a:endParaRPr lang="ru-RU" i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4829180" cy="4625989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технологии деятельностного метода обучения на уроках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начальной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72132" y="2428868"/>
            <a:ext cx="2696572" cy="35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8647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7" y="2285992"/>
            <a:ext cx="2786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 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785794"/>
            <a:ext cx="7786741" cy="5723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опыта.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Стаж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моей педагогической деятельности в начальной школе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24  года.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 это время я работала по традиционной программе «Школа России», по УМК «Начальная школа 21 века», а в данный момент обучение веду по ОС «Школа -2100».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Федеральном компоненте государственного стандарта подчёркивается необходимость создания качественно новой личностно-ориентированной развивающей модели массовой начальной школы.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связи с этим приоритетной становится развивающая функция обучения, которая должна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обеспечить: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становление личности младшего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школьника;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раскрытие его индивидуальных возможностей.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Важнейшим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приоритетом начального общего образования становится формирование общих учебных умений и навыков, уровень освоения которых в значительной мере предопределяет успешность всего последующего обучения. Учителя начальных классов осознают важность самостоятельной работы учащихся как метода обучения, реализация которого способствует подготовке к самообразованию, самоконтролю, формированию умений планировать, анализировать, делать обобщения.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Широкое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распространение в начальной школе получают личностно- ориентированные педагогические технологии.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Чаще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организуются индивидуальные и групповые формы работы на уроке.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Сегодня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начальной школе наибольшее распространение получила «технология деятельностного метода обучения». При этом новая технология, новый способ организации обучения не разрушает «традиционную» систему деятельности, а преобразовывает её, сохраняя всё необходимое для реализации новых образовательных целей.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800000"/>
                </a:solidFill>
              </a:rPr>
              <a:t>Концепция деятельности</a:t>
            </a:r>
            <a:endParaRPr lang="ru-RU" sz="2800" b="1" i="1" dirty="0">
              <a:solidFill>
                <a:srgbClr val="8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928934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285860"/>
            <a:ext cx="80010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Ведущая  идея</a:t>
            </a: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Систематическое и методически правильное применение деятельностного метода и приёмов работы по развитию </a:t>
            </a:r>
            <a:r>
              <a:rPr lang="ru-RU" sz="1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умений в начальной школе развивают не только учебную деятельность учащихся, но и повышают качество образования.</a:t>
            </a: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через деятельностный метод предусматривает такое осуществление учебного процесса, при котором на каждом этапе образования одновременно формируется и совершенствуется целый ряд интеллектуальных качеств личности.</a:t>
            </a: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Цель опыта: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возможности использования деятельностного метода на уроках в начальной школе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через развитие навыков учебной деятельности обучающихся повышать уровень образования младшего школьника.</a:t>
            </a:r>
          </a:p>
          <a:p>
            <a:pPr algn="just" eaLnBrk="0" hangingPunct="0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Основные </a:t>
            </a: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задачи.</a:t>
            </a: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раскрыть понятие деятельностного метода, используя педагогическую и методическую литературу;</a:t>
            </a:r>
          </a:p>
          <a:p>
            <a:pPr algn="just"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- показать специфику применения деятельностного метода в начальной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школе.           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2672373"/>
            <a:ext cx="28575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1500175"/>
            <a:ext cx="785818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программе «Школа - 2100» построена новая модель обучения, которая: во-первых, является системой развивающего обучения, готовящей школьника нового типа – внутренне свободного, умеющего творчески относится к действительности, способного принимать самостоятельные решения; во-вторых, программа доступна массовой школе; в-третьих, программа разработана именно, как целостная система – от теоретических основ, учебников, программ, методических разработок до системы контроля и мониторинга результатов обучения; в-четвёртых – это система целостного и непрерывного образования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Учителям, работающим в рамках ОС  «Школа -  2100», хорошо известно требование реализации технологии деятельностного метода на уроках различной целевой направленности. Этот метод осуществляется путём создания проблемных ситуаций и, как следствие – необходимости проблемного диалога.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Технология проблемного диалога универсальна, т.е. применима на любом предмете и любой ступени.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Проблемный урок обеспечивает тройной эффект:</a:t>
            </a: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-  более качественное усвоение знаний;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- мощное развитие интеллекта, творческих способностей;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- воспитание активной личности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Обеспечивая </a:t>
            </a:r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творческое усвоение знаний, ученик проходит четыре звена научного творчества: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-постановку проблемы и поиск решения – на этапе введения знаний;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-выражение решения и реализация продукта – на этапе воспроизведения, т.е. проговаривание знаний. </a:t>
            </a:r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928671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Условия реализации технологии деятельностного метода в ОС «Школа - 2100».</a:t>
            </a: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2672373"/>
            <a:ext cx="28575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14348" y="1500174"/>
            <a:ext cx="84296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857232"/>
            <a:ext cx="79296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этом, ученик формирует исключительно учебную проблему и открывает новое знание, лишь для него самого, выражая его в простых формах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Думать легко, действовать трудно, а превратить мысль в действие – самая трудная вещь на свете», – писал И.Гёте. 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 же построить работу на уроке, чтобы дети не получали готовых знаний, а сами «открывали» их?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Проблемно - диалогическая технология  в обучении включает в себя создание особого пространства учебной деятельности, в котором ученик в учебном процессе совершает субъективное открытие закона, явления, закономерности; осваивает способ познания и механизм приобретения новых знаний о действительности.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Модель организации учебного процесса называют "обучение через открытие". 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Модель организации учебного процесса строится на реализации принципа </a:t>
            </a:r>
            <a:r>
              <a:rPr lang="ru-RU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проблемности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в обучении.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проблемности</a:t>
            </a:r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реализуется: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— как в содержании учебного предмета;</a:t>
            </a:r>
            <a:endParaRPr lang="ru-RU" dirty="0" smtClean="0">
              <a:solidFill>
                <a:srgbClr val="00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— так и в процессе развертывания этого содержания в учебном процессе.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143932" cy="14287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800000"/>
                </a:solidFill>
              </a:rPr>
              <a:t>Описание инновационного опыта учителя:</a:t>
            </a:r>
            <a:br>
              <a:rPr lang="ru-RU" sz="3100" b="1" i="1" dirty="0" smtClean="0">
                <a:solidFill>
                  <a:srgbClr val="8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357298"/>
            <a:ext cx="771530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создать в пространстве деятельности ученика значимую для него проблемную ситуацию,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наполнить проблемную ситуацию противоречивостью в состоянии исследуемого объекта и создать условия для осознания этого противоречия учеником как проблемы;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сформулировать задачу продуктивного (или творческого) типа, вытекающую из осознанной учеником проблемы.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Результативность можно оценить с помощью критериев: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наличие у ученика положительного мотива к деятельности в проблемной ситуации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("Хочу разобраться, хочу попробовать свои силы, хочу убедиться  смогу ли разрешить эту ситуацию...),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наличие у учащихся положительных изменений в эмоционально-волевой сфере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(" Испытываю радость, удовольствие от деятельности, мне это интересно, могу усилием воли концентрировать свое внимание...")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переживание учащимися субъективного открытия: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("Я сам получил этот результат, я сам справился с этой проблемой, я? вывел закон..."),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г) осознание учеником усвоения нового как личностной ценности;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("Лично мне это нужно, мне важно научиться решать эти ситуации, мне будут эти знания нужны..."),</a:t>
            </a:r>
            <a:endParaRPr lang="ru-RU" sz="1400" dirty="0" smtClean="0">
              <a:latin typeface="Times New Roman" pitchFamily="18" charset="0"/>
            </a:endParaRPr>
          </a:p>
          <a:p>
            <a:pPr eaLnBrk="0" hangingPunct="0"/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овладение обобщенным способом подхода к решению проблемных ситуаций: анализом фактов, выдвижением гипотез для их объяснения, проверкой их правильности и получением результата деятельности.</a:t>
            </a:r>
            <a:endParaRPr lang="ru-RU" sz="1400" dirty="0" smtClean="0">
              <a:latin typeface="Times New Roman" pitchFamily="18" charset="0"/>
            </a:endParaRPr>
          </a:p>
          <a:p>
            <a:endParaRPr lang="ru-RU" sz="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1311</Words>
  <Application>Microsoft Office PowerPoint</Application>
  <PresentationFormat>Экран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Место работы, стаж</vt:lpstr>
      <vt:lpstr>Тема инновационного педагогического опыта (ИПО) </vt:lpstr>
      <vt:lpstr> </vt:lpstr>
      <vt:lpstr>Концепция деятельности</vt:lpstr>
      <vt:lpstr>Слайд 7</vt:lpstr>
      <vt:lpstr>Слайд 8</vt:lpstr>
      <vt:lpstr>Описание инновационного опыта учителя:  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Владелец</cp:lastModifiedBy>
  <cp:revision>53</cp:revision>
  <dcterms:created xsi:type="dcterms:W3CDTF">2013-01-28T19:28:30Z</dcterms:created>
  <dcterms:modified xsi:type="dcterms:W3CDTF">2014-01-03T16:51:52Z</dcterms:modified>
</cp:coreProperties>
</file>