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0" r:id="rId2"/>
  </p:sldMasterIdLst>
  <p:notesMasterIdLst>
    <p:notesMasterId r:id="rId25"/>
  </p:notesMasterIdLst>
  <p:sldIdLst>
    <p:sldId id="302" r:id="rId3"/>
    <p:sldId id="258" r:id="rId4"/>
    <p:sldId id="279" r:id="rId5"/>
    <p:sldId id="273" r:id="rId6"/>
    <p:sldId id="295" r:id="rId7"/>
    <p:sldId id="286" r:id="rId8"/>
    <p:sldId id="283" r:id="rId9"/>
    <p:sldId id="296" r:id="rId10"/>
    <p:sldId id="298" r:id="rId11"/>
    <p:sldId id="299" r:id="rId12"/>
    <p:sldId id="285" r:id="rId13"/>
    <p:sldId id="293" r:id="rId14"/>
    <p:sldId id="269" r:id="rId15"/>
    <p:sldId id="300" r:id="rId16"/>
    <p:sldId id="301" r:id="rId17"/>
    <p:sldId id="270" r:id="rId18"/>
    <p:sldId id="268" r:id="rId19"/>
    <p:sldId id="289" r:id="rId20"/>
    <p:sldId id="257" r:id="rId21"/>
    <p:sldId id="303" r:id="rId22"/>
    <p:sldId id="292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D462-3978-4A12-B9AE-40228BB9424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5793-8863-42FA-BC35-1FA4FF934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50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66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A28649-185F-43CA-96F0-45F7ABE5793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6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17E51-6B92-450D-A8DE-0333A1A85C0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59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ADFD-B37F-4C7E-97A4-583061B20E5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61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373C15-8502-4CA9-8FFE-F5E9BE2291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1391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C824-466F-433D-9900-0E6A9F3FC7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47855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ADE9E-19DF-4028-B3FA-3326C5E6E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96146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D33F-7324-40E0-868A-8E3BAA0B8A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385183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1982-1BA3-4398-8FD6-8C23229499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704730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EA98-A92E-4036-9948-9A2CFCC59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43862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035C-BAB5-4CEC-BAF6-53DC0D610E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82519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DBB9-6072-4BD5-924E-0B46509423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69658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7C29B-0097-4439-9FEC-F9906D0726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480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E414-11D1-4648-8F52-E91677EE3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436410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5FF0F-11D8-4F2D-92AE-69C657C27D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24189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4A16-5BFE-4C10-973E-197C8FCDA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52433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EEF1-89E3-407A-9756-2F0E2AE230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011285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BB9E-6EB5-493F-A10D-FBE3DE24A4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3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1D8E-6E7D-4F21-BD06-39E52D1D08A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1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F9A2E-330A-41BE-B61C-226AC8A934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8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54319-CE74-4DB7-9CB3-41A22E025DC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53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1E9B-D81E-4907-824E-09484C344F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0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10D01-2702-4741-89A8-3267D134E6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49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EC9C1-4BBD-4C69-9950-66D64ADD51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C16F4-F365-4594-BD79-7635E75513D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15454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BC78B-0B13-426A-A059-B52F74A8050E}" type="slidenum">
              <a:rPr lang="ru-RU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639594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49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53.radikal.ru/i142/1103/2a/f3e6d90d8fab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img_url=http://img0.liveinternet.ru/images/foto/b/3/apps/0/714/714572_41.jpg&amp;p=1&amp;text=%D0%BA%D0%B0%D1%80%D1%82%D0%B8%D0%BD%D0%BA%D0%B0%20%D1%86%D0%B2%D0%B5%D1%82%D0%BA%D0%B0%20%D0%96%D0%B0%D1%80%D0%BE%D0%BA&amp;noreask=1&amp;pos=37&amp;lr=63&amp;rpt=simage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rimpogoda.ru/images/cms/data/brusnika_na_pidane_vasilij_rubcov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etrelius1150.narod.ru/cold-night2008/cold-night2008-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8/aplgallery.7/0_4210_a7f07524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3;&#1100;&#1089;&#1082;&#1080;&#1081;\Desktop\&#1088;&#1072;&#1089;&#1090;%20&#1048;&#1088;&#1082;%20&#1086;&#1073;&#1083;\Irkutsk_moy_gorod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karta_irkutskoj_oblasty_podrobnaya-482x540%5b1%5d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6;&#1083;&#1100;&#1089;&#1082;&#1072;&#1103;%20&#1056;&#1072;&#1089;&#1090;%20&#1048;&#1088;&#1082;.%20&#1086;&#1073;&#1083;\&#1079;&#1074;&#1091;&#1082;&#1080;%20&#1083;&#1077;&#1089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8;&#1090;&#1080;&#1085;&#1082;&#1080;%20&#1089;%20&#1088;&#1072;&#1089;&#1090;&#1077;&#1085;&#1080;&#1103;&#1084;&#1080;.docx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siter.com/uploads/20120329/1xyagodi+chernika+lesnie+yagodi+49735188188.jpg" TargetMode="External"/><Relationship Id="rId13" Type="http://schemas.openxmlformats.org/officeDocument/2006/relationships/hyperlink" Target="http://images.vfl.ru/ii/1333696529/627e026a/449198.jpg" TargetMode="External"/><Relationship Id="rId18" Type="http://schemas.openxmlformats.org/officeDocument/2006/relationships/hyperlink" Target="http://im5-tub-ru.yandex.net/i?id=29670415-03-72&amp;n=21" TargetMode="External"/><Relationship Id="rId3" Type="http://schemas.openxmlformats.org/officeDocument/2006/relationships/hyperlink" Target="http://im3-tub-ru.yandex.net/i?id=573049560-44-72&amp;n=21" TargetMode="External"/><Relationship Id="rId21" Type="http://schemas.openxmlformats.org/officeDocument/2006/relationships/hyperlink" Target="http://im5-tub-ru.yandex.net/i?id=211033492-49-72&amp;n=21" TargetMode="External"/><Relationship Id="rId7" Type="http://schemas.openxmlformats.org/officeDocument/2006/relationships/hyperlink" Target="http://img0.liveinternet.ru/images/attach/b/3/18/373/18373744_prrrr.JPG" TargetMode="External"/><Relationship Id="rId12" Type="http://schemas.openxmlformats.org/officeDocument/2006/relationships/hyperlink" Target="http://club.foto.ru/gallery/images/photo/2012/05/27/1984179.jpg" TargetMode="External"/><Relationship Id="rId17" Type="http://schemas.openxmlformats.org/officeDocument/2006/relationships/hyperlink" Target="http://im7-tub-ru.yandex.net/i?id=483756578-13-72&amp;n=21" TargetMode="External"/><Relationship Id="rId2" Type="http://schemas.openxmlformats.org/officeDocument/2006/relationships/hyperlink" Target="http://photos.lifeisphoto.ru/93/0/933326.jpg" TargetMode="External"/><Relationship Id="rId16" Type="http://schemas.openxmlformats.org/officeDocument/2006/relationships/hyperlink" Target="http://im7-tub-ru.yandex.net/i?id=3205466-19-72&amp;n=21" TargetMode="External"/><Relationship Id="rId20" Type="http://schemas.openxmlformats.org/officeDocument/2006/relationships/hyperlink" Target="http://www.bolshoyvopros.ru/files/users/images/5f/95/5f95fc34013daf7fd1665848e6d7068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7travel.ru/images/pictures/IMG_0274.jpg" TargetMode="External"/><Relationship Id="rId11" Type="http://schemas.openxmlformats.org/officeDocument/2006/relationships/hyperlink" Target="http://im0-tub-ru.yandex.net/i?id=955341517-05-72&amp;n=21" TargetMode="External"/><Relationship Id="rId5" Type="http://schemas.openxmlformats.org/officeDocument/2006/relationships/hyperlink" Target="http://im0-tub-ru.yandex.net/i?id=265095337-41-72&amp;n=21" TargetMode="External"/><Relationship Id="rId15" Type="http://schemas.openxmlformats.org/officeDocument/2006/relationships/hyperlink" Target="http://im5-tub-ru.yandex.net/i?id=5593598-59-72&amp;n=17" TargetMode="External"/><Relationship Id="rId10" Type="http://schemas.openxmlformats.org/officeDocument/2006/relationships/hyperlink" Target="http://im0-tub-ru.yandex.net/i?id=213945081-28-72&amp;n=21" TargetMode="External"/><Relationship Id="rId19" Type="http://schemas.openxmlformats.org/officeDocument/2006/relationships/hyperlink" Target="http://im2-tub-ru.yandex.net/i?id=228751658-15-72&amp;n=21" TargetMode="External"/><Relationship Id="rId4" Type="http://schemas.openxmlformats.org/officeDocument/2006/relationships/hyperlink" Target="http://im5-tub-ru.yandex.net/i?id=51023210-48-72&amp;n=21" TargetMode="External"/><Relationship Id="rId9" Type="http://schemas.openxmlformats.org/officeDocument/2006/relationships/hyperlink" Target="http://usiter.com/uploads/20120329/1xyagodi+chernika+lesnie+yagodi+23030315696.jpg" TargetMode="External"/><Relationship Id="rId14" Type="http://schemas.openxmlformats.org/officeDocument/2006/relationships/hyperlink" Target="http://im5-tub-ru.yandex.net/i?id=126631706-50-72&amp;n=21" TargetMode="External"/><Relationship Id="rId22" Type="http://schemas.openxmlformats.org/officeDocument/2006/relationships/hyperlink" Target="http://im2-tub-ru.yandex.net/i?id=70169759-60-72&amp;n=2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11" Type="http://schemas.openxmlformats.org/officeDocument/2006/relationships/hyperlink" Target="http://images.yandex.ru/yandsearch?p=7&amp;text=%D0%BA%D0%B0%D1%80%D1%82%D0%B8%D0%BD%D0%BA%D0%B0%20%D1%80%D0%B0%D1%81%D1%82%D0%B5%D0%BD%D0%B8%D0%B9%20%D1%82%D0%B0%D0%B9%D0%B3%D0%B8&amp;img_url=http://i.photocentra.ru/images/main25/255909_main.jpg&amp;pos=227&amp;uinfo=sw-1079-sh-474-fw-854-fh-448-pd-1&amp;rpt=simage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img_url=http://img-fotki.yandex.ru/get/51/natavoro.1/0_ba0b_2f7de8f7_S&amp;p=3&amp;text=%D0%BA%D0%B0%D1%80%D1%82%D0%B8%D0%BD%D0%BA%D0%B0%20%D1%86%D0%B2%D0%B5%D1%82%D0%BA%D0%B0%20%D0%96%D0%B0%D1%80%D0%BE%D0%BA&amp;noreask=1&amp;pos=91&amp;lr=63&amp;rpt=simage" TargetMode="External"/><Relationship Id="rId9" Type="http://schemas.openxmlformats.org/officeDocument/2006/relationships/hyperlink" Target="http://s53.radikal.ru/i142/1103/2a/f3e6d90d8fab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atiana7326.ru/wp-content/uploads/2011/08/osina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0.liveinternet.ru/images/attach/c/3/77/941/77941326_4216969_derevo_listvennic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gnilomedova.59313s016.edusite.ru/images/p9_7960_larchtre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72816"/>
            <a:ext cx="6858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Иркутской</a:t>
            </a:r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области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1698" y="3026494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589240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 err="1" smtClean="0">
                <a:ln w="11430"/>
                <a:cs typeface="Arial" pitchFamily="34" charset="0"/>
              </a:rPr>
              <a:t>Вольская</a:t>
            </a:r>
            <a:r>
              <a:rPr lang="ru-RU" sz="1600" b="1" spc="50" dirty="0" smtClean="0">
                <a:ln w="11430"/>
                <a:cs typeface="Arial" pitchFamily="34" charset="0"/>
              </a:rPr>
              <a:t> Ольга Анатольевна</a:t>
            </a:r>
          </a:p>
          <a:p>
            <a:r>
              <a:rPr lang="ru-RU" sz="1600" b="1" spc="50" dirty="0" smtClean="0">
                <a:ln w="11430"/>
                <a:cs typeface="Arial" pitchFamily="34" charset="0"/>
              </a:rPr>
              <a:t>Учитель начальных классов  </a:t>
            </a:r>
          </a:p>
          <a:p>
            <a:r>
              <a:rPr lang="ru-RU" sz="1600" b="1" spc="50" dirty="0" smtClean="0">
                <a:ln w="11430"/>
                <a:cs typeface="Arial" pitchFamily="34" charset="0"/>
              </a:rPr>
              <a:t>МБОУ г. Иркутска СОШ №18 </a:t>
            </a:r>
            <a:endParaRPr lang="ru-RU" sz="1600" b="1" spc="50" dirty="0">
              <a:ln w="1143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5796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Внеурочная деятельность в 1 классе.</a:t>
            </a:r>
          </a:p>
          <a:p>
            <a:r>
              <a:rPr lang="ru-RU" sz="1600" dirty="0" smtClean="0">
                <a:latin typeface="+mj-lt"/>
              </a:rPr>
              <a:t>Факультативный курс «Тропинки родного края»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 – под снега расцветает,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раньше всех весну встречает</a:t>
            </a:r>
            <a:endParaRPr lang="ru-RU" sz="3200" dirty="0"/>
          </a:p>
        </p:txBody>
      </p:sp>
      <p:pic>
        <p:nvPicPr>
          <p:cNvPr id="4" name="Picture 2" descr="C:\Users\Ольга\Desktop\раст Ирк обл\2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260347" cy="46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52650" y="5589240"/>
            <a:ext cx="3991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подснежник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5009"/>
            <a:ext cx="5860900" cy="23575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/>
              <a:t>Нам запах свежести лесной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/>
              <a:t>Приносит позднею весной.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/>
              <a:t>Цветок душистый, нежный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/>
              <a:t>Из кисти белоснежной.</a:t>
            </a:r>
          </a:p>
        </p:txBody>
      </p:sp>
      <p:pic>
        <p:nvPicPr>
          <p:cNvPr id="3" name="Picture 4" descr="Картинка 2 из 1305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772816"/>
            <a:ext cx="4154414" cy="49164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566124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</a:rPr>
              <a:t>ландыш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65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85175" cy="143192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 называется это растение?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6-tub-ru.yandex.net/i?id=19084884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80720" cy="47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021288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купальница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99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Как называется дикая роза с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ярко-красными ягодами-плодами?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733256"/>
            <a:ext cx="3105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+mj-lt"/>
              </a:rPr>
              <a:t>шиповник</a:t>
            </a:r>
            <a:endParaRPr lang="ru-RU" sz="3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+mj-lt"/>
            </a:endParaRPr>
          </a:p>
        </p:txBody>
      </p:sp>
      <p:pic>
        <p:nvPicPr>
          <p:cNvPr id="16386" name="Picture 2" descr="http://im7-tub-ru.yandex.net/i?id=328090619-11-72&amp;n=17"/>
          <p:cNvPicPr>
            <a:picLocks noChangeAspect="1" noChangeArrowheads="1"/>
          </p:cNvPicPr>
          <p:nvPr/>
        </p:nvPicPr>
        <p:blipFill>
          <a:blip r:embed="rId2" cstate="email"/>
          <a:srcRect t="2367" r="19840"/>
          <a:stretch>
            <a:fillRect/>
          </a:stretch>
        </p:blipFill>
        <p:spPr bwMode="auto">
          <a:xfrm>
            <a:off x="683568" y="2348880"/>
            <a:ext cx="3888432" cy="2970656"/>
          </a:xfrm>
          <a:prstGeom prst="rect">
            <a:avLst/>
          </a:prstGeom>
          <a:noFill/>
        </p:spPr>
      </p:pic>
      <p:pic>
        <p:nvPicPr>
          <p:cNvPr id="16388" name="Picture 4" descr="http://im6-tub-ru.yandex.net/i?id=385071603-42-72&amp;n=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16832"/>
            <a:ext cx="3986843" cy="396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771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385175" cy="1431925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  Что за бусинка вот тут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На стебле повисла?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Глянешь – слюнки потекут,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А раскусишь – кисло</a:t>
            </a:r>
            <a:endParaRPr lang="ru-RU" sz="3200" dirty="0"/>
          </a:p>
        </p:txBody>
      </p:sp>
      <p:pic>
        <p:nvPicPr>
          <p:cNvPr id="3" name="Picture 12" descr="Брусника на Пидане">
            <a:hlinkClick r:id="rId2" tooltip="Фотография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578392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Брусника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85175" cy="1431925"/>
          </a:xfrm>
        </p:spPr>
        <p:txBody>
          <a:bodyPr/>
          <a:lstStyle/>
          <a:p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Как называется ягода, созревающая В конце июня начале июля, с дивным чарующим ароматом?</a:t>
            </a:r>
            <a:r>
              <a:rPr lang="ru-RU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3" name="Picture 6" descr="d0b7d0b5d0bcd0bbd18fd0bdd0b8d0bad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949280"/>
            <a:ext cx="303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Земляника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791" y="332656"/>
            <a:ext cx="8263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Какая ягода снега не боится?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5362" name="Picture 2" descr="Картинка 4 из 1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3241" y="1412776"/>
            <a:ext cx="6720747" cy="50405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3588" y="5373216"/>
            <a:ext cx="2162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+mj-lt"/>
              </a:rPr>
              <a:t>клюква</a:t>
            </a:r>
            <a:endParaRPr lang="ru-RU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47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267" y="260648"/>
            <a:ext cx="83326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мелкий дикорастущий кустарник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 черными съедобными ягодами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661248"/>
            <a:ext cx="2364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черника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7412" name="Picture 4" descr="Картинка 5 из 1582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l="12704" t="19194" r="8141" b="11695"/>
          <a:stretch>
            <a:fillRect/>
          </a:stretch>
        </p:blipFill>
        <p:spPr bwMode="auto">
          <a:xfrm rot="20267328">
            <a:off x="1605003" y="3003657"/>
            <a:ext cx="1994910" cy="2218838"/>
          </a:xfrm>
          <a:prstGeom prst="rect">
            <a:avLst/>
          </a:prstGeom>
          <a:noFill/>
        </p:spPr>
      </p:pic>
      <p:pic>
        <p:nvPicPr>
          <p:cNvPr id="5" name="Picture 9" descr="46332272_chern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18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64722_Olech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837" y="1916832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Какую лесную ягоду любит медведь?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517232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малина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72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1520" y="1916832"/>
            <a:ext cx="88924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>
                <a:latin typeface="+mj-lt"/>
                <a:cs typeface="Rod" pitchFamily="49" charset="-79"/>
              </a:rPr>
              <a:t>Земля – наш общий дом, и мы должны </a:t>
            </a:r>
            <a:r>
              <a:rPr lang="ru-RU" sz="4800" b="1" dirty="0" smtClean="0">
                <a:latin typeface="+mj-lt"/>
                <a:cs typeface="Rod" pitchFamily="49" charset="-79"/>
              </a:rPr>
              <a:t>его беречь </a:t>
            </a:r>
            <a:r>
              <a:rPr lang="ru-RU" sz="4800" b="1" dirty="0">
                <a:latin typeface="+mj-lt"/>
                <a:cs typeface="Rod" pitchFamily="49" charset="-79"/>
              </a:rPr>
              <a:t>и охранять!</a:t>
            </a:r>
          </a:p>
        </p:txBody>
      </p:sp>
      <p:pic>
        <p:nvPicPr>
          <p:cNvPr id="5" name="Irkutsk_moy_gor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09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9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est_all_gree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42" y="332656"/>
            <a:ext cx="883064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вук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68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://obl-vesti.ru/uploads/posts/2010-05/1274696012_krasnajakniga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920880" cy="6376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02623" cy="1431925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007350" cy="3108176"/>
          </a:xfrm>
        </p:spPr>
        <p:txBody>
          <a:bodyPr/>
          <a:lstStyle/>
          <a:p>
            <a:r>
              <a:rPr lang="ru-RU" sz="3600" dirty="0" smtClean="0"/>
              <a:t>Я узнал …</a:t>
            </a:r>
          </a:p>
          <a:p>
            <a:r>
              <a:rPr lang="ru-RU" sz="3600" dirty="0" smtClean="0"/>
              <a:t>Я удивился …</a:t>
            </a:r>
          </a:p>
          <a:p>
            <a:r>
              <a:rPr lang="ru-RU" sz="3600" dirty="0" smtClean="0"/>
              <a:t>Я запомнил …</a:t>
            </a:r>
            <a:endParaRPr lang="ru-RU" sz="3600" dirty="0"/>
          </a:p>
        </p:txBody>
      </p:sp>
      <p:pic>
        <p:nvPicPr>
          <p:cNvPr id="4" name="Рисунок 4" descr="солнышко.gif"/>
          <p:cNvPicPr>
            <a:picLocks noChangeAspect="1"/>
          </p:cNvPicPr>
          <p:nvPr/>
        </p:nvPicPr>
        <p:blipFill>
          <a:blip r:embed="rId2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24" t="14706" r="11624" b="5882"/>
          <a:stretch>
            <a:fillRect/>
          </a:stretch>
        </p:blipFill>
        <p:spPr bwMode="auto">
          <a:xfrm rot="20522182" flipH="1">
            <a:off x="6550993" y="642805"/>
            <a:ext cx="1847514" cy="191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олнышко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24" t="14706" r="11624" b="5882"/>
          <a:stretch>
            <a:fillRect/>
          </a:stretch>
        </p:blipFill>
        <p:spPr bwMode="auto">
          <a:xfrm rot="20522182" flipH="1">
            <a:off x="6550994" y="642804"/>
            <a:ext cx="1847514" cy="191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5488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4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4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720079"/>
          </a:xfrm>
          <a:effectLst/>
        </p:spPr>
        <p:txBody>
          <a:bodyPr/>
          <a:lstStyle/>
          <a:p>
            <a:pPr algn="ctr"/>
            <a:r>
              <a:rPr lang="ru-RU" sz="4000" dirty="0" smtClean="0"/>
              <a:t>Источники ресурсов: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77472" cy="4611216"/>
          </a:xfrm>
        </p:spPr>
        <p:txBody>
          <a:bodyPr/>
          <a:lstStyle/>
          <a:p>
            <a:r>
              <a:rPr lang="ru-RU" sz="1200" dirty="0" smtClean="0"/>
              <a:t>Багульник-</a:t>
            </a:r>
            <a:r>
              <a:rPr lang="en-US" sz="1200" dirty="0" smtClean="0">
                <a:hlinkClick r:id="rId2"/>
              </a:rPr>
              <a:t>http://photos.lifeisphoto.ru/93/0/933326.jpg</a:t>
            </a:r>
            <a:endParaRPr lang="ru-RU" sz="1200" dirty="0" smtClean="0"/>
          </a:p>
          <a:p>
            <a:r>
              <a:rPr lang="ru-RU" sz="1200" dirty="0" smtClean="0"/>
              <a:t>Ландыш-</a:t>
            </a:r>
            <a:r>
              <a:rPr lang="en-US" sz="1200" dirty="0" smtClean="0">
                <a:hlinkClick r:id="rId3"/>
              </a:rPr>
              <a:t>http://im3-tub-ru.yandex.net/i?id=573049560-44-72&amp;n=21</a:t>
            </a:r>
            <a:endParaRPr lang="ru-RU" sz="1200" dirty="0" smtClean="0"/>
          </a:p>
          <a:p>
            <a:r>
              <a:rPr lang="ru-RU" sz="1200" dirty="0" smtClean="0"/>
              <a:t>Красная книга-</a:t>
            </a:r>
            <a:r>
              <a:rPr lang="en-US" sz="1200" dirty="0" smtClean="0">
                <a:hlinkClick r:id="rId4"/>
              </a:rPr>
              <a:t>http://im5-tub-ru.yandex.net/i?id=51023210-48-72&amp;n=21</a:t>
            </a:r>
            <a:endParaRPr lang="ru-RU" sz="1200" dirty="0" smtClean="0"/>
          </a:p>
          <a:p>
            <a:r>
              <a:rPr lang="ru-RU" sz="1200" dirty="0" smtClean="0"/>
              <a:t>Карта Иркутской области-</a:t>
            </a:r>
            <a:r>
              <a:rPr lang="en-US" sz="1200" dirty="0" smtClean="0">
                <a:hlinkClick r:id="rId5"/>
              </a:rPr>
              <a:t>http://im0-tub-ru.yandex.net/i?id=265095337-41-72&amp;n=21</a:t>
            </a:r>
            <a:endParaRPr lang="ru-RU" sz="1200" dirty="0" smtClean="0"/>
          </a:p>
          <a:p>
            <a:r>
              <a:rPr lang="ru-RU" sz="1200" dirty="0" smtClean="0"/>
              <a:t>Лес</a:t>
            </a:r>
            <a:r>
              <a:rPr lang="ru-RU" sz="1200" dirty="0" smtClean="0">
                <a:hlinkClick r:id="rId6"/>
              </a:rPr>
              <a:t> </a:t>
            </a:r>
            <a:r>
              <a:rPr lang="en-US" sz="1200" dirty="0" smtClean="0">
                <a:hlinkClick r:id="rId6"/>
              </a:rPr>
              <a:t>http://www.7travel.ru/images/pictures/IMG_0274.jpg</a:t>
            </a:r>
            <a:endParaRPr lang="ru-RU" sz="1200" dirty="0" smtClean="0"/>
          </a:p>
          <a:p>
            <a:r>
              <a:rPr lang="ru-RU" sz="1200" dirty="0" smtClean="0"/>
              <a:t>Тайга- </a:t>
            </a:r>
            <a:r>
              <a:rPr lang="en-US" sz="1200" dirty="0" smtClean="0">
                <a:hlinkClick r:id="rId7"/>
              </a:rPr>
              <a:t>http://img0.liveinternet.ru/images/attach/b/3/18/373/18373744_prrrr.JPG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Кусты черники </a:t>
            </a:r>
            <a:r>
              <a:rPr lang="en-US" sz="1200" dirty="0" smtClean="0">
                <a:hlinkClick r:id="rId8"/>
              </a:rPr>
              <a:t>http://usiter.com/uploads/20120329/1xyagodi+chernika+lesnie+yagodi+49735188188.jpg</a:t>
            </a:r>
            <a:endParaRPr lang="ru-RU" sz="1200" dirty="0" smtClean="0"/>
          </a:p>
          <a:p>
            <a:r>
              <a:rPr lang="ru-RU" sz="1200" dirty="0" smtClean="0"/>
              <a:t>Черника </a:t>
            </a:r>
            <a:r>
              <a:rPr lang="en-US" sz="1200" dirty="0" smtClean="0">
                <a:hlinkClick r:id="rId9"/>
              </a:rPr>
              <a:t>http://usiter.com/uploads/20120329/1xyagodi+chernika+lesnie+yagodi+23030315696.jpg</a:t>
            </a:r>
            <a:endParaRPr lang="ru-RU" sz="1200" dirty="0" smtClean="0"/>
          </a:p>
          <a:p>
            <a:r>
              <a:rPr lang="ru-RU" sz="1200" dirty="0" smtClean="0"/>
              <a:t>Малина </a:t>
            </a:r>
            <a:r>
              <a:rPr lang="en-US" sz="1200" dirty="0" smtClean="0">
                <a:hlinkClick r:id="rId10"/>
              </a:rPr>
              <a:t>http://im0-tub-ru.yandex.net/i?id=213945081-28-72&amp;n=21</a:t>
            </a:r>
            <a:endParaRPr lang="ru-RU" sz="1200" dirty="0" smtClean="0"/>
          </a:p>
          <a:p>
            <a:r>
              <a:rPr lang="ru-RU" sz="1200" dirty="0" smtClean="0"/>
              <a:t>Подснежник </a:t>
            </a:r>
            <a:r>
              <a:rPr lang="en-US" sz="1200" dirty="0" smtClean="0">
                <a:hlinkClick r:id="rId11"/>
              </a:rPr>
              <a:t>http://im0-tub-ru.yandex.net/i?id=955341517-05-72&amp;n=21</a:t>
            </a:r>
            <a:endParaRPr lang="ru-RU" sz="1200" dirty="0" smtClean="0"/>
          </a:p>
          <a:p>
            <a:r>
              <a:rPr lang="ru-RU" sz="1200" dirty="0" smtClean="0"/>
              <a:t>Купальница </a:t>
            </a:r>
            <a:r>
              <a:rPr lang="en-US" sz="1200" dirty="0" smtClean="0">
                <a:hlinkClick r:id="rId12"/>
              </a:rPr>
              <a:t>http://club.foto.ru/gallery/images/photo/2012/05/27/1984179.jpg</a:t>
            </a:r>
            <a:endParaRPr lang="ru-RU" sz="1200" dirty="0" smtClean="0"/>
          </a:p>
          <a:p>
            <a:r>
              <a:rPr lang="ru-RU" sz="1200" dirty="0" smtClean="0"/>
              <a:t>Плоды шиповника </a:t>
            </a:r>
            <a:r>
              <a:rPr lang="en-US" sz="1200" dirty="0" smtClean="0">
                <a:hlinkClick r:id="rId13"/>
              </a:rPr>
              <a:t>http://images.vfl.ru/ii/1333696529/627e026a/449198.jpg</a:t>
            </a:r>
            <a:endParaRPr lang="ru-RU" sz="1200" dirty="0" smtClean="0"/>
          </a:p>
          <a:p>
            <a:r>
              <a:rPr lang="ru-RU" sz="1200" dirty="0" smtClean="0"/>
              <a:t>Цветы шиповника </a:t>
            </a:r>
            <a:r>
              <a:rPr lang="en-US" sz="1200" dirty="0" smtClean="0">
                <a:hlinkClick r:id="rId14"/>
              </a:rPr>
              <a:t>http://im5-tub-ru.yandex.net/i?id=126631706-50-72&amp;n=21</a:t>
            </a:r>
            <a:endParaRPr lang="ru-RU" sz="1200" dirty="0" smtClean="0"/>
          </a:p>
          <a:p>
            <a:r>
              <a:rPr lang="ru-RU" sz="1200" dirty="0" smtClean="0"/>
              <a:t>Брусника </a:t>
            </a:r>
            <a:r>
              <a:rPr lang="en-US" sz="1200" dirty="0" smtClean="0">
                <a:hlinkClick r:id="rId15"/>
              </a:rPr>
              <a:t>http://im5-tub-ru.yandex.net/i?id=5593598-59-72&amp;n=17</a:t>
            </a:r>
            <a:endParaRPr lang="ru-RU" sz="1200" dirty="0" smtClean="0"/>
          </a:p>
          <a:p>
            <a:r>
              <a:rPr lang="ru-RU" sz="1200" dirty="0" smtClean="0"/>
              <a:t>Земляника </a:t>
            </a:r>
            <a:r>
              <a:rPr lang="en-US" sz="1200" dirty="0" smtClean="0">
                <a:hlinkClick r:id="rId16"/>
              </a:rPr>
              <a:t>http://im7-tub-ru.yandex.net/i?id=3205466-19-72&amp;n=21</a:t>
            </a:r>
            <a:endParaRPr lang="ru-RU" sz="1200" dirty="0" smtClean="0"/>
          </a:p>
          <a:p>
            <a:r>
              <a:rPr lang="ru-RU" sz="1200" dirty="0" smtClean="0"/>
              <a:t>Клюква </a:t>
            </a:r>
            <a:r>
              <a:rPr lang="en-US" sz="1200" dirty="0" smtClean="0">
                <a:hlinkClick r:id="rId17"/>
              </a:rPr>
              <a:t>http://im7-tub-ru.yandex.net/i?id=483756578-13-72&amp;n=21</a:t>
            </a:r>
            <a:endParaRPr lang="ru-RU" sz="1200" dirty="0" smtClean="0"/>
          </a:p>
          <a:p>
            <a:r>
              <a:rPr lang="ru-RU" sz="1200" dirty="0" smtClean="0"/>
              <a:t>Ель </a:t>
            </a:r>
            <a:r>
              <a:rPr lang="en-US" sz="1200" dirty="0" smtClean="0">
                <a:hlinkClick r:id="rId18"/>
              </a:rPr>
              <a:t>http://im5-tub-ru.yandex.net/i?id=29670415-03-72&amp;n=21</a:t>
            </a:r>
            <a:endParaRPr lang="ru-RU" sz="1200" dirty="0" smtClean="0"/>
          </a:p>
          <a:p>
            <a:r>
              <a:rPr lang="ru-RU" sz="1200" dirty="0" smtClean="0"/>
              <a:t>Осина </a:t>
            </a:r>
            <a:r>
              <a:rPr lang="en-US" sz="1200" dirty="0" smtClean="0">
                <a:hlinkClick r:id="rId19"/>
              </a:rPr>
              <a:t>http://im2-tub-ru.yandex.net/i?id=228751658-15-72&amp;n=21</a:t>
            </a:r>
            <a:endParaRPr lang="ru-RU" sz="1200" dirty="0" smtClean="0"/>
          </a:p>
          <a:p>
            <a:r>
              <a:rPr lang="ru-RU" sz="1200" dirty="0" smtClean="0"/>
              <a:t>Лиственница </a:t>
            </a:r>
            <a:r>
              <a:rPr lang="en-US" sz="1200" dirty="0" smtClean="0">
                <a:hlinkClick r:id="rId20"/>
              </a:rPr>
              <a:t>http://www.bolshoyvopros.ru/files/users/images/5f/95/5f95fc34013daf7fd1665848e6d7068d.jpg</a:t>
            </a:r>
            <a:endParaRPr lang="ru-RU" sz="1200" dirty="0" smtClean="0"/>
          </a:p>
          <a:p>
            <a:r>
              <a:rPr lang="ru-RU" sz="1200" dirty="0" smtClean="0"/>
              <a:t>Кедр </a:t>
            </a:r>
            <a:r>
              <a:rPr lang="en-US" sz="1200" dirty="0" smtClean="0">
                <a:hlinkClick r:id="rId21"/>
              </a:rPr>
              <a:t>http://im5-tub-ru.yandex.net/i?id=211033492-49-72&amp;n=21</a:t>
            </a:r>
            <a:endParaRPr lang="ru-RU" sz="1200" dirty="0" smtClean="0"/>
          </a:p>
          <a:p>
            <a:r>
              <a:rPr lang="ru-RU" sz="1200" dirty="0" smtClean="0"/>
              <a:t>Солнышко </a:t>
            </a:r>
            <a:r>
              <a:rPr lang="en-US" sz="1200" dirty="0" smtClean="0">
                <a:hlinkClick r:id="rId22"/>
              </a:rPr>
              <a:t>http://im2-tub-ru.yandex.net/i?id=70169759-60-72&amp;n=21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раст Ирк обл\38-map-irkutskaya-bi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331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Иркутская область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2291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1"/>
                </a:solidFill>
              </a:rPr>
              <a:t>Разнообразие растений Иркутской области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8195" name="Picture 7" descr="forest_forest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864096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f.mypage.ru/b4ea9859c6bb31957d79d204d4aeca13_ea8de0deb875bdfc7c554fa2789d55c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594" t="14751" r="16466"/>
          <a:stretch>
            <a:fillRect/>
          </a:stretch>
        </p:blipFill>
        <p:spPr bwMode="auto">
          <a:xfrm>
            <a:off x="6588224" y="4941168"/>
            <a:ext cx="2160240" cy="166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7-tub-ru.yandex.net/i?id=218236473-01-72&amp;n=21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0059" r="34375"/>
          <a:stretch>
            <a:fillRect/>
          </a:stretch>
        </p:blipFill>
        <p:spPr bwMode="auto">
          <a:xfrm>
            <a:off x="251520" y="4703068"/>
            <a:ext cx="1800200" cy="215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d0b7d0b5d0bcd0bbd18fd0bdd0b8d0bad0b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" t="6752" r="1248"/>
          <a:stretch>
            <a:fillRect/>
          </a:stretch>
        </p:blipFill>
        <p:spPr bwMode="auto">
          <a:xfrm>
            <a:off x="2051720" y="5130849"/>
            <a:ext cx="2376264" cy="17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46332272_chern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7789">
            <a:off x="2991792" y="277238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Ольга\Desktop\раст Ирк обл\27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9050">
            <a:off x="6110908" y="2737309"/>
            <a:ext cx="2493197" cy="18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а 2 из 13052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 t="3250" r="23077"/>
          <a:stretch>
            <a:fillRect/>
          </a:stretch>
        </p:blipFill>
        <p:spPr bwMode="auto">
          <a:xfrm>
            <a:off x="4788024" y="4365104"/>
            <a:ext cx="1440160" cy="2143623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271884736-58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04494">
            <a:off x="285119" y="2381040"/>
            <a:ext cx="257260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715342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0" y="692696"/>
            <a:ext cx="4298131" cy="40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Что же это          за девица: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не швея,             не мастерица,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ничего сама       не шьёт,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а в иголках круглый год.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284" y="476672"/>
            <a:ext cx="4102432" cy="5904656"/>
          </a:xfrm>
          <a:prstGeom prst="rect">
            <a:avLst/>
          </a:prstGeom>
          <a:noFill/>
          <a:ln w="38100">
            <a:solidFill>
              <a:srgbClr val="DBD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73325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ЕЛЬ</a:t>
            </a:r>
            <a:endParaRPr lang="ru-RU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3325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Никто не пугает,</a:t>
            </a:r>
          </a:p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а вся дрожит.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3" name="Picture 2" descr="Картинка 6 из 91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3" y="1052736"/>
            <a:ext cx="4920847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5517232"/>
            <a:ext cx="26230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ОСИНА</a:t>
            </a:r>
            <a:endParaRPr lang="ru-RU" sz="4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22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447" y="332656"/>
            <a:ext cx="73532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Какое дерево имеет признаки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и хвойного, и лиственного?</a:t>
            </a:r>
          </a:p>
        </p:txBody>
      </p:sp>
      <p:pic>
        <p:nvPicPr>
          <p:cNvPr id="3" name="Picture 2" descr="Картинка 3 из 259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556792"/>
            <a:ext cx="3672408" cy="4912920"/>
          </a:xfrm>
          <a:prstGeom prst="rect">
            <a:avLst/>
          </a:prstGeom>
          <a:noFill/>
        </p:spPr>
      </p:pic>
      <p:pic>
        <p:nvPicPr>
          <p:cNvPr id="4" name="Picture 4" descr="http://gnilomedova.59313s016.edusite.ru/images/p9_7960_larcht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1522228"/>
            <a:ext cx="3347864" cy="4954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5733256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лиственница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495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018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У какого дерева плоды растут на </a:t>
            </a:r>
          </a:p>
          <a:p>
            <a:pPr algn="ctr"/>
            <a:r>
              <a:rPr lang="ru-RU" sz="2800" dirty="0" smtClean="0">
                <a:latin typeface="+mj-lt"/>
              </a:rPr>
              <a:t>макушках ветвей?</a:t>
            </a:r>
            <a:endParaRPr lang="ru-RU" sz="2800" dirty="0">
              <a:latin typeface="+mj-lt"/>
            </a:endParaRPr>
          </a:p>
        </p:txBody>
      </p:sp>
      <p:pic>
        <p:nvPicPr>
          <p:cNvPr id="3" name="Содержимое 3" descr="5267[1].jpg"/>
          <p:cNvPicPr>
            <a:picLocks noChangeAspect="1"/>
          </p:cNvPicPr>
          <p:nvPr/>
        </p:nvPicPr>
        <p:blipFill>
          <a:blip r:embed="rId2" cstate="print"/>
          <a:srcRect l="25588" t="18500"/>
          <a:stretch>
            <a:fillRect/>
          </a:stretch>
        </p:blipFill>
        <p:spPr>
          <a:xfrm>
            <a:off x="179512" y="1357067"/>
            <a:ext cx="6517232" cy="5500933"/>
          </a:xfrm>
          <a:prstGeom prst="rect">
            <a:avLst/>
          </a:prstGeom>
        </p:spPr>
      </p:pic>
      <p:pic>
        <p:nvPicPr>
          <p:cNvPr id="4" name="Содержимое 3" descr="en_116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9" y="1340768"/>
            <a:ext cx="3779912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988840"/>
            <a:ext cx="1673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+mj-lt"/>
              </a:rPr>
              <a:t>кедр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Утром дети в лес пошли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 в лесу грибы нашли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Наклонялись, собирали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дороге растеряли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291</Words>
  <Application>Microsoft Office PowerPoint</Application>
  <PresentationFormat>Экран (4:3)</PresentationFormat>
  <Paragraphs>77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Трава</vt:lpstr>
      <vt:lpstr>1_Трава</vt:lpstr>
      <vt:lpstr>Слайд 1</vt:lpstr>
      <vt:lpstr>Слайд 2</vt:lpstr>
      <vt:lpstr>Слайд 3</vt:lpstr>
      <vt:lpstr> Разнообразие растений Иркутской области  </vt:lpstr>
      <vt:lpstr>Слайд 5</vt:lpstr>
      <vt:lpstr>Слайд 6</vt:lpstr>
      <vt:lpstr>Слайд 7</vt:lpstr>
      <vt:lpstr>Слайд 8</vt:lpstr>
      <vt:lpstr>Физкультминутка </vt:lpstr>
      <vt:lpstr>Из – под снега расцветает, раньше всех весну встречает</vt:lpstr>
      <vt:lpstr>Слайд 11</vt:lpstr>
      <vt:lpstr>Как называется это растение?</vt:lpstr>
      <vt:lpstr>Слайд 13</vt:lpstr>
      <vt:lpstr>  Что за бусинка вот тут На стебле повисла? Глянешь – слюнки потекут, А раскусишь – кисло</vt:lpstr>
      <vt:lpstr>Как называется ягода, созревающая В конце июня начале июля, с дивным чарующим ароматом? </vt:lpstr>
      <vt:lpstr>Слайд 16</vt:lpstr>
      <vt:lpstr>Слайд 17</vt:lpstr>
      <vt:lpstr>Слайд 18</vt:lpstr>
      <vt:lpstr>Слайд 19</vt:lpstr>
      <vt:lpstr>Слайд 20</vt:lpstr>
      <vt:lpstr>Рефлексия</vt:lpstr>
      <vt:lpstr>Источники ресурсов: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Вольский</cp:lastModifiedBy>
  <cp:revision>91</cp:revision>
  <dcterms:created xsi:type="dcterms:W3CDTF">2013-03-11T11:50:24Z</dcterms:created>
  <dcterms:modified xsi:type="dcterms:W3CDTF">2013-03-25T15:18:23Z</dcterms:modified>
</cp:coreProperties>
</file>