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58" r:id="rId4"/>
    <p:sldId id="277" r:id="rId5"/>
    <p:sldId id="311" r:id="rId6"/>
    <p:sldId id="309" r:id="rId7"/>
    <p:sldId id="285" r:id="rId8"/>
    <p:sldId id="281" r:id="rId9"/>
    <p:sldId id="280" r:id="rId10"/>
    <p:sldId id="312" r:id="rId11"/>
    <p:sldId id="287" r:id="rId12"/>
    <p:sldId id="306" r:id="rId13"/>
    <p:sldId id="307" r:id="rId14"/>
    <p:sldId id="342" r:id="rId15"/>
    <p:sldId id="335" r:id="rId16"/>
    <p:sldId id="334" r:id="rId17"/>
    <p:sldId id="330" r:id="rId18"/>
    <p:sldId id="331" r:id="rId19"/>
    <p:sldId id="316" r:id="rId20"/>
    <p:sldId id="350" r:id="rId21"/>
    <p:sldId id="352" r:id="rId22"/>
    <p:sldId id="337" r:id="rId23"/>
    <p:sldId id="324" r:id="rId24"/>
    <p:sldId id="348" r:id="rId25"/>
    <p:sldId id="296" r:id="rId26"/>
    <p:sldId id="320" r:id="rId27"/>
    <p:sldId id="30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366"/>
    <a:srgbClr val="FFFFFF"/>
    <a:srgbClr val="BDBFB9"/>
    <a:srgbClr val="8FD1B5"/>
    <a:srgbClr val="99BACC"/>
    <a:srgbClr val="F8FAF4"/>
    <a:srgbClr val="F4F7F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21 чел.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Адаптация</c:v>
                </c:pt>
                <c:pt idx="1">
                  <c:v>Возможна дезадаптация</c:v>
                </c:pt>
                <c:pt idx="2">
                  <c:v>Дезадаптация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0.75000000000000089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чел.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Адаптация</c:v>
                </c:pt>
                <c:pt idx="1">
                  <c:v>Возможна дезадаптация</c:v>
                </c:pt>
                <c:pt idx="2">
                  <c:v>Дезадаптация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1">
                  <c:v>0.18000000000000019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 чел.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Адаптация</c:v>
                </c:pt>
                <c:pt idx="1">
                  <c:v>Возможна дезадаптация</c:v>
                </c:pt>
                <c:pt idx="2">
                  <c:v>Дезадаптация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 formatCode="0%">
                  <c:v>7.0000000000000034E-2</c:v>
                </c:pt>
              </c:numCache>
            </c:numRef>
          </c:val>
        </c:ser>
        <c:dLbls>
          <c:showVal val="1"/>
        </c:dLbls>
        <c:axId val="74463104"/>
        <c:axId val="74464640"/>
      </c:barChart>
      <c:catAx>
        <c:axId val="74463104"/>
        <c:scaling>
          <c:orientation val="minMax"/>
        </c:scaling>
        <c:axPos val="b"/>
        <c:tickLblPos val="nextTo"/>
        <c:crossAx val="74464640"/>
        <c:crosses val="autoZero"/>
        <c:auto val="1"/>
        <c:lblAlgn val="ctr"/>
        <c:lblOffset val="100"/>
      </c:catAx>
      <c:valAx>
        <c:axId val="74464640"/>
        <c:scaling>
          <c:orientation val="minMax"/>
        </c:scaling>
        <c:axPos val="l"/>
        <c:majorGridlines/>
        <c:numFmt formatCode="0%" sourceLinked="1"/>
        <c:tickLblPos val="nextTo"/>
        <c:crossAx val="744631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чел.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Высокий уровень</c:v>
                </c:pt>
                <c:pt idx="1">
                  <c:v>Хорошая мотивация</c:v>
                </c:pt>
                <c:pt idx="2">
                  <c:v>Положительное отношение</c:v>
                </c:pt>
                <c:pt idx="3">
                  <c:v>Низкая мотивация</c:v>
                </c:pt>
                <c:pt idx="4">
                  <c:v>Негативное отношение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%">
                  <c:v>0.38000000000000045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7 чел.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Высокий уровень</c:v>
                </c:pt>
                <c:pt idx="1">
                  <c:v>Хорошая мотивация</c:v>
                </c:pt>
                <c:pt idx="2">
                  <c:v>Положительное отношение</c:v>
                </c:pt>
                <c:pt idx="3">
                  <c:v>Низкая мотивация</c:v>
                </c:pt>
                <c:pt idx="4">
                  <c:v>Негативное отношение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1">
                  <c:v>0.29000000000000031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5 чел.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Высокий уровень</c:v>
                </c:pt>
                <c:pt idx="1">
                  <c:v>Хорошая мотивация</c:v>
                </c:pt>
                <c:pt idx="2">
                  <c:v>Положительное отношение</c:v>
                </c:pt>
                <c:pt idx="3">
                  <c:v>Низкая мотивация</c:v>
                </c:pt>
                <c:pt idx="4">
                  <c:v>Негативное отношение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2" formatCode="0%">
                  <c:v>0.21000000000000019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 чел.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Высокий уровень</c:v>
                </c:pt>
                <c:pt idx="1">
                  <c:v>Хорошая мотивация</c:v>
                </c:pt>
                <c:pt idx="2">
                  <c:v>Положительное отношение</c:v>
                </c:pt>
                <c:pt idx="3">
                  <c:v>Низкая мотивация</c:v>
                </c:pt>
                <c:pt idx="4">
                  <c:v>Негативное отношение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3" formatCode="0%">
                  <c:v>4.0000000000000056E-2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 чел.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Высокий уровень</c:v>
                </c:pt>
                <c:pt idx="1">
                  <c:v>Хорошая мотивация</c:v>
                </c:pt>
                <c:pt idx="2">
                  <c:v>Положительное отношение</c:v>
                </c:pt>
                <c:pt idx="3">
                  <c:v>Низкая мотивация</c:v>
                </c:pt>
                <c:pt idx="4">
                  <c:v>Негативное отношение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4" formatCode="0%">
                  <c:v>8.0000000000000113E-2</c:v>
                </c:pt>
              </c:numCache>
            </c:numRef>
          </c:val>
        </c:ser>
        <c:dLbls>
          <c:showVal val="1"/>
        </c:dLbls>
        <c:axId val="34906496"/>
        <c:axId val="34908032"/>
      </c:barChart>
      <c:catAx>
        <c:axId val="34906496"/>
        <c:scaling>
          <c:orientation val="minMax"/>
        </c:scaling>
        <c:axPos val="b"/>
        <c:tickLblPos val="nextTo"/>
        <c:crossAx val="34908032"/>
        <c:crosses val="autoZero"/>
        <c:auto val="1"/>
        <c:lblAlgn val="ctr"/>
        <c:lblOffset val="100"/>
      </c:catAx>
      <c:valAx>
        <c:axId val="34908032"/>
        <c:scaling>
          <c:orientation val="minMax"/>
        </c:scaling>
        <c:axPos val="l"/>
        <c:majorGridlines/>
        <c:numFmt formatCode="0%" sourceLinked="1"/>
        <c:tickLblPos val="nextTo"/>
        <c:crossAx val="349064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13 чел.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Норма</c:v>
                </c:pt>
                <c:pt idx="1">
                  <c:v>Неспецифические ошибки</c:v>
                </c:pt>
                <c:pt idx="2">
                  <c:v>Специфические ошибки</c:v>
                </c:pt>
                <c:pt idx="3">
                  <c:v>Дисграфия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0.52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8 чел.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Норма</c:v>
                </c:pt>
                <c:pt idx="1">
                  <c:v>Неспецифические ошибки</c:v>
                </c:pt>
                <c:pt idx="2">
                  <c:v>Специфические ошибки</c:v>
                </c:pt>
                <c:pt idx="3">
                  <c:v>Дисграфия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1">
                  <c:v>0.32000000000000045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 чел.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Норма</c:v>
                </c:pt>
                <c:pt idx="1">
                  <c:v>Неспецифические ошибки</c:v>
                </c:pt>
                <c:pt idx="2">
                  <c:v>Специфические ошибки</c:v>
                </c:pt>
                <c:pt idx="3">
                  <c:v>Дисграфия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 formatCode="0%">
                  <c:v>8.0000000000000043E-2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 чел.2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Норма</c:v>
                </c:pt>
                <c:pt idx="1">
                  <c:v>Неспецифические ошибки</c:v>
                </c:pt>
                <c:pt idx="2">
                  <c:v>Специфические ошибки</c:v>
                </c:pt>
                <c:pt idx="3">
                  <c:v>Дисграфия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 formatCode="0%">
                  <c:v>8.0000000000000043E-2</c:v>
                </c:pt>
              </c:numCache>
            </c:numRef>
          </c:val>
        </c:ser>
        <c:dLbls>
          <c:showVal val="1"/>
        </c:dLbls>
        <c:axId val="78191616"/>
        <c:axId val="78209792"/>
      </c:barChart>
      <c:catAx>
        <c:axId val="78191616"/>
        <c:scaling>
          <c:orientation val="minMax"/>
        </c:scaling>
        <c:axPos val="b"/>
        <c:tickLblPos val="nextTo"/>
        <c:crossAx val="78209792"/>
        <c:crosses val="autoZero"/>
        <c:auto val="1"/>
        <c:lblAlgn val="ctr"/>
        <c:lblOffset val="100"/>
      </c:catAx>
      <c:valAx>
        <c:axId val="78209792"/>
        <c:scaling>
          <c:orientation val="minMax"/>
        </c:scaling>
        <c:axPos val="l"/>
        <c:majorGridlines/>
        <c:numFmt formatCode="0%" sourceLinked="1"/>
        <c:tickLblPos val="nextTo"/>
        <c:crossAx val="781916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10 чел.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Норма</c:v>
                </c:pt>
                <c:pt idx="1">
                  <c:v>проявление дискалькулии( низкая способность к арифметическим действиям</c:v>
                </c:pt>
                <c:pt idx="2">
                  <c:v>Дискалькулия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0.35000000000000031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 чел.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Норма</c:v>
                </c:pt>
                <c:pt idx="1">
                  <c:v>проявление дискалькулии( низкая способность к арифметическим действиям</c:v>
                </c:pt>
                <c:pt idx="2">
                  <c:v>Дискалькулия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1">
                  <c:v>0.55000000000000004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чел.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Норма</c:v>
                </c:pt>
                <c:pt idx="1">
                  <c:v>проявление дискалькулии( низкая способность к арифметическим действиям</c:v>
                </c:pt>
                <c:pt idx="2">
                  <c:v>Дискалькулия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 formatCode="0%">
                  <c:v>0.1</c:v>
                </c:pt>
              </c:numCache>
            </c:numRef>
          </c:val>
        </c:ser>
        <c:dLbls>
          <c:showVal val="1"/>
        </c:dLbls>
        <c:axId val="78255616"/>
        <c:axId val="78257152"/>
      </c:barChart>
      <c:catAx>
        <c:axId val="78255616"/>
        <c:scaling>
          <c:orientation val="minMax"/>
        </c:scaling>
        <c:axPos val="b"/>
        <c:tickLblPos val="nextTo"/>
        <c:crossAx val="78257152"/>
        <c:crosses val="autoZero"/>
        <c:auto val="1"/>
        <c:lblAlgn val="ctr"/>
        <c:lblOffset val="100"/>
      </c:catAx>
      <c:valAx>
        <c:axId val="78257152"/>
        <c:scaling>
          <c:orientation val="minMax"/>
        </c:scaling>
        <c:axPos val="l"/>
        <c:majorGridlines/>
        <c:numFmt formatCode="0%" sourceLinked="1"/>
        <c:tickLblPos val="nextTo"/>
        <c:crossAx val="782556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класс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Повышенный</c:v>
                </c:pt>
                <c:pt idx="1">
                  <c:v>Базовый</c:v>
                </c:pt>
                <c:pt idx="2">
                  <c:v>Ниже базового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</c:v>
                </c:pt>
                <c:pt idx="1">
                  <c:v>0.33000000000000007</c:v>
                </c:pt>
                <c:pt idx="2">
                  <c:v>0.27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класс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Повышенный</c:v>
                </c:pt>
                <c:pt idx="1">
                  <c:v>Базовый</c:v>
                </c:pt>
                <c:pt idx="2">
                  <c:v>Ниже базового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0.29000000000000004</c:v>
                </c:pt>
                <c:pt idx="2">
                  <c:v>0.14000000000000001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класс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Повышенный</c:v>
                </c:pt>
                <c:pt idx="1">
                  <c:v>Базовый</c:v>
                </c:pt>
                <c:pt idx="2">
                  <c:v>Ниже базового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0.64000000000000012</c:v>
                </c:pt>
                <c:pt idx="1">
                  <c:v>0.24000000000000002</c:v>
                </c:pt>
                <c:pt idx="2">
                  <c:v>0.12000000000000001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 класс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Повышенный</c:v>
                </c:pt>
                <c:pt idx="1">
                  <c:v>Базовый</c:v>
                </c:pt>
                <c:pt idx="2">
                  <c:v>Ниже базового</c:v>
                </c:pt>
              </c:strCache>
            </c:strRef>
          </c:cat>
          <c:val>
            <c:numRef>
              <c:f>Лист1!$E$2:$E$5</c:f>
              <c:numCache>
                <c:formatCode>0%</c:formatCode>
                <c:ptCount val="4"/>
                <c:pt idx="0">
                  <c:v>0.85000000000000009</c:v>
                </c:pt>
                <c:pt idx="1">
                  <c:v>0.11</c:v>
                </c:pt>
                <c:pt idx="2">
                  <c:v>4.0000000000000008E-2</c:v>
                </c:pt>
              </c:numCache>
            </c:numRef>
          </c:val>
        </c:ser>
        <c:axId val="78288768"/>
        <c:axId val="78290304"/>
      </c:barChart>
      <c:catAx>
        <c:axId val="78288768"/>
        <c:scaling>
          <c:orientation val="minMax"/>
        </c:scaling>
        <c:axPos val="b"/>
        <c:tickLblPos val="nextTo"/>
        <c:crossAx val="78290304"/>
        <c:crosses val="autoZero"/>
        <c:auto val="1"/>
        <c:lblAlgn val="ctr"/>
        <c:lblOffset val="100"/>
      </c:catAx>
      <c:valAx>
        <c:axId val="78290304"/>
        <c:scaling>
          <c:orientation val="minMax"/>
        </c:scaling>
        <c:axPos val="l"/>
        <c:majorGridlines/>
        <c:numFmt formatCode="0%" sourceLinked="1"/>
        <c:tickLblPos val="nextTo"/>
        <c:crossAx val="782887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класс итоговая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Выше среднего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0.21000000000000002</c:v>
                </c:pt>
                <c:pt idx="1">
                  <c:v>0.43000000000000005</c:v>
                </c:pt>
                <c:pt idx="2">
                  <c:v>0.32000000000000006</c:v>
                </c:pt>
                <c:pt idx="3">
                  <c:v>4.0000000000000008E-2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класс итоговая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Выше среднего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0.30000000000000004</c:v>
                </c:pt>
                <c:pt idx="1">
                  <c:v>0.67000000000000015</c:v>
                </c:pt>
                <c:pt idx="2">
                  <c:v>3.0000000000000002E-2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класс итоговая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Выше среднего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8.0000000000000016E-2</c:v>
                </c:pt>
                <c:pt idx="1">
                  <c:v>0.69000000000000006</c:v>
                </c:pt>
                <c:pt idx="2">
                  <c:v>0.19</c:v>
                </c:pt>
                <c:pt idx="3">
                  <c:v>4.0000000000000008E-2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 класс итоговая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Выше среднего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</c:ser>
        <c:axId val="91547520"/>
        <c:axId val="91549056"/>
      </c:barChart>
      <c:catAx>
        <c:axId val="91547520"/>
        <c:scaling>
          <c:orientation val="minMax"/>
        </c:scaling>
        <c:axPos val="b"/>
        <c:tickLblPos val="nextTo"/>
        <c:crossAx val="91549056"/>
        <c:crosses val="autoZero"/>
        <c:auto val="1"/>
        <c:lblAlgn val="ctr"/>
        <c:lblOffset val="100"/>
      </c:catAx>
      <c:valAx>
        <c:axId val="91549056"/>
        <c:scaling>
          <c:orientation val="minMax"/>
        </c:scaling>
        <c:axPos val="l"/>
        <c:majorGridlines/>
        <c:numFmt formatCode="0%" sourceLinked="1"/>
        <c:tickLblPos val="nextTo"/>
        <c:crossAx val="915475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Повышенный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Информация</c:v>
                </c:pt>
                <c:pt idx="1">
                  <c:v>Закономерности</c:v>
                </c:pt>
                <c:pt idx="2">
                  <c:v>Последовательность</c:v>
                </c:pt>
                <c:pt idx="3">
                  <c:v>Истинность</c:v>
                </c:pt>
                <c:pt idx="4">
                  <c:v>Выводы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0.36000000000000032</c:v>
                </c:pt>
                <c:pt idx="1">
                  <c:v>0.21000000000000019</c:v>
                </c:pt>
                <c:pt idx="2">
                  <c:v>0.29000000000000031</c:v>
                </c:pt>
                <c:pt idx="3">
                  <c:v>0.32000000000000045</c:v>
                </c:pt>
                <c:pt idx="4">
                  <c:v>0.18000000000000019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Базовый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Информация</c:v>
                </c:pt>
                <c:pt idx="1">
                  <c:v>Закономерности</c:v>
                </c:pt>
                <c:pt idx="2">
                  <c:v>Последовательность</c:v>
                </c:pt>
                <c:pt idx="3">
                  <c:v>Истинность</c:v>
                </c:pt>
                <c:pt idx="4">
                  <c:v>Выводы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0.43000000000000038</c:v>
                </c:pt>
                <c:pt idx="1">
                  <c:v>0.5</c:v>
                </c:pt>
                <c:pt idx="2">
                  <c:v>0.39000000000000046</c:v>
                </c:pt>
                <c:pt idx="3">
                  <c:v>0.54</c:v>
                </c:pt>
                <c:pt idx="4">
                  <c:v>0.39000000000000046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базового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Информация</c:v>
                </c:pt>
                <c:pt idx="1">
                  <c:v>Закономерности</c:v>
                </c:pt>
                <c:pt idx="2">
                  <c:v>Последовательность</c:v>
                </c:pt>
                <c:pt idx="3">
                  <c:v>Истинность</c:v>
                </c:pt>
                <c:pt idx="4">
                  <c:v>Выводы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0.21000000000000019</c:v>
                </c:pt>
                <c:pt idx="1">
                  <c:v>0.29000000000000031</c:v>
                </c:pt>
                <c:pt idx="2">
                  <c:v>0.32000000000000045</c:v>
                </c:pt>
                <c:pt idx="3">
                  <c:v>0.14000000000000001</c:v>
                </c:pt>
                <c:pt idx="4">
                  <c:v>0.43000000000000038</c:v>
                </c:pt>
              </c:numCache>
            </c:numRef>
          </c:val>
        </c:ser>
        <c:dLbls>
          <c:showVal val="1"/>
        </c:dLbls>
        <c:axId val="91592192"/>
        <c:axId val="91593728"/>
      </c:barChart>
      <c:catAx>
        <c:axId val="91592192"/>
        <c:scaling>
          <c:orientation val="minMax"/>
        </c:scaling>
        <c:axPos val="b"/>
        <c:tickLblPos val="nextTo"/>
        <c:crossAx val="91593728"/>
        <c:crosses val="autoZero"/>
        <c:auto val="1"/>
        <c:lblAlgn val="ctr"/>
        <c:lblOffset val="100"/>
      </c:catAx>
      <c:valAx>
        <c:axId val="91593728"/>
        <c:scaling>
          <c:orientation val="minMax"/>
        </c:scaling>
        <c:axPos val="l"/>
        <c:majorGridlines/>
        <c:numFmt formatCode="0%" sourceLinked="1"/>
        <c:tickLblPos val="nextTo"/>
        <c:crossAx val="915921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Понимание</c:v>
                </c:pt>
                <c:pt idx="1">
                  <c:v>Классификация</c:v>
                </c:pt>
                <c:pt idx="2">
                  <c:v>Воображение</c:v>
                </c:pt>
                <c:pt idx="3">
                  <c:v>Организация действий</c:v>
                </c:pt>
                <c:pt idx="4">
                  <c:v>Различение</c:v>
                </c:pt>
                <c:pt idx="5">
                  <c:v>Рефлексия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0.97000000000000064</c:v>
                </c:pt>
                <c:pt idx="1">
                  <c:v>0.19</c:v>
                </c:pt>
                <c:pt idx="2">
                  <c:v>0.15000000000000019</c:v>
                </c:pt>
                <c:pt idx="3">
                  <c:v>0.71000000000000063</c:v>
                </c:pt>
                <c:pt idx="4">
                  <c:v>0.17</c:v>
                </c:pt>
                <c:pt idx="5">
                  <c:v>8.0000000000000043E-2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Понимание</c:v>
                </c:pt>
                <c:pt idx="1">
                  <c:v>Классификация</c:v>
                </c:pt>
                <c:pt idx="2">
                  <c:v>Воображение</c:v>
                </c:pt>
                <c:pt idx="3">
                  <c:v>Организация действий</c:v>
                </c:pt>
                <c:pt idx="4">
                  <c:v>Различение</c:v>
                </c:pt>
                <c:pt idx="5">
                  <c:v>Рефлексия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Понимание</c:v>
                </c:pt>
                <c:pt idx="1">
                  <c:v>Классификация</c:v>
                </c:pt>
                <c:pt idx="2">
                  <c:v>Воображение</c:v>
                </c:pt>
                <c:pt idx="3">
                  <c:v>Организация действий</c:v>
                </c:pt>
                <c:pt idx="4">
                  <c:v>Различение</c:v>
                </c:pt>
                <c:pt idx="5">
                  <c:v>Рефлексия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dLbls>
          <c:showVal val="1"/>
        </c:dLbls>
        <c:axId val="91723648"/>
        <c:axId val="91725184"/>
      </c:barChart>
      <c:catAx>
        <c:axId val="91723648"/>
        <c:scaling>
          <c:orientation val="minMax"/>
        </c:scaling>
        <c:axPos val="b"/>
        <c:tickLblPos val="nextTo"/>
        <c:crossAx val="91725184"/>
        <c:crosses val="autoZero"/>
        <c:auto val="1"/>
        <c:lblAlgn val="ctr"/>
        <c:lblOffset val="100"/>
      </c:catAx>
      <c:valAx>
        <c:axId val="91725184"/>
        <c:scaling>
          <c:orientation val="minMax"/>
        </c:scaling>
        <c:axPos val="l"/>
        <c:majorGridlines/>
        <c:numFmt formatCode="0%" sourceLinked="1"/>
        <c:tickLblPos val="nextTo"/>
        <c:crossAx val="917236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 класс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Высокий </c:v>
                </c:pt>
                <c:pt idx="1">
                  <c:v>Выше среднего</c:v>
                </c:pt>
                <c:pt idx="2">
                  <c:v>Средний </c:v>
                </c:pt>
                <c:pt idx="3">
                  <c:v>Ниже среднего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0.12000000000000002</c:v>
                </c:pt>
                <c:pt idx="1">
                  <c:v>0.3600000000000001</c:v>
                </c:pt>
                <c:pt idx="2">
                  <c:v>0.4</c:v>
                </c:pt>
                <c:pt idx="3">
                  <c:v>0.12000000000000002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класс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Высокий </c:v>
                </c:pt>
                <c:pt idx="1">
                  <c:v>Выше среднего</c:v>
                </c:pt>
                <c:pt idx="2">
                  <c:v>Средний </c:v>
                </c:pt>
                <c:pt idx="3">
                  <c:v>Ниже среднего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0.17</c:v>
                </c:pt>
                <c:pt idx="1">
                  <c:v>0.3000000000000001</c:v>
                </c:pt>
                <c:pt idx="2">
                  <c:v>0.4300000000000001</c:v>
                </c:pt>
                <c:pt idx="3">
                  <c:v>9.0000000000000024E-2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 класс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Высокий </c:v>
                </c:pt>
                <c:pt idx="1">
                  <c:v>Выше среднего</c:v>
                </c:pt>
                <c:pt idx="2">
                  <c:v>Средний </c:v>
                </c:pt>
                <c:pt idx="3">
                  <c:v>Ниже среднего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0.16</c:v>
                </c:pt>
                <c:pt idx="1">
                  <c:v>0.52</c:v>
                </c:pt>
                <c:pt idx="2">
                  <c:v>0.16</c:v>
                </c:pt>
                <c:pt idx="3">
                  <c:v>0.16</c:v>
                </c:pt>
              </c:numCache>
            </c:numRef>
          </c:val>
        </c:ser>
        <c:axId val="91648000"/>
        <c:axId val="91649536"/>
      </c:barChart>
      <c:catAx>
        <c:axId val="91648000"/>
        <c:scaling>
          <c:orientation val="minMax"/>
        </c:scaling>
        <c:axPos val="b"/>
        <c:tickLblPos val="nextTo"/>
        <c:crossAx val="91649536"/>
        <c:crosses val="autoZero"/>
        <c:auto val="1"/>
        <c:lblAlgn val="ctr"/>
        <c:lblOffset val="100"/>
      </c:catAx>
      <c:valAx>
        <c:axId val="91649536"/>
        <c:scaling>
          <c:orientation val="minMax"/>
        </c:scaling>
        <c:axPos val="l"/>
        <c:majorGridlines/>
        <c:numFmt formatCode="0%" sourceLinked="1"/>
        <c:tickLblPos val="nextTo"/>
        <c:crossAx val="916480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3" name="Group 131"/>
          <p:cNvGrpSpPr>
            <a:grpSpLocks/>
          </p:cNvGrpSpPr>
          <p:nvPr/>
        </p:nvGrpSpPr>
        <p:grpSpPr bwMode="auto">
          <a:xfrm flipH="1">
            <a:off x="12700" y="692150"/>
            <a:ext cx="9093200" cy="6165850"/>
            <a:chOff x="0" y="436"/>
            <a:chExt cx="5760" cy="3884"/>
          </a:xfrm>
        </p:grpSpPr>
        <p:sp>
          <p:nvSpPr>
            <p:cNvPr id="3204" name="Line 1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5" name="Line 1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6" name="Line 1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7" name="Line 1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8" name="Line 1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9" name="Line 13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0" name="Line 13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1" name="Line 13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2" name="Line 14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3" name="Line 14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4" name="Line 14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5" name="Line 14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6" name="Line 14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7" name="Line 14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8" name="Line 146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9" name="Line 14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0" name="Line 14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1" name="Line 14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2" name="Line 15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3" name="Line 15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4" name="Line 15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5" name="Line 153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6" name="Line 15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7" name="Line 155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8" name="Line 156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9" name="Line 157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0" name="Line 158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1" name="Line 159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2" name="Line 160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3" name="Line 161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4" name="Line 162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5" name="Line 163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6" name="Line 16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237" name="Group 165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3238" name="Line 166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39" name="Line 167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40" name="Line 168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41" name="Line 169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242" name="Line 170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3" name="Line 171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4" name="Line 172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5" name="Line 173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6" name="Line 174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7" name="Line 175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8" name="Line 176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9" name="Line 177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50" name="Line 178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57200" y="5334000"/>
            <a:ext cx="70866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BCBB65BF-3D23-4F88-AE65-F52642B487A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251" name="Group 179"/>
          <p:cNvGrpSpPr>
            <a:grpSpLocks/>
          </p:cNvGrpSpPr>
          <p:nvPr/>
        </p:nvGrpSpPr>
        <p:grpSpPr bwMode="auto">
          <a:xfrm flipH="1">
            <a:off x="0" y="0"/>
            <a:ext cx="9144000" cy="2159000"/>
            <a:chOff x="-1" y="0"/>
            <a:chExt cx="5769" cy="1360"/>
          </a:xfrm>
        </p:grpSpPr>
        <p:sp>
          <p:nvSpPr>
            <p:cNvPr id="3252" name="Freeform 180"/>
            <p:cNvSpPr>
              <a:spLocks/>
            </p:cNvSpPr>
            <p:nvPr/>
          </p:nvSpPr>
          <p:spPr bwMode="gray">
            <a:xfrm>
              <a:off x="0" y="0"/>
              <a:ext cx="5768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16"/>
                </a:cxn>
                <a:cxn ang="0">
                  <a:pos x="1496" y="460"/>
                </a:cxn>
                <a:cxn ang="0">
                  <a:pos x="5768" y="1360"/>
                </a:cxn>
                <a:cxn ang="0">
                  <a:pos x="5768" y="0"/>
                </a:cxn>
                <a:cxn ang="0">
                  <a:pos x="0" y="0"/>
                </a:cxn>
              </a:cxnLst>
              <a:rect l="0" t="0" r="r" b="b"/>
              <a:pathLst>
                <a:path w="5768" h="1360">
                  <a:moveTo>
                    <a:pt x="0" y="0"/>
                  </a:moveTo>
                  <a:lnTo>
                    <a:pt x="0" y="616"/>
                  </a:lnTo>
                  <a:cubicBezTo>
                    <a:pt x="72" y="608"/>
                    <a:pt x="264" y="510"/>
                    <a:pt x="1496" y="460"/>
                  </a:cubicBezTo>
                  <a:cubicBezTo>
                    <a:pt x="2728" y="411"/>
                    <a:pt x="4632" y="672"/>
                    <a:pt x="5768" y="1360"/>
                  </a:cubicBezTo>
                  <a:lnTo>
                    <a:pt x="5768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53" name="Freeform 181"/>
            <p:cNvSpPr>
              <a:spLocks/>
            </p:cNvSpPr>
            <p:nvPr/>
          </p:nvSpPr>
          <p:spPr bwMode="gray">
            <a:xfrm>
              <a:off x="-1" y="0"/>
              <a:ext cx="5761" cy="1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32"/>
                </a:cxn>
                <a:cxn ang="0">
                  <a:pos x="1521" y="448"/>
                </a:cxn>
                <a:cxn ang="0">
                  <a:pos x="5761" y="1104"/>
                </a:cxn>
                <a:cxn ang="0">
                  <a:pos x="5760" y="8"/>
                </a:cxn>
                <a:cxn ang="0">
                  <a:pos x="0" y="0"/>
                </a:cxn>
              </a:cxnLst>
              <a:rect l="0" t="0" r="r" b="b"/>
              <a:pathLst>
                <a:path w="5761" h="1104">
                  <a:moveTo>
                    <a:pt x="0" y="0"/>
                  </a:moveTo>
                  <a:lnTo>
                    <a:pt x="0" y="632"/>
                  </a:lnTo>
                  <a:cubicBezTo>
                    <a:pt x="72" y="625"/>
                    <a:pt x="401" y="504"/>
                    <a:pt x="1521" y="448"/>
                  </a:cubicBezTo>
                  <a:cubicBezTo>
                    <a:pt x="2641" y="392"/>
                    <a:pt x="4505" y="504"/>
                    <a:pt x="5761" y="1104"/>
                  </a:cubicBezTo>
                  <a:lnTo>
                    <a:pt x="5760" y="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3254" name="Picture 182" descr="figure07_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5638800" y="3124200"/>
            <a:ext cx="2447925" cy="2044700"/>
          </a:xfrm>
          <a:prstGeom prst="rect">
            <a:avLst/>
          </a:prstGeom>
          <a:noFill/>
        </p:spPr>
      </p:pic>
      <p:pic>
        <p:nvPicPr>
          <p:cNvPr id="3255" name="Picture 183" descr="figure07_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7019925" y="4005263"/>
            <a:ext cx="2124075" cy="1774825"/>
          </a:xfrm>
          <a:prstGeom prst="rect">
            <a:avLst/>
          </a:prstGeom>
          <a:noFill/>
        </p:spPr>
      </p:pic>
      <p:pic>
        <p:nvPicPr>
          <p:cNvPr id="3256" name="Picture 184" descr="figure07_o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6227763" y="4868863"/>
            <a:ext cx="1619250" cy="1352550"/>
          </a:xfrm>
          <a:prstGeom prst="rect">
            <a:avLst/>
          </a:prstGeom>
          <a:noFill/>
        </p:spPr>
      </p:pic>
      <p:sp>
        <p:nvSpPr>
          <p:cNvPr id="3258" name="Rectangle 186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457200" y="4191000"/>
            <a:ext cx="5410200" cy="1219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altLang="ko-KR" smtClean="0"/>
              <a:t>Образец заголовка</a:t>
            </a:r>
            <a:endParaRPr lang="en-US" altLang="ko-KR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228600" y="3048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FFFF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1320F-73AA-43C2-988E-C5B854C97B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3238" y="209550"/>
            <a:ext cx="2024062" cy="60531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76288" y="209550"/>
            <a:ext cx="5924550" cy="60531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4AF54-9381-4A01-ABC1-6D5D7EF5FA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A531B-B655-43B3-B653-E2EACF6FEF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EA2AB-4316-4BA4-A236-03CDBA5B9F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76288" y="1347788"/>
            <a:ext cx="3802062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30750" y="1347788"/>
            <a:ext cx="3803650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34768-A822-4EFD-A7B5-D3EA0AA5F0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A39E1-A435-4A39-B755-BD7B3D58FE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BFFD1-9B25-4187-B91F-8A8D169B91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24D9E-5E4F-4BC2-AEA1-AA225D8E4B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4871F-CD56-478F-95B1-2F785C84AE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96329-31B7-46F9-B0A7-136FD555EF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-12700" y="692150"/>
            <a:ext cx="9144000" cy="6165850"/>
            <a:chOff x="0" y="436"/>
            <a:chExt cx="5760" cy="3884"/>
          </a:xfrm>
        </p:grpSpPr>
        <p:sp>
          <p:nvSpPr>
            <p:cNvPr id="1040" name="Line 1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Line 1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Line 1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Line 1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Line 2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Line 2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Line 2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Line 2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9" name="Line 2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" name="Line 2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1" name="Line 2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2" name="Line 2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3" name="Line 2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" name="Line 30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5" name="Line 3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1" name="Line 37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5" name="Line 41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6" name="Line 42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7" name="Line 43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1" name="Line 47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2" name="Line 4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73" name="Group 49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1074" name="Line 50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5" name="Line 51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" name="Line 52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7" name="Line 53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78" name="Line 54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9" name="Line 55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0" name="Line 56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1" name="Line 57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2" name="Line 58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3" name="Line 59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4" name="Line 60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5" name="Line 61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6" name="Line 62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87" name="Line 63"/>
          <p:cNvSpPr>
            <a:spLocks noChangeShapeType="1"/>
          </p:cNvSpPr>
          <p:nvPr/>
        </p:nvSpPr>
        <p:spPr bwMode="gray">
          <a:xfrm flipH="1">
            <a:off x="-12700" y="712788"/>
            <a:ext cx="2339975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8" name="Line 64"/>
          <p:cNvSpPr>
            <a:spLocks noChangeShapeType="1"/>
          </p:cNvSpPr>
          <p:nvPr/>
        </p:nvSpPr>
        <p:spPr bwMode="gray">
          <a:xfrm flipH="1">
            <a:off x="-12700" y="712788"/>
            <a:ext cx="2339975" cy="3492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9" name="Line 65"/>
          <p:cNvSpPr>
            <a:spLocks noChangeShapeType="1"/>
          </p:cNvSpPr>
          <p:nvPr/>
        </p:nvSpPr>
        <p:spPr bwMode="gray">
          <a:xfrm flipH="1">
            <a:off x="-12700" y="692150"/>
            <a:ext cx="2339975" cy="1968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0" name="Line 66"/>
          <p:cNvSpPr>
            <a:spLocks noChangeShapeType="1"/>
          </p:cNvSpPr>
          <p:nvPr/>
        </p:nvSpPr>
        <p:spPr bwMode="gray">
          <a:xfrm>
            <a:off x="-12700" y="765175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1" name="Freeform 67"/>
          <p:cNvSpPr>
            <a:spLocks/>
          </p:cNvSpPr>
          <p:nvPr/>
        </p:nvSpPr>
        <p:spPr bwMode="gray">
          <a:xfrm>
            <a:off x="-12700" y="0"/>
            <a:ext cx="9156700" cy="160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88"/>
              </a:cxn>
              <a:cxn ang="0">
                <a:pos x="2008" y="492"/>
              </a:cxn>
              <a:cxn ang="0">
                <a:pos x="5768" y="1008"/>
              </a:cxn>
              <a:cxn ang="0">
                <a:pos x="5768" y="0"/>
              </a:cxn>
              <a:cxn ang="0">
                <a:pos x="0" y="0"/>
              </a:cxn>
            </a:cxnLst>
            <a:rect l="0" t="0" r="r" b="b"/>
            <a:pathLst>
              <a:path w="5768" h="1008">
                <a:moveTo>
                  <a:pt x="0" y="0"/>
                </a:moveTo>
                <a:lnTo>
                  <a:pt x="0" y="688"/>
                </a:lnTo>
                <a:cubicBezTo>
                  <a:pt x="72" y="682"/>
                  <a:pt x="776" y="535"/>
                  <a:pt x="2008" y="492"/>
                </a:cubicBezTo>
                <a:cubicBezTo>
                  <a:pt x="3240" y="449"/>
                  <a:pt x="4792" y="608"/>
                  <a:pt x="5768" y="1008"/>
                </a:cubicBezTo>
                <a:lnTo>
                  <a:pt x="5768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2" name="Freeform 68"/>
          <p:cNvSpPr>
            <a:spLocks/>
          </p:cNvSpPr>
          <p:nvPr/>
        </p:nvSpPr>
        <p:spPr bwMode="gray">
          <a:xfrm>
            <a:off x="-12700" y="-12700"/>
            <a:ext cx="9156700" cy="1354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7"/>
              </a:cxn>
              <a:cxn ang="0">
                <a:pos x="2104" y="448"/>
              </a:cxn>
              <a:cxn ang="0">
                <a:pos x="5768" y="848"/>
              </a:cxn>
              <a:cxn ang="0">
                <a:pos x="5760" y="8"/>
              </a:cxn>
              <a:cxn ang="0">
                <a:pos x="0" y="0"/>
              </a:cxn>
            </a:cxnLst>
            <a:rect l="0" t="0" r="r" b="b"/>
            <a:pathLst>
              <a:path w="5768" h="848">
                <a:moveTo>
                  <a:pt x="0" y="0"/>
                </a:moveTo>
                <a:lnTo>
                  <a:pt x="0" y="767"/>
                </a:lnTo>
                <a:cubicBezTo>
                  <a:pt x="72" y="760"/>
                  <a:pt x="879" y="496"/>
                  <a:pt x="2104" y="448"/>
                </a:cubicBezTo>
                <a:cubicBezTo>
                  <a:pt x="3330" y="401"/>
                  <a:pt x="4792" y="472"/>
                  <a:pt x="5768" y="848"/>
                </a:cubicBezTo>
                <a:lnTo>
                  <a:pt x="5760" y="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093" name="Picture 69" descr="figure07_o copy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gray">
          <a:xfrm>
            <a:off x="600075" y="115888"/>
            <a:ext cx="1079500" cy="792162"/>
          </a:xfrm>
          <a:prstGeom prst="rect">
            <a:avLst/>
          </a:prstGeom>
          <a:noFill/>
        </p:spPr>
      </p:pic>
      <p:pic>
        <p:nvPicPr>
          <p:cNvPr id="1094" name="Picture 70" descr="figure07_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>
            <a:off x="-12700" y="333375"/>
            <a:ext cx="1439863" cy="1203325"/>
          </a:xfrm>
          <a:prstGeom prst="rect">
            <a:avLst/>
          </a:prstGeom>
          <a:noFill/>
        </p:spPr>
      </p:pic>
      <p:pic>
        <p:nvPicPr>
          <p:cNvPr id="1095" name="Picture 71" descr="figure07_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gray">
          <a:xfrm>
            <a:off x="1174750" y="404813"/>
            <a:ext cx="649288" cy="5429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6288" y="1347788"/>
            <a:ext cx="7758112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68C9C8-6003-4641-8D76-176F99C9B2A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485900" y="20955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42844" y="142853"/>
            <a:ext cx="8101044" cy="714379"/>
          </a:xfrm>
        </p:spPr>
        <p:txBody>
          <a:bodyPr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Муниципальное бюджетное общеобразовательное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 учреждение « СОШ № 2 им. А.И.Исаевой»</a:t>
            </a:r>
            <a:endParaRPr lang="ru-RU" sz="1600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643050"/>
            <a:ext cx="7962926" cy="5000660"/>
          </a:xfrm>
        </p:spPr>
        <p:txBody>
          <a:bodyPr/>
          <a:lstStyle/>
          <a:p>
            <a:pPr algn="ctr"/>
            <a:endParaRPr lang="ru-RU" sz="1800" dirty="0" smtClean="0">
              <a:solidFill>
                <a:srgbClr val="002060"/>
              </a:solidFill>
            </a:endParaRPr>
          </a:p>
          <a:p>
            <a:pPr algn="ctr"/>
            <a:endParaRPr lang="ru-RU" sz="1800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Технология </a:t>
            </a:r>
            <a:r>
              <a:rPr lang="ru-RU" dirty="0" err="1" smtClean="0">
                <a:solidFill>
                  <a:srgbClr val="002060"/>
                </a:solidFill>
              </a:rPr>
              <a:t>деятельностного</a:t>
            </a:r>
            <a:r>
              <a:rPr lang="ru-RU" dirty="0" smtClean="0">
                <a:solidFill>
                  <a:srgbClr val="002060"/>
                </a:solidFill>
              </a:rPr>
              <a:t> метода, как способ формирования познавательных универсальных учебных действий младших школьников.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"Тот, кто не смотрит вперед, оказывается позади»</a:t>
            </a:r>
            <a:r>
              <a:rPr lang="ru-RU" i="1" dirty="0" smtClean="0"/>
              <a:t>                                                                    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Дж. Герберт</a:t>
            </a:r>
          </a:p>
          <a:p>
            <a:pPr algn="r"/>
            <a:endParaRPr lang="ru-RU" sz="16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endParaRPr lang="ru-RU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4" descr="M:\ГЕР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285750"/>
            <a:ext cx="200025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09550"/>
            <a:ext cx="8663018" cy="933434"/>
          </a:xfrm>
        </p:spPr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>
                <a:solidFill>
                  <a:srgbClr val="002060"/>
                </a:solidFill>
              </a:rPr>
              <a:t>Познавательные универсальные учебные действия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47788"/>
            <a:ext cx="8643998" cy="51530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500174"/>
            <a:ext cx="835824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003366"/>
                </a:solidFill>
              </a:rPr>
              <a:t>Общеучебные</a:t>
            </a:r>
            <a:r>
              <a:rPr lang="ru-RU" b="1" dirty="0" smtClean="0">
                <a:solidFill>
                  <a:srgbClr val="003366"/>
                </a:solidFill>
              </a:rPr>
              <a:t> </a:t>
            </a:r>
            <a:r>
              <a:rPr lang="ru-RU" sz="1400" dirty="0" smtClean="0">
                <a:solidFill>
                  <a:srgbClr val="003366"/>
                </a:solidFill>
              </a:rPr>
              <a:t>( произвольное построение речевого высказывания, формулирование познавательной цели, выделение информации, структурирование знаний, выбор способов, рефлексия, постановка проблемы, создание алгоритмов…)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714620"/>
            <a:ext cx="835824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66"/>
                </a:solidFill>
              </a:rPr>
              <a:t>Логические учебные действия </a:t>
            </a:r>
            <a:r>
              <a:rPr lang="ru-RU" sz="1400" dirty="0" smtClean="0">
                <a:solidFill>
                  <a:srgbClr val="003366"/>
                </a:solidFill>
              </a:rPr>
              <a:t>(анализ, синтез, сравнение, установление причинно – следственных связей, доказательство, выдвижение гипотез и их обоснование)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5214950"/>
            <a:ext cx="835824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66"/>
                </a:solidFill>
              </a:rPr>
              <a:t>Постановку и решение проблемы </a:t>
            </a:r>
            <a:r>
              <a:rPr lang="ru-RU" sz="1400" dirty="0" smtClean="0">
                <a:solidFill>
                  <a:srgbClr val="003366"/>
                </a:solidFill>
              </a:rPr>
              <a:t>(формулирование проблемы, самостоятельное создание способов</a:t>
            </a:r>
            <a:r>
              <a:rPr lang="ru-RU" dirty="0" smtClean="0">
                <a:solidFill>
                  <a:srgbClr val="003366"/>
                </a:solidFill>
              </a:rPr>
              <a:t> </a:t>
            </a:r>
            <a:r>
              <a:rPr lang="ru-RU" sz="1400" dirty="0" smtClean="0">
                <a:solidFill>
                  <a:srgbClr val="003366"/>
                </a:solidFill>
              </a:rPr>
              <a:t>решения проблем творческого и поискового характера)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4000504"/>
            <a:ext cx="835824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66"/>
                </a:solidFill>
              </a:rPr>
              <a:t>Знаково-символические действия </a:t>
            </a:r>
            <a:r>
              <a:rPr lang="ru-RU" sz="1400" dirty="0" smtClean="0">
                <a:solidFill>
                  <a:srgbClr val="003366"/>
                </a:solidFill>
              </a:rPr>
              <a:t>( моделирование – пространственно –графическое, знаково-символическое) </a:t>
            </a:r>
            <a:br>
              <a:rPr lang="ru-RU" sz="1400" dirty="0" smtClean="0">
                <a:solidFill>
                  <a:srgbClr val="003366"/>
                </a:solidFill>
              </a:rPr>
            </a:b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09550"/>
            <a:ext cx="8091514" cy="1076310"/>
          </a:xfrm>
        </p:spPr>
        <p:txBody>
          <a:bodyPr/>
          <a:lstStyle/>
          <a:p>
            <a:r>
              <a:rPr lang="ru-RU" sz="1800" dirty="0" smtClean="0">
                <a:solidFill>
                  <a:srgbClr val="002060"/>
                </a:solidFill>
              </a:rPr>
              <a:t>Характеристика результатов формирования универсальных учебных действий на разных этапах обучения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по УМК  «Школа 2100» в начальной школе</a:t>
            </a:r>
            <a:br>
              <a:rPr lang="ru-RU" sz="1800" dirty="0" smtClean="0">
                <a:solidFill>
                  <a:srgbClr val="002060"/>
                </a:solidFill>
              </a:rPr>
            </a:br>
            <a:endParaRPr lang="ru-RU" sz="1800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1347788"/>
          <a:ext cx="8429684" cy="5081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027"/>
                <a:gridCol w="7332657"/>
              </a:tblGrid>
              <a:tr h="5415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Познавательные УУД</a:t>
                      </a:r>
                      <a:endParaRPr lang="ru-RU" dirty="0"/>
                    </a:p>
                  </a:txBody>
                  <a:tcPr/>
                </a:tc>
              </a:tr>
              <a:tr h="454006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класс</a:t>
                      </a: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класс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Ориентироваться в учебнике: определять умения, которые будут сформированы на основе изучения данного раздела.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Отвечать на простые вопросы учителя, находить нужную информацию в учебнике.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3. Сравнивать предметы, объекты: находить общее и различие.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4. Группировать предметы, объекты на основе существенных признаков.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5. Подробно пересказывать прочитанное или прослушанное; определять тему.</a:t>
                      </a:r>
                    </a:p>
                    <a:p>
                      <a:endParaRPr lang="ru-RU" sz="12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1. Ориентироваться в учебнике: определять умения, которые будут сформированы на основе изучения данного раздела; определять круг своего незнания.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Отвечать на простые  и сложные вопросы учителя, самим задавать вопросы, находить нужную информацию в учебнике.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3. Сравнивать  и группировать предметы, объекты  по нескольким основаниям; находить закономерности; самостоятельно продолжать их по установленном правилу.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4. Подробно пересказывать прочитанное или прослушанное;  составлять простой план 5. Определять,  в каких источниках  можно  найти  необходимую информацию для  выполнения задания.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6. Находить необходимую информацию,  как в учебнике, так и в  словарях в учебнике.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7. Наблюдать и делать самостоятельные   простые выводы</a:t>
                      </a:r>
                    </a:p>
                    <a:p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209550"/>
            <a:ext cx="7391400" cy="1147748"/>
          </a:xfrm>
        </p:spPr>
        <p:txBody>
          <a:bodyPr/>
          <a:lstStyle/>
          <a:p>
            <a:r>
              <a:rPr lang="ru-RU" sz="1800" dirty="0" smtClean="0">
                <a:solidFill>
                  <a:srgbClr val="002060"/>
                </a:solidFill>
              </a:rPr>
              <a:t>Характеристика результатов формирования универсальных учебных действий на разных этапах обучения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по УМК  «Школа 2100» в начальной школе</a:t>
            </a:r>
            <a:r>
              <a:rPr lang="ru-RU" sz="1400" dirty="0" smtClean="0">
                <a:solidFill>
                  <a:srgbClr val="002060"/>
                </a:solidFill>
              </a:rPr>
              <a:t/>
            </a:r>
            <a:br>
              <a:rPr lang="ru-RU" sz="1400" dirty="0" smtClean="0">
                <a:solidFill>
                  <a:srgbClr val="002060"/>
                </a:solidFill>
              </a:rPr>
            </a:br>
            <a:endParaRPr lang="ru-RU" sz="1400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347788"/>
          <a:ext cx="8643998" cy="5224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728"/>
                <a:gridCol w="7678270"/>
              </a:tblGrid>
              <a:tr h="5289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Познавательные УУД</a:t>
                      </a:r>
                      <a:endParaRPr lang="ru-RU" dirty="0"/>
                    </a:p>
                  </a:txBody>
                  <a:tcPr/>
                </a:tc>
              </a:tr>
              <a:tr h="4695514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3 </a:t>
                      </a:r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Ориентироваться в учебнике: определять умения, которые будут сформированы на основе изучения данного раздела; определять круг своего незнания; планировать свою работу по изучению незнакомого материала. 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Самостоятельно предполагать, какая  дополнительная информация буде нужна для изучения незнакомого материала;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отбирать необходимые  источники информации среди предложенных учителем словарей, энциклопедий, справочников.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Извлекать информацию, представленную в разных формах (текст, таблица, схема, экспонат, модель,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а, иллюстрация и др.)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Представлять информацию в виде текста, таблицы, схемы, в том числе с помощью ИКТ.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Анализировать, сравнивать, группировать различные объекты, явления, факты. 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09550"/>
            <a:ext cx="7877200" cy="1076310"/>
          </a:xfrm>
        </p:spPr>
        <p:txBody>
          <a:bodyPr/>
          <a:lstStyle/>
          <a:p>
            <a:r>
              <a:rPr lang="ru-RU" sz="1800" dirty="0" smtClean="0">
                <a:solidFill>
                  <a:srgbClr val="002060"/>
                </a:solidFill>
              </a:rPr>
              <a:t>Характеристика результатов формирования универсальных учебных действий на разных этапах обучения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по УМК  «Школа 2100» в начальной школе</a:t>
            </a:r>
            <a:r>
              <a:rPr lang="ru-RU" sz="1400" dirty="0" smtClean="0">
                <a:solidFill>
                  <a:srgbClr val="002060"/>
                </a:solidFill>
              </a:rPr>
              <a:t/>
            </a:r>
            <a:br>
              <a:rPr lang="ru-RU" sz="1400" dirty="0" smtClean="0">
                <a:solidFill>
                  <a:srgbClr val="002060"/>
                </a:solidFill>
              </a:rPr>
            </a:br>
            <a:endParaRPr lang="ru-RU" sz="1400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1347788"/>
          <a:ext cx="8501122" cy="5295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116"/>
                <a:gridCol w="7544006"/>
              </a:tblGrid>
              <a:tr h="4988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Познавательные УУД</a:t>
                      </a:r>
                      <a:endParaRPr lang="ru-RU" dirty="0"/>
                    </a:p>
                  </a:txBody>
                  <a:tcPr/>
                </a:tc>
              </a:tr>
              <a:tr h="4797080">
                <a:tc>
                  <a:txBody>
                    <a:bodyPr/>
                    <a:lstStyle/>
                    <a:p>
                      <a:r>
                        <a:rPr lang="ru-RU" dirty="0" smtClean="0"/>
                        <a:t>4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Ориентироваться в учебнике: определять умения, которые будут сформированы на основе изучения данного раздела; определять круг своего незнания; планировать свою работу по изучению незнакомого материала. 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Самостоятельно предполагать, какая  дополнительная информация будет нужна для изучения незнакомого материала;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отбирать необходимые  источники информации среди предложенных учителем словарей, энциклопедий, справочников, электронные диски.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Сопоставлять  и отбирать информацию, полученную из  различных источников (словари, энциклопедии, справочники, электронные диски, сеть Интернет).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Анализировать, сравнивать, группировать различные объекты, явления, факты.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Самостоятельно делать выводы, перерабатывать информацию, преобразовывать её,  представлять информацию на основе схем, моделей, сообщений.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Составлять сложный план текста.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Уметь передавать содержание в сжатом, выборочном или развёрнутом виде.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09550"/>
            <a:ext cx="8786874" cy="1147748"/>
          </a:xfrm>
        </p:spPr>
        <p:txBody>
          <a:bodyPr/>
          <a:lstStyle/>
          <a:p>
            <a:r>
              <a:rPr lang="ru-RU" sz="2800" dirty="0" smtClean="0">
                <a:solidFill>
                  <a:srgbClr val="000000"/>
                </a:solidFill>
              </a:rPr>
              <a:t>Методики оценивания познавательных УУД</a:t>
            </a:r>
            <a:endParaRPr lang="ru-RU" sz="2800" dirty="0">
              <a:solidFill>
                <a:srgbClr val="0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7" y="1714488"/>
          <a:ext cx="8215371" cy="421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06"/>
                <a:gridCol w="2154866"/>
                <a:gridCol w="2356885"/>
                <a:gridCol w="2962914"/>
              </a:tblGrid>
              <a:tr h="865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Составляющие компоненты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Критерии оценки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Методики 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888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1 -4 </a:t>
                      </a:r>
                      <a:endParaRPr lang="ru-RU" sz="1400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latin typeface="Cambria"/>
                          <a:ea typeface="Calibri"/>
                          <a:cs typeface="Times New Roman"/>
                        </a:rPr>
                        <a:t>Общеучебные</a:t>
                      </a:r>
                      <a:r>
                        <a:rPr lang="ru-RU" sz="1400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Cambria"/>
                          <a:ea typeface="Calibri"/>
                          <a:cs typeface="Times New Roman"/>
                        </a:rPr>
                        <a:t>, логические действия, постановка и решение проблемы</a:t>
                      </a:r>
                      <a:endParaRPr lang="ru-RU" sz="1400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Cambria"/>
                          <a:ea typeface="Calibri"/>
                          <a:cs typeface="Times New Roman"/>
                        </a:rPr>
                        <a:t>- умение выполнять мыслительные операции: классификация, аналогия, обобщение;</a:t>
                      </a:r>
                      <a:endParaRPr lang="ru-RU" sz="1400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Cambria"/>
                          <a:ea typeface="Calibri"/>
                          <a:cs typeface="Times New Roman"/>
                        </a:rPr>
                        <a:t>-  умение выстраивать логические связи</a:t>
                      </a:r>
                      <a:endParaRPr lang="ru-RU" sz="1400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Cambria"/>
                          <a:ea typeface="Calibri"/>
                          <a:cs typeface="Times New Roman"/>
                        </a:rPr>
                        <a:t>Методика «Экспресс-диагностика готовности к школьному обучению</a:t>
                      </a:r>
                      <a:r>
                        <a:rPr lang="ru-RU" sz="14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Cambria"/>
                          <a:ea typeface="Calibri"/>
                          <a:cs typeface="Times New Roman"/>
                        </a:rPr>
                        <a:t>» </a:t>
                      </a:r>
                      <a:r>
                        <a:rPr lang="ru-RU" sz="1400" b="1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Cambria"/>
                          <a:ea typeface="Calibri"/>
                          <a:cs typeface="Times New Roman"/>
                        </a:rPr>
                        <a:t>Е.К.Вархотовой</a:t>
                      </a:r>
                      <a:r>
                        <a:rPr lang="ru-RU" sz="1400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Cambria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b="1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Cambria"/>
                          <a:ea typeface="Calibri"/>
                          <a:cs typeface="Times New Roman"/>
                        </a:rPr>
                        <a:t>Н.В.Дятко</a:t>
                      </a:r>
                      <a:r>
                        <a:rPr lang="ru-RU" sz="1400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Cambria"/>
                          <a:ea typeface="Calibri"/>
                          <a:cs typeface="Times New Roman"/>
                        </a:rPr>
                        <a:t>, Е.В. Сазоновой.</a:t>
                      </a:r>
                      <a:endParaRPr lang="ru-RU" sz="1400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Cambria"/>
                          <a:ea typeface="Calibri"/>
                          <a:cs typeface="Times New Roman"/>
                        </a:rPr>
                        <a:t>"Диагностика </a:t>
                      </a:r>
                      <a:r>
                        <a:rPr lang="ru-RU" sz="1400" b="1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latin typeface="Cambria"/>
                          <a:ea typeface="Calibri"/>
                          <a:cs typeface="Times New Roman"/>
                        </a:rPr>
                        <a:t>метапредметных</a:t>
                      </a:r>
                      <a:r>
                        <a:rPr lang="ru-RU" sz="1400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Cambria"/>
                          <a:ea typeface="Calibri"/>
                          <a:cs typeface="Times New Roman"/>
                        </a:rPr>
                        <a:t> и личностных результатов начального образования. 1 класс" Е.В</a:t>
                      </a:r>
                      <a:r>
                        <a:rPr lang="ru-RU" sz="14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Cambria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400" b="1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Cambria"/>
                          <a:ea typeface="Calibri"/>
                          <a:cs typeface="Times New Roman"/>
                        </a:rPr>
                        <a:t>Бунеевой</a:t>
                      </a:r>
                      <a:r>
                        <a:rPr lang="ru-RU" sz="1400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Cambria"/>
                          <a:ea typeface="Calibri"/>
                          <a:cs typeface="Times New Roman"/>
                        </a:rPr>
                        <a:t>, А.А.Вахрушева и </a:t>
                      </a:r>
                      <a:r>
                        <a:rPr lang="ru-RU" sz="14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Cambria"/>
                          <a:ea typeface="Calibri"/>
                          <a:cs typeface="Times New Roman"/>
                        </a:rPr>
                        <a:t>др.</a:t>
                      </a:r>
                      <a:endParaRPr lang="ru-RU" sz="1400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Адаптация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715436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209550"/>
            <a:ext cx="7391400" cy="861996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Результаты изучения школьной мотивации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428736"/>
          <a:ext cx="864399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209550"/>
            <a:ext cx="7391400" cy="1433500"/>
          </a:xfrm>
        </p:spPr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</a:rPr>
              <a:t>Входные диагностики письма 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429684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209550"/>
            <a:ext cx="7391400" cy="1219186"/>
          </a:xfrm>
        </p:spPr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</a:rPr>
              <a:t>Входные диагностики математических представлений  </a:t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857364"/>
          <a:ext cx="878687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209550"/>
            <a:ext cx="7391400" cy="933434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Диагностика </a:t>
            </a:r>
            <a:r>
              <a:rPr lang="ru-RU" sz="2400" dirty="0" err="1" smtClean="0">
                <a:solidFill>
                  <a:srgbClr val="002060"/>
                </a:solidFill>
              </a:rPr>
              <a:t>метапредметных</a:t>
            </a:r>
            <a:r>
              <a:rPr lang="ru-RU" sz="2400" dirty="0" smtClean="0">
                <a:solidFill>
                  <a:srgbClr val="002060"/>
                </a:solidFill>
              </a:rPr>
              <a:t> результатов </a:t>
            </a:r>
            <a:r>
              <a:rPr lang="ru-RU" sz="2800" dirty="0" smtClean="0">
                <a:solidFill>
                  <a:srgbClr val="002060"/>
                </a:solidFill>
              </a:rPr>
              <a:t>по </a:t>
            </a:r>
            <a:r>
              <a:rPr lang="ru-RU" sz="2400" dirty="0" smtClean="0">
                <a:solidFill>
                  <a:srgbClr val="002060"/>
                </a:solidFill>
              </a:rPr>
              <a:t>ФГОС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47788"/>
            <a:ext cx="8643998" cy="5224484"/>
          </a:xfrm>
        </p:spPr>
        <p:txBody>
          <a:bodyPr/>
          <a:lstStyle/>
          <a:p>
            <a:pPr>
              <a:buNone/>
            </a:pPr>
            <a:r>
              <a:rPr lang="ru-RU" sz="1400" i="1" dirty="0" smtClean="0"/>
              <a:t>  Пособие для детей </a:t>
            </a:r>
            <a:r>
              <a:rPr lang="ru-RU" sz="1400" b="1" dirty="0" smtClean="0"/>
              <a:t>« Диагностика </a:t>
            </a:r>
            <a:r>
              <a:rPr lang="ru-RU" sz="1400" b="1" dirty="0" err="1" smtClean="0"/>
              <a:t>метапредметных</a:t>
            </a:r>
            <a:r>
              <a:rPr lang="ru-RU" sz="1400" b="1" dirty="0" smtClean="0"/>
              <a:t> и личностных результатов начального образования. Проверочные работы. 1( 2, 3-4) класс.» - М.: </a:t>
            </a:r>
            <a:r>
              <a:rPr lang="ru-RU" sz="1400" b="1" dirty="0" err="1" smtClean="0"/>
              <a:t>Баласс</a:t>
            </a:r>
            <a:r>
              <a:rPr lang="ru-RU" sz="1400" b="1" dirty="0" smtClean="0"/>
              <a:t>, 2011 . Школа 2100. » под редакцией </a:t>
            </a:r>
            <a:r>
              <a:rPr lang="ru-RU" sz="1400" b="1" dirty="0" err="1" smtClean="0"/>
              <a:t>Е.В.Бунеева</a:t>
            </a:r>
            <a:r>
              <a:rPr lang="ru-RU" sz="1400" b="1" dirty="0" smtClean="0"/>
              <a:t>, А.А.Вахрушева, С.А. Козлова и О.В </a:t>
            </a:r>
            <a:r>
              <a:rPr lang="ru-RU" sz="1400" b="1" dirty="0" err="1" smtClean="0"/>
              <a:t>Чиндилова</a:t>
            </a:r>
            <a:r>
              <a:rPr lang="ru-RU" sz="1400" b="1" dirty="0" smtClean="0"/>
              <a:t> , </a:t>
            </a:r>
            <a:r>
              <a:rPr lang="ru-RU" sz="1400" i="1" dirty="0" smtClean="0"/>
              <a:t>так же  по наблюдениям учителя за работой учеников во время </a:t>
            </a:r>
            <a:r>
              <a:rPr lang="ru-RU" sz="1200" i="1" dirty="0" smtClean="0"/>
              <a:t>уроков  выявляется успешность формирования  познавательных УУД.  </a:t>
            </a:r>
            <a:endParaRPr lang="ru-RU" sz="1200" dirty="0" smtClean="0"/>
          </a:p>
          <a:p>
            <a:pPr>
              <a:buNone/>
            </a:pPr>
            <a:r>
              <a:rPr lang="ru-RU" sz="1200" i="1" dirty="0" smtClean="0"/>
              <a:t>  Данная диагностика разработана для учащихся 1-4 класса включает в себя две  проверочные работы, каждая представлена в 4-х вариантах.</a:t>
            </a:r>
            <a:endParaRPr lang="ru-RU" sz="1200" dirty="0" smtClean="0"/>
          </a:p>
          <a:p>
            <a:pPr>
              <a:buNone/>
            </a:pPr>
            <a:r>
              <a:rPr lang="ru-RU" sz="1200" i="1" dirty="0" smtClean="0"/>
              <a:t> </a:t>
            </a: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  Вторая работа носит интегрированный характер: она даёт возможность проверить все три группы результатов:  предметные,  </a:t>
            </a:r>
            <a:r>
              <a:rPr lang="ru-RU" sz="1200" dirty="0" err="1" smtClean="0"/>
              <a:t>метапредметные</a:t>
            </a:r>
            <a:r>
              <a:rPr lang="ru-RU" sz="1200" dirty="0" smtClean="0"/>
              <a:t>  и личностные).</a:t>
            </a:r>
          </a:p>
          <a:p>
            <a:pPr>
              <a:buNone/>
            </a:pPr>
            <a:r>
              <a:rPr lang="ru-RU" sz="1200" dirty="0" smtClean="0"/>
              <a:t>  Работа строится  на основе чтения текста, что позволяет проверить также </a:t>
            </a:r>
            <a:r>
              <a:rPr lang="ru-RU" sz="1200" dirty="0" err="1" smtClean="0"/>
              <a:t>сформированность</a:t>
            </a:r>
            <a:r>
              <a:rPr lang="ru-RU" sz="1200" dirty="0" smtClean="0"/>
              <a:t> коммуникативных УУД, и включает 15 заданий, кроме 4, более лёгкого варианта. Варианты обеих работ одинаковы по трудности, но не идентичны по содержанию, что даёт при неоднократном выполнении работ проверить </a:t>
            </a:r>
            <a:r>
              <a:rPr lang="ru-RU" sz="1200" dirty="0" err="1" smtClean="0"/>
              <a:t>сформированность</a:t>
            </a:r>
            <a:r>
              <a:rPr lang="ru-RU" sz="1200" dirty="0" smtClean="0"/>
              <a:t> разных конкретных УУД.</a:t>
            </a:r>
          </a:p>
          <a:p>
            <a:pPr>
              <a:buNone/>
            </a:pPr>
            <a:r>
              <a:rPr lang="ru-RU" sz="1200" dirty="0" smtClean="0"/>
              <a:t>  Ключ оценивания. Баллы не переводятся в отметки.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 </a:t>
            </a:r>
            <a:r>
              <a:rPr lang="ru-RU" sz="1200" dirty="0" smtClean="0">
                <a:solidFill>
                  <a:srgbClr val="002060"/>
                </a:solidFill>
              </a:rPr>
              <a:t>Познавательные УУД.                Виды заданий:</a:t>
            </a:r>
            <a:r>
              <a:rPr lang="ru-RU" sz="1200" dirty="0" smtClean="0">
                <a:solidFill>
                  <a:srgbClr val="000000"/>
                </a:solidFill>
              </a:rPr>
              <a:t/>
            </a:r>
            <a:br>
              <a:rPr lang="ru-RU" sz="1200" dirty="0" smtClean="0">
                <a:solidFill>
                  <a:srgbClr val="000000"/>
                </a:solidFill>
              </a:rPr>
            </a:br>
            <a:r>
              <a:rPr lang="ru-RU" sz="1200" dirty="0" smtClean="0">
                <a:solidFill>
                  <a:srgbClr val="000000"/>
                </a:solidFill>
              </a:rPr>
              <a:t>1. Проверяет умение ориентироваться в учебнике, искать нужную информацию.</a:t>
            </a:r>
            <a:br>
              <a:rPr lang="ru-RU" sz="1200" dirty="0" smtClean="0">
                <a:solidFill>
                  <a:srgbClr val="000000"/>
                </a:solidFill>
              </a:rPr>
            </a:br>
            <a:r>
              <a:rPr lang="ru-RU" sz="1200" dirty="0" smtClean="0">
                <a:solidFill>
                  <a:srgbClr val="000000"/>
                </a:solidFill>
              </a:rPr>
              <a:t>2. Проверяет умение сравнивать и группировать предметы.</a:t>
            </a:r>
            <a:br>
              <a:rPr lang="ru-RU" sz="1200" dirty="0" smtClean="0">
                <a:solidFill>
                  <a:srgbClr val="000000"/>
                </a:solidFill>
              </a:rPr>
            </a:br>
            <a:r>
              <a:rPr lang="ru-RU" sz="1200" dirty="0" smtClean="0">
                <a:solidFill>
                  <a:srgbClr val="000000"/>
                </a:solidFill>
              </a:rPr>
              <a:t>3. Проверяет извлекать информацию из сюжетного рисунка.</a:t>
            </a:r>
            <a:br>
              <a:rPr lang="ru-RU" sz="1200" dirty="0" smtClean="0">
                <a:solidFill>
                  <a:srgbClr val="000000"/>
                </a:solidFill>
              </a:rPr>
            </a:br>
            <a:r>
              <a:rPr lang="ru-RU" sz="1200" dirty="0" smtClean="0">
                <a:solidFill>
                  <a:srgbClr val="000000"/>
                </a:solidFill>
              </a:rPr>
              <a:t>4. Проверяет умение переводить информацию из одного вида в другой( из рисунка в схему).</a:t>
            </a:r>
            <a:br>
              <a:rPr lang="ru-RU" sz="1200" dirty="0" smtClean="0">
                <a:solidFill>
                  <a:srgbClr val="000000"/>
                </a:solidFill>
              </a:rPr>
            </a:br>
            <a:r>
              <a:rPr lang="ru-RU" sz="1200" dirty="0" smtClean="0">
                <a:solidFill>
                  <a:srgbClr val="000000"/>
                </a:solidFill>
              </a:rPr>
              <a:t>5.Проверяет умение вычитывать информацию из текста и схемы</a:t>
            </a:r>
            <a:endParaRPr lang="ru-RU" sz="1200" dirty="0" smtClean="0"/>
          </a:p>
          <a:p>
            <a:pPr>
              <a:buNone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ru-RU" sz="1400" dirty="0" smtClean="0">
                <a:solidFill>
                  <a:srgbClr val="002060"/>
                </a:solidFill>
              </a:rPr>
              <a:t>( работа с информацией, сравнение и группировка, сходство и различие, причины явлений и событий, выводы, таблицы-схемы-диаграммы)</a:t>
            </a:r>
            <a:endParaRPr lang="ru-RU" sz="1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</a:rPr>
              <a:t> Для родителей и учителя  баллы являются показателем того, на каком уровне развития находится соответствующее умение у ребёнка и  что нужно сделать для помощи.</a:t>
            </a:r>
          </a:p>
          <a:p>
            <a:pPr>
              <a:buNone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sz="1400" dirty="0" smtClean="0"/>
              <a:t>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Универсальные учебные действия</a:t>
            </a:r>
            <a:b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6643734" cy="5072097"/>
          </a:xfrm>
        </p:spPr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600" b="1" i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600" b="1" i="1" dirty="0" smtClean="0"/>
              <a:t>"…С точки зрения ребенка самый большой недостаток школы -</a:t>
            </a:r>
            <a:r>
              <a:rPr lang="ru-RU" sz="1600" b="1" i="1" dirty="0" smtClean="0">
                <a:latin typeface="Arial" charset="0"/>
              </a:rPr>
              <a:t> </a:t>
            </a:r>
            <a:r>
              <a:rPr lang="ru-RU" sz="1600" b="1" i="1" dirty="0" smtClean="0"/>
              <a:t>это  невозможность для него свободно, в полной мере использовать опыт, приобретенный вне школы, в самой школе. И, наоборот, с другой стороны он оказывается неспособным применить в повседневной жизни то, чему научился в школе."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6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6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6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     Умение учиться, т.е. способность субъекта к саморазвитию и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самосоверщенствованию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, путём сознательного и активного присвоения нового социального опыта.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6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Функции УУД: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600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      Обеспечение возможностей самостоятельно осуществлять деятельность учения.</a:t>
            </a:r>
          </a:p>
          <a:p>
            <a:endParaRPr lang="ru-RU" sz="1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     Создание условий для гармоничного развития личности и её самореализации.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09550"/>
            <a:ext cx="8520142" cy="1076310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Диагностика </a:t>
            </a:r>
            <a:r>
              <a:rPr lang="ru-RU" sz="2400" dirty="0" err="1" smtClean="0">
                <a:solidFill>
                  <a:srgbClr val="002060"/>
                </a:solidFill>
              </a:rPr>
              <a:t>метапредметных</a:t>
            </a:r>
            <a:r>
              <a:rPr lang="ru-RU" sz="2400" dirty="0" smtClean="0">
                <a:solidFill>
                  <a:srgbClr val="002060"/>
                </a:solidFill>
              </a:rPr>
              <a:t> / познавательных результатов по </a:t>
            </a:r>
            <a:r>
              <a:rPr lang="ru-RU" sz="2000" dirty="0" smtClean="0">
                <a:solidFill>
                  <a:srgbClr val="002060"/>
                </a:solidFill>
              </a:rPr>
              <a:t>ФГОС </a:t>
            </a:r>
            <a:r>
              <a:rPr lang="ru-RU" sz="1600" dirty="0" smtClean="0">
                <a:solidFill>
                  <a:srgbClr val="002060"/>
                </a:solidFill>
              </a:rPr>
              <a:t> ( работа с информацией, сравнение и группировка, сходство и различие, причины явлений и событий, выводы, таблицы-схемы-диаграммы)</a:t>
            </a:r>
            <a:endParaRPr lang="ru-RU" sz="16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1347788"/>
          <a:ext cx="8786812" cy="529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09550"/>
            <a:ext cx="8715436" cy="1147748"/>
          </a:xfrm>
        </p:spPr>
        <p:txBody>
          <a:bodyPr/>
          <a:lstStyle/>
          <a:p>
            <a:r>
              <a:rPr lang="ru-RU" sz="1800" dirty="0" smtClean="0">
                <a:solidFill>
                  <a:srgbClr val="000000"/>
                </a:solidFill>
              </a:rPr>
              <a:t>Итоговая комплексная работа. </a:t>
            </a:r>
            <a:br>
              <a:rPr lang="ru-RU" sz="1800" dirty="0" smtClean="0">
                <a:solidFill>
                  <a:srgbClr val="000000"/>
                </a:solidFill>
              </a:rPr>
            </a:br>
            <a:r>
              <a:rPr lang="ru-RU" sz="1800" dirty="0" smtClean="0">
                <a:solidFill>
                  <a:srgbClr val="000000"/>
                </a:solidFill>
              </a:rPr>
              <a:t>Цель:  - выявить уровень </a:t>
            </a:r>
            <a:r>
              <a:rPr lang="ru-RU" sz="1800" dirty="0" err="1" smtClean="0">
                <a:solidFill>
                  <a:srgbClr val="000000"/>
                </a:solidFill>
              </a:rPr>
              <a:t>сформированности</a:t>
            </a:r>
            <a:r>
              <a:rPr lang="ru-RU" sz="1800" dirty="0" smtClean="0">
                <a:solidFill>
                  <a:srgbClr val="000000"/>
                </a:solidFill>
              </a:rPr>
              <a:t> предметных умений, компетентность в решении проблем.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76288" y="1347788"/>
          <a:ext cx="7758112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Диагностика </a:t>
            </a:r>
            <a:r>
              <a:rPr lang="ru-RU" sz="2400" dirty="0" err="1" smtClean="0">
                <a:solidFill>
                  <a:srgbClr val="002060"/>
                </a:solidFill>
              </a:rPr>
              <a:t>метапредметных</a:t>
            </a:r>
            <a:r>
              <a:rPr lang="ru-RU" sz="2400" dirty="0" smtClean="0">
                <a:solidFill>
                  <a:srgbClr val="002060"/>
                </a:solidFill>
              </a:rPr>
              <a:t> результатов 2 класс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76288" y="1347788"/>
          <a:ext cx="7758112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209550"/>
            <a:ext cx="7391400" cy="1219186"/>
          </a:xfrm>
        </p:spPr>
        <p:txBody>
          <a:bodyPr/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400" dirty="0" smtClean="0">
                <a:solidFill>
                  <a:srgbClr val="002060"/>
                </a:solidFill>
              </a:rPr>
              <a:t>«Мыслю, знаю, действую»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Теория деятельности. Развитие общих способностей, лежащих в основе интеллектуальной деятельности.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714488"/>
          <a:ext cx="850112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09550"/>
            <a:ext cx="7948638" cy="861996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Диагностика уровня познавательных УУД ( психолог)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76288" y="1347788"/>
          <a:ext cx="7758112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0000"/>
                </a:solidFill>
              </a:rPr>
              <a:t>«Карта знаний и достижений учащихся»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715436" cy="5334018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Это специально отведённое место в классе (стенд), специальная детская тетрадь, разделы </a:t>
            </a:r>
            <a:r>
              <a:rPr lang="ru-RU" sz="1400" b="1" dirty="0" err="1" smtClean="0">
                <a:solidFill>
                  <a:srgbClr val="002060"/>
                </a:solidFill>
              </a:rPr>
              <a:t>портфолио</a:t>
            </a:r>
            <a:r>
              <a:rPr lang="ru-RU" sz="1400" b="1" dirty="0" smtClean="0">
                <a:solidFill>
                  <a:srgbClr val="002060"/>
                </a:solidFill>
              </a:rPr>
              <a:t> или таблицы требований в ученическом дневнике( Школа 2100, ФГОС) где в символах отражаются достижения учащихся в той или иной сфере деятельности.</a:t>
            </a:r>
          </a:p>
          <a:p>
            <a:pPr>
              <a:buNone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«Карта достижений» может помочь учащимся:</a:t>
            </a:r>
          </a:p>
          <a:p>
            <a:pPr>
              <a:buNone/>
            </a:pPr>
            <a:r>
              <a:rPr lang="ru-RU" sz="1400" dirty="0" smtClean="0"/>
              <a:t>- Сознательно выбирать тот учебный материал, который необходим для  решения учебно-практических задач.</a:t>
            </a:r>
          </a:p>
          <a:p>
            <a:pPr>
              <a:buNone/>
            </a:pPr>
            <a:r>
              <a:rPr lang="ru-RU" sz="1400" dirty="0" smtClean="0"/>
              <a:t>- Позволяет обозначать и осознавать свой индивидуальный путь движения в учебном предмете</a:t>
            </a:r>
          </a:p>
          <a:p>
            <a:pPr>
              <a:buFontTx/>
              <a:buChar char="-"/>
            </a:pPr>
            <a:r>
              <a:rPr lang="ru-RU" sz="1400" dirty="0" smtClean="0"/>
              <a:t>Делать предположения о возможных дальнейших продвижениях</a:t>
            </a:r>
          </a:p>
          <a:p>
            <a:pPr>
              <a:buFontTx/>
              <a:buChar char="-"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«Карта знаний и достижений» может стать средством:</a:t>
            </a:r>
          </a:p>
          <a:p>
            <a:pPr>
              <a:buNone/>
            </a:pPr>
            <a:r>
              <a:rPr lang="ru-RU" sz="1400" dirty="0" smtClean="0"/>
              <a:t>- Планирования;</a:t>
            </a:r>
          </a:p>
          <a:p>
            <a:pPr>
              <a:buNone/>
            </a:pPr>
            <a:r>
              <a:rPr lang="ru-RU" sz="1400" dirty="0" smtClean="0"/>
              <a:t>- Удержания предметной логики в течение учебного года;</a:t>
            </a:r>
          </a:p>
          <a:p>
            <a:pPr>
              <a:buFontTx/>
              <a:buChar char="-"/>
            </a:pPr>
            <a:r>
              <a:rPr lang="ru-RU" sz="1400" dirty="0" smtClean="0"/>
              <a:t>Рефлексии индивидуального пути движения в учебном предмете;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u="sng" dirty="0" smtClean="0">
                <a:solidFill>
                  <a:srgbClr val="002060"/>
                </a:solidFill>
              </a:rPr>
              <a:t>Дневник:</a:t>
            </a:r>
            <a:r>
              <a:rPr lang="ru-RU" sz="1400" dirty="0" smtClean="0">
                <a:solidFill>
                  <a:srgbClr val="002060"/>
                </a:solidFill>
              </a:rPr>
              <a:t> Достижения по предмету. Определяется линия развития через </a:t>
            </a:r>
            <a:r>
              <a:rPr lang="ru-RU" sz="1400" dirty="0" err="1" smtClean="0">
                <a:solidFill>
                  <a:srgbClr val="002060"/>
                </a:solidFill>
              </a:rPr>
              <a:t>общеучебные</a:t>
            </a:r>
            <a:r>
              <a:rPr lang="ru-RU" sz="1400" dirty="0" smtClean="0">
                <a:solidFill>
                  <a:srgbClr val="002060"/>
                </a:solidFill>
              </a:rPr>
              <a:t> и через предметные умения:</a:t>
            </a:r>
            <a:r>
              <a:rPr lang="ru-RU" sz="1200" dirty="0" smtClean="0">
                <a:solidFill>
                  <a:srgbClr val="002060"/>
                </a:solidFill>
              </a:rPr>
              <a:t> -</a:t>
            </a:r>
            <a:r>
              <a:rPr lang="ru-RU" sz="1200" dirty="0" smtClean="0"/>
              <a:t> организовывать свои дела; -  пользоваться информацией;-  оценивать то, что происходит вокруг; - умение общаться;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Происходит через самооценку и подтверждение учителя.</a:t>
            </a:r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209550"/>
            <a:ext cx="7391400" cy="1147748"/>
          </a:xfrm>
        </p:spPr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</a:rPr>
              <a:t>Основные выводы по результатам исследования и обобщения практического опыта.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47788"/>
            <a:ext cx="8858312" cy="5081608"/>
          </a:xfrm>
        </p:spPr>
        <p:txBody>
          <a:bodyPr/>
          <a:lstStyle/>
          <a:p>
            <a:pPr>
              <a:buNone/>
            </a:pPr>
            <a:r>
              <a:rPr lang="ru-RU" sz="1400" b="1" i="1" dirty="0" smtClean="0">
                <a:solidFill>
                  <a:srgbClr val="000000"/>
                </a:solidFill>
              </a:rPr>
              <a:t>      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0000"/>
                </a:solidFill>
              </a:rPr>
              <a:t>         </a:t>
            </a:r>
            <a:r>
              <a:rPr lang="ru-RU" sz="1400" b="1" i="1" dirty="0" smtClean="0">
                <a:solidFill>
                  <a:srgbClr val="002060"/>
                </a:solidFill>
              </a:rPr>
              <a:t>Пути повышения формирования познавательных результатов: </a:t>
            </a:r>
          </a:p>
          <a:p>
            <a:pPr>
              <a:buNone/>
            </a:pPr>
            <a:endParaRPr lang="ru-RU" sz="1400" b="1" i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Индивидуальная работа с учащимися:</a:t>
            </a:r>
          </a:p>
          <a:p>
            <a:pPr>
              <a:buNone/>
            </a:pPr>
            <a:r>
              <a:rPr lang="ru-RU" sz="1400" dirty="0" smtClean="0"/>
              <a:t>– подбор заданий на сравнение, классификацию, работа с текстом ( план, пересказ, определение главной мысли, составление плана, высказывание собственных суждений, версий).     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Работать на уроках в </a:t>
            </a:r>
            <a:r>
              <a:rPr lang="ru-RU" sz="1400" b="1" u="sng" dirty="0" err="1" smtClean="0">
                <a:solidFill>
                  <a:schemeClr val="accent6">
                    <a:lumMod val="75000"/>
                  </a:schemeClr>
                </a:solidFill>
              </a:rPr>
              <a:t>деятельностном</a:t>
            </a: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 режиме: </a:t>
            </a:r>
          </a:p>
          <a:p>
            <a:pPr>
              <a:buNone/>
            </a:pPr>
            <a:r>
              <a:rPr lang="ru-RU" sz="1400" dirty="0" smtClean="0"/>
              <a:t>- чётко отслеживая с детьми этапы урока: Постановка целей и задач на каждом этапе урока, самооценка и самоанализ (рефлексия) собственной деятельности и работы класса в целом.  Правила работы   в парах и группе. Нахождение способов  решения по незнанию материала.</a:t>
            </a:r>
          </a:p>
          <a:p>
            <a:pPr>
              <a:buNone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Использовать в работе задания типа: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sz="1400" dirty="0" smtClean="0"/>
              <a:t> - проверка работы по плану; - извлечение информации из сюжетного рисунка; - перевод информации из одного вида в другой; высказывание своих предположений; - сравнение и группирование предметов; - развивать умение правильного списывания с печатного текста ; - развитие умения задавать вопросы; - умение обосновывать версию своего ответа обоснованно и аргументировано, «найди отличия», поиск лишнего, лабиринты, упорядочивание, хитроумные решения, схемы – опоры, таблицы, диаграммы, работа со словарями.</a:t>
            </a:r>
          </a:p>
          <a:p>
            <a:pPr>
              <a:buNone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Кружковая деятельность.</a:t>
            </a:r>
          </a:p>
          <a:p>
            <a:pPr>
              <a:buNone/>
            </a:pP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Работа с родителями.</a:t>
            </a:r>
          </a:p>
          <a:p>
            <a:pPr>
              <a:buNone/>
            </a:pPr>
            <a:endParaRPr lang="ru-RU" sz="1400" u="sng" dirty="0" smtClean="0"/>
          </a:p>
          <a:p>
            <a:pPr>
              <a:buNone/>
            </a:pPr>
            <a:r>
              <a:rPr lang="ru-RU" sz="1400" i="1" dirty="0" smtClean="0"/>
              <a:t> </a:t>
            </a:r>
            <a:endParaRPr lang="ru-RU" sz="1400" dirty="0" smtClean="0"/>
          </a:p>
          <a:p>
            <a:pPr>
              <a:buNone/>
            </a:pPr>
            <a:r>
              <a:rPr lang="ru-RU" sz="1400" i="1" dirty="0" smtClean="0"/>
              <a:t> </a:t>
            </a:r>
            <a:endParaRPr lang="ru-RU" sz="1400" dirty="0" smtClean="0"/>
          </a:p>
          <a:p>
            <a:pPr>
              <a:buNone/>
            </a:pPr>
            <a:r>
              <a:rPr lang="ru-RU" sz="1400" i="1" dirty="0" smtClean="0"/>
              <a:t> </a:t>
            </a:r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28604"/>
            <a:ext cx="7586690" cy="1285884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002060"/>
                </a:solidFill>
              </a:rPr>
              <a:t/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/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Памятка для учителя по формированию и развитию  УУД.</a:t>
            </a:r>
            <a:r>
              <a:rPr lang="ru-RU" sz="1800" dirty="0" smtClean="0">
                <a:solidFill>
                  <a:srgbClr val="002060"/>
                </a:solidFill>
              </a:rPr>
              <a:t/>
            </a:r>
            <a:br>
              <a:rPr lang="ru-RU" sz="1800" dirty="0" smtClean="0">
                <a:solidFill>
                  <a:srgbClr val="002060"/>
                </a:solidFill>
              </a:rPr>
            </a:br>
            <a:endParaRPr lang="ru-RU" sz="1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429684" cy="5000660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600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600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                                    </a:t>
            </a:r>
            <a:r>
              <a:rPr lang="ru-RU" sz="1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Необходимо помнить:</a:t>
            </a:r>
            <a:r>
              <a:rPr lang="ru-RU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sz="1600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- Любые действия должны быть осмысленными. Это относится прежде всего к тому, кто требует действия от других.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- Развитие внутренней мотивации – это движение вверх.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- Задачи, которые мы ставим перед ребёнком, должны быть не только понятны, но и внутренне приятны ему, т.е они должны быть значимы для него.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- Создать атмосферу успеха помогать ребёнку учиться легко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- Помогать обретать уверенность в своих силах и способностях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- Не скупиться на поощрения и похвалу</a:t>
            </a:r>
          </a:p>
          <a:p>
            <a:endParaRPr lang="ru-RU" sz="1600" dirty="0" smtClean="0"/>
          </a:p>
          <a:p>
            <a:pPr>
              <a:buNone/>
            </a:pPr>
            <a:r>
              <a:rPr lang="ru-RU" sz="1600" b="1" i="1" dirty="0" smtClean="0">
                <a:solidFill>
                  <a:srgbClr val="00B050"/>
                </a:solidFill>
              </a:rPr>
              <a:t>             </a:t>
            </a:r>
            <a:r>
              <a:rPr lang="ru-RU" sz="2400" b="1" i="1" dirty="0" smtClean="0">
                <a:solidFill>
                  <a:srgbClr val="C00000"/>
                </a:solidFill>
              </a:rPr>
              <a:t>Стань творцом и тогда каждый новый шаг в твоей профессиональной деятельности станет открытием мира души ребёнка.</a:t>
            </a:r>
          </a:p>
          <a:p>
            <a:endParaRPr lang="ru-RU" sz="16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19" name="Text Box 31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9122" name="Rectangle 34"/>
          <p:cNvSpPr>
            <a:spLocks noGrp="1" noChangeArrowheads="1"/>
          </p:cNvSpPr>
          <p:nvPr>
            <p:ph type="title"/>
          </p:nvPr>
        </p:nvSpPr>
        <p:spPr>
          <a:xfrm>
            <a:off x="1000100" y="571480"/>
            <a:ext cx="7929618" cy="2000264"/>
          </a:xfrm>
        </p:spPr>
        <p:txBody>
          <a:bodyPr/>
          <a:lstStyle/>
          <a:p>
            <a:r>
              <a:rPr lang="ru-RU" sz="1800" i="1" dirty="0" smtClean="0">
                <a:solidFill>
                  <a:srgbClr val="003366"/>
                </a:solidFill>
              </a:rPr>
              <a:t/>
            </a:r>
            <a:br>
              <a:rPr lang="ru-RU" sz="1800" i="1" dirty="0" smtClean="0">
                <a:solidFill>
                  <a:srgbClr val="003366"/>
                </a:solidFill>
              </a:rPr>
            </a:br>
            <a:r>
              <a:rPr lang="ru-RU" sz="2400" i="1" dirty="0" smtClean="0">
                <a:solidFill>
                  <a:srgbClr val="000000"/>
                </a:solidFill>
              </a:rPr>
              <a:t>Познавательные универсальные учебные действия    </a:t>
            </a:r>
            <a:r>
              <a:rPr lang="ru-RU" sz="1800" i="1" dirty="0" smtClean="0">
                <a:solidFill>
                  <a:srgbClr val="003366"/>
                </a:solidFill>
              </a:rPr>
              <a:t/>
            </a:r>
            <a:br>
              <a:rPr lang="ru-RU" sz="1800" i="1" dirty="0" smtClean="0">
                <a:solidFill>
                  <a:srgbClr val="003366"/>
                </a:solidFill>
              </a:rPr>
            </a:br>
            <a:r>
              <a:rPr lang="ru-RU" sz="1800" i="1" dirty="0" smtClean="0">
                <a:solidFill>
                  <a:srgbClr val="003366"/>
                </a:solidFill>
              </a:rPr>
              <a:t/>
            </a:r>
            <a:br>
              <a:rPr lang="ru-RU" sz="1800" i="1" dirty="0" smtClean="0">
                <a:solidFill>
                  <a:srgbClr val="003366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Система способов познания окружающего мира, построения самостоятельного процесса поиска, исследования и совокупность операций по обработке, систематизации, обобщению и использованию полученной информации.</a:t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3366"/>
                </a:solidFill>
              </a:rPr>
              <a:t/>
            </a:r>
            <a:br>
              <a:rPr lang="ru-RU" sz="1800" dirty="0" smtClean="0">
                <a:solidFill>
                  <a:srgbClr val="003366"/>
                </a:solidFill>
              </a:rPr>
            </a:br>
            <a:endParaRPr lang="ru-RU" sz="1800" dirty="0">
              <a:solidFill>
                <a:srgbClr val="003366"/>
              </a:solidFill>
            </a:endParaRPr>
          </a:p>
        </p:txBody>
      </p:sp>
      <p:sp>
        <p:nvSpPr>
          <p:cNvPr id="89123" name="Rectangle 35"/>
          <p:cNvSpPr>
            <a:spLocks noGrp="1" noChangeArrowheads="1"/>
          </p:cNvSpPr>
          <p:nvPr>
            <p:ph type="body" idx="1"/>
          </p:nvPr>
        </p:nvSpPr>
        <p:spPr>
          <a:xfrm>
            <a:off x="395288" y="2714620"/>
            <a:ext cx="8353425" cy="3883030"/>
          </a:xfrm>
        </p:spPr>
        <p:txBody>
          <a:bodyPr/>
          <a:lstStyle/>
          <a:p>
            <a:pPr>
              <a:buNone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Достижение планируемых универсальных действий происходит через следующие подходы: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- 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деятельностно-ориентированное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обучение;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-  учение, направленное на решение проблем (задач);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-  проектные формы организации обучения.</a:t>
            </a:r>
          </a:p>
          <a:p>
            <a:endParaRPr lang="ru-RU" sz="1600" dirty="0" smtClean="0"/>
          </a:p>
          <a:p>
            <a:pPr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Актуальность: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</a:t>
            </a:r>
            <a:r>
              <a:rPr lang="ru-RU" sz="1600" b="1" dirty="0" smtClean="0">
                <a:solidFill>
                  <a:srgbClr val="0070C0"/>
                </a:solidFill>
              </a:rPr>
              <a:t>Технология </a:t>
            </a:r>
            <a:r>
              <a:rPr lang="ru-RU" sz="1600" b="1" dirty="0" err="1" smtClean="0">
                <a:solidFill>
                  <a:srgbClr val="0070C0"/>
                </a:solidFill>
              </a:rPr>
              <a:t>деятельностного</a:t>
            </a:r>
            <a:r>
              <a:rPr lang="ru-RU" sz="1600" b="1" dirty="0" smtClean="0">
                <a:solidFill>
                  <a:srgbClr val="0070C0"/>
                </a:solidFill>
              </a:rPr>
              <a:t> метода, по ФГОС выступает  как способ формирования познавательных универсальных учебных действий младших школьников.</a:t>
            </a:r>
          </a:p>
          <a:p>
            <a:endParaRPr lang="ru-RU" sz="1600" dirty="0" smtClean="0"/>
          </a:p>
          <a:p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title"/>
          </p:nvPr>
        </p:nvSpPr>
        <p:spPr>
          <a:xfrm>
            <a:off x="1500166" y="785794"/>
            <a:ext cx="7500990" cy="2071702"/>
          </a:xfrm>
        </p:spPr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Противоречие </a:t>
            </a:r>
            <a:r>
              <a:rPr lang="ru-RU" sz="1800" dirty="0" smtClean="0">
                <a:solidFill>
                  <a:srgbClr val="002060"/>
                </a:solidFill>
              </a:rPr>
              <a:t>Между растущей информированностью детей и трудностями обучения в школе, связанные с невозможностью смыслового анализа текстов различных жанров, </a:t>
            </a:r>
            <a:r>
              <a:rPr lang="ru-RU" sz="1800" dirty="0" err="1" smtClean="0">
                <a:solidFill>
                  <a:srgbClr val="002060"/>
                </a:solidFill>
              </a:rPr>
              <a:t>несформированностью</a:t>
            </a:r>
            <a:r>
              <a:rPr lang="ru-RU" sz="1800" dirty="0" smtClean="0">
                <a:solidFill>
                  <a:srgbClr val="002060"/>
                </a:solidFill>
              </a:rPr>
              <a:t> внутреннего плана действий, трудностью логического мышления и воображения.</a:t>
            </a:r>
            <a:br>
              <a:rPr lang="ru-RU" sz="1800" dirty="0" smtClean="0">
                <a:solidFill>
                  <a:srgbClr val="002060"/>
                </a:solidFill>
              </a:rPr>
            </a:b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3143248"/>
            <a:ext cx="8353425" cy="3454402"/>
          </a:xfrm>
        </p:spPr>
        <p:txBody>
          <a:bodyPr/>
          <a:lstStyle/>
          <a:p>
            <a:pPr>
              <a:buNone/>
            </a:pPr>
            <a:endParaRPr lang="ru-RU" sz="16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Проблема: </a:t>
            </a:r>
            <a:r>
              <a:rPr lang="ru-RU" sz="2400" b="1" dirty="0" smtClean="0">
                <a:solidFill>
                  <a:srgbClr val="0070C0"/>
                </a:solidFill>
              </a:rPr>
              <a:t>Как следует  организовать процесс обучения по требованиям ФГОС, чтобы успешно формировать познавательные универсальные учебные действия младших школьников?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209550"/>
            <a:ext cx="7391400" cy="3290888"/>
          </a:xfrm>
        </p:spPr>
        <p:txBody>
          <a:bodyPr/>
          <a:lstStyle/>
          <a:p>
            <a:r>
              <a:rPr lang="ru-RU" sz="1600" dirty="0" smtClean="0">
                <a:solidFill>
                  <a:srgbClr val="0070C0"/>
                </a:solidFill>
              </a:rPr>
              <a:t/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Гипотеза: 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800" dirty="0" smtClean="0">
                <a:solidFill>
                  <a:srgbClr val="0070C0"/>
                </a:solidFill>
              </a:rPr>
              <a:t>Если не создать условия, обеспечивающие развитие познавательных УУД в образовательном процессе, то утратиться ориентация на ключевой приоритет непрерывного образования – формирование умения учиться.</a:t>
            </a:r>
            <a:br>
              <a:rPr lang="ru-RU" sz="1800" dirty="0" smtClean="0">
                <a:solidFill>
                  <a:srgbClr val="0070C0"/>
                </a:solidFill>
              </a:rPr>
            </a:b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6288" y="3286124"/>
            <a:ext cx="7758112" cy="2976564"/>
          </a:xfrm>
        </p:spPr>
        <p:txBody>
          <a:bodyPr/>
          <a:lstStyle/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Цель:</a:t>
            </a: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Формирование познавательных универсальных учебных действий младших школьников на основе технологии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деятельностного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метода обучения в образовательном процессе.</a:t>
            </a: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Задачи: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6288" y="1347788"/>
            <a:ext cx="7758112" cy="5295922"/>
          </a:xfrm>
        </p:spPr>
        <p:txBody>
          <a:bodyPr/>
          <a:lstStyle/>
          <a:p>
            <a:pPr>
              <a:buAutoNum type="arabicPeriod"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Изучить и проанализировать </a:t>
            </a:r>
            <a:r>
              <a:rPr lang="ru-RU" sz="1800" b="1" dirty="0" err="1" smtClean="0">
                <a:solidFill>
                  <a:schemeClr val="accent6">
                    <a:lumMod val="75000"/>
                  </a:schemeClr>
                </a:solidFill>
              </a:rPr>
              <a:t>психолого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 – педагогическую, методическую литературу по теме.</a:t>
            </a:r>
          </a:p>
          <a:p>
            <a:pPr>
              <a:buNone/>
            </a:pPr>
            <a:endParaRPr lang="ru-RU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2. Определить приёмы и методы технологии </a:t>
            </a:r>
            <a:r>
              <a:rPr lang="ru-RU" sz="1800" b="1" dirty="0" err="1" smtClean="0">
                <a:solidFill>
                  <a:schemeClr val="accent6">
                    <a:lumMod val="75000"/>
                  </a:schemeClr>
                </a:solidFill>
              </a:rPr>
              <a:t>деятельностного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 метода, обеспечивающие формирование познавательных универсальных учебных действий младших школьников.</a:t>
            </a:r>
          </a:p>
          <a:p>
            <a:pPr>
              <a:buNone/>
            </a:pPr>
            <a:endParaRPr lang="ru-RU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3. Отбирать содержание и конструировать учебный процесс с учетом формирования познавательных  УДД.</a:t>
            </a:r>
          </a:p>
          <a:p>
            <a:pPr>
              <a:buNone/>
            </a:pPr>
            <a:endParaRPr lang="ru-RU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 4. Использовать  диагностический инструментарий  успешности формирования познавательных УУД.</a:t>
            </a:r>
          </a:p>
          <a:p>
            <a:pPr>
              <a:buNone/>
            </a:pPr>
            <a:endParaRPr lang="ru-RU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5. Привлекать родителей к совместному решению проблемы формирования УДД </a:t>
            </a:r>
          </a:p>
          <a:p>
            <a:pPr>
              <a:buNone/>
            </a:pPr>
            <a:endParaRPr lang="ru-RU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200" dirty="0" smtClean="0"/>
          </a:p>
          <a:p>
            <a:pPr lvl="0">
              <a:buNone/>
            </a:pPr>
            <a:endParaRPr lang="ru-RU" sz="1200" dirty="0" smtClean="0"/>
          </a:p>
          <a:p>
            <a:pPr lvl="0"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09550"/>
            <a:ext cx="8663018" cy="1504938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Педагогический ориентир - результат педагогического      воздействия, принятый и реализуемый школьником.</a:t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501122" cy="5715040"/>
          </a:xfrm>
        </p:spPr>
        <p:txBody>
          <a:bodyPr/>
          <a:lstStyle/>
          <a:p>
            <a:endParaRPr lang="ru-RU" sz="1400" b="1" dirty="0" smtClean="0"/>
          </a:p>
          <a:p>
            <a:pPr lvl="0">
              <a:buNone/>
            </a:pPr>
            <a:r>
              <a:rPr lang="ru-RU" sz="1400" dirty="0" smtClean="0"/>
              <a:t>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</a:t>
            </a: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Показателем успешности формирования УУД будет ориентация школьника на выполнение действий,        выраженных в категориях: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   </a:t>
            </a:r>
            <a:r>
              <a:rPr lang="ru-RU" sz="1800" b="1" dirty="0" smtClean="0">
                <a:solidFill>
                  <a:srgbClr val="002060"/>
                </a:solidFill>
              </a:rPr>
              <a:t>знаю/могу, хочу, делаю </a:t>
            </a:r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                                      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Язык ребенка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      «Я учусь» 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  «Ищу и нахожу»</a:t>
            </a:r>
            <a:b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«Изображаю и фиксирую»</a:t>
            </a:r>
            <a:b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«Читаю, говорю, понимаю»</a:t>
            </a:r>
            <a:b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«Мыслю логически»</a:t>
            </a:r>
            <a:b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«Решаю проблему»  </a:t>
            </a:r>
            <a:endParaRPr lang="ru-RU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572560" cy="2643206"/>
          </a:xfrm>
        </p:spPr>
        <p:txBody>
          <a:bodyPr/>
          <a:lstStyle/>
          <a:p>
            <a:r>
              <a:rPr lang="ru-RU" sz="1600" u="sng" dirty="0" smtClean="0">
                <a:solidFill>
                  <a:srgbClr val="003366"/>
                </a:solidFill>
              </a:rPr>
              <a:t/>
            </a:r>
            <a:br>
              <a:rPr lang="ru-RU" sz="1600" u="sng" dirty="0" smtClean="0">
                <a:solidFill>
                  <a:srgbClr val="003366"/>
                </a:solidFill>
              </a:rPr>
            </a:br>
            <a:r>
              <a:rPr lang="ru-RU" sz="1600" u="sng" dirty="0" smtClean="0">
                <a:solidFill>
                  <a:srgbClr val="003366"/>
                </a:solidFill>
              </a:rPr>
              <a:t/>
            </a:r>
            <a:br>
              <a:rPr lang="ru-RU" sz="1600" u="sng" dirty="0" smtClean="0">
                <a:solidFill>
                  <a:srgbClr val="003366"/>
                </a:solidFill>
              </a:rPr>
            </a:br>
            <a:r>
              <a:rPr lang="ru-RU" sz="1600" u="sng" dirty="0" smtClean="0">
                <a:solidFill>
                  <a:srgbClr val="003366"/>
                </a:solidFill>
              </a:rPr>
              <a:t/>
            </a:r>
            <a:br>
              <a:rPr lang="ru-RU" sz="1600" u="sng" dirty="0" smtClean="0">
                <a:solidFill>
                  <a:srgbClr val="003366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Условия , обеспечивающие развитие УУД в образовательном процессе. </a:t>
            </a: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"Как учить так, чтобы инициировать у детей собственные вопросы:</a:t>
            </a:r>
            <a:b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    "Чему мне нужно научиться?«</a:t>
            </a:r>
            <a:b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и</a:t>
            </a:r>
            <a:b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      "Как мне этому научиться?"</a:t>
            </a: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85720" y="2786058"/>
            <a:ext cx="8572560" cy="3929090"/>
          </a:xfrm>
        </p:spPr>
        <p:txBody>
          <a:bodyPr/>
          <a:lstStyle/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Учитель   знает: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 -  важность формирования универсальных учебных действий школьников;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 -  сущность и виды универсальных умений,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 -  педагогические приемы и способы их формирования.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Учитель   умеет: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-  </a:t>
            </a:r>
            <a:r>
              <a:rPr lang="ru-RU" sz="1600" b="1" dirty="0" smtClean="0">
                <a:solidFill>
                  <a:srgbClr val="0070C0"/>
                </a:solidFill>
              </a:rPr>
              <a:t>отбирать содержание и конструировать учебный процесс с учетом формирования УДД;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-  использовать диагностический инструментарий успешности формирования УДД;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-  привлекать родителей к совместному решению проблемы формирования УДД. 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title"/>
          </p:nvPr>
        </p:nvSpPr>
        <p:spPr>
          <a:xfrm>
            <a:off x="428596" y="500042"/>
            <a:ext cx="8286809" cy="2071702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Планируемые результаты в освоении школьниками универсальных учебных действий по завершении начального обучения.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2500306"/>
            <a:ext cx="8353425" cy="4097344"/>
          </a:xfrm>
        </p:spPr>
        <p:txBody>
          <a:bodyPr/>
          <a:lstStyle/>
          <a:p>
            <a:endParaRPr lang="ru-RU" sz="2000" u="sng" dirty="0" smtClean="0"/>
          </a:p>
          <a:p>
            <a:pPr>
              <a:buNone/>
            </a:pPr>
            <a:r>
              <a:rPr lang="ru-RU" sz="1800" b="1" u="sng" dirty="0" smtClean="0">
                <a:solidFill>
                  <a:schemeClr val="accent6">
                    <a:lumMod val="75000"/>
                  </a:schemeClr>
                </a:solidFill>
              </a:rPr>
              <a:t>Педагогические ориентиры: Исследовательская культура</a:t>
            </a:r>
          </a:p>
          <a:p>
            <a:pPr>
              <a:buNone/>
            </a:pPr>
            <a:endParaRPr lang="ru-RU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000" dirty="0" smtClean="0"/>
              <a:t>    </a:t>
            </a:r>
            <a:r>
              <a:rPr lang="ru-RU" sz="2000" b="1" dirty="0" smtClean="0">
                <a:solidFill>
                  <a:srgbClr val="0070C0"/>
                </a:solidFill>
              </a:rPr>
              <a:t>В сфере познавательных УУД выпускники научатся воспринимать и анализировать сообщения и важнейшие их компоненты — тексты, использовать знаково-символические средства, в том числе овладеют действием моделирования, а также широким спектром логических действий и операций, включая общие приёмы решения задач.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ир 3D">
  <a:themeElements>
    <a:clrScheme name="cdb2004101gl 3">
      <a:dk1>
        <a:srgbClr val="335338"/>
      </a:dk1>
      <a:lt1>
        <a:srgbClr val="D7E4BE"/>
      </a:lt1>
      <a:dk2>
        <a:srgbClr val="000066"/>
      </a:dk2>
      <a:lt2>
        <a:srgbClr val="B2B2B2"/>
      </a:lt2>
      <a:accent1>
        <a:srgbClr val="2F86B1"/>
      </a:accent1>
      <a:accent2>
        <a:srgbClr val="D2761A"/>
      </a:accent2>
      <a:accent3>
        <a:srgbClr val="E8EFDB"/>
      </a:accent3>
      <a:accent4>
        <a:srgbClr val="2A462E"/>
      </a:accent4>
      <a:accent5>
        <a:srgbClr val="ADC3D5"/>
      </a:accent5>
      <a:accent6>
        <a:srgbClr val="BE6A16"/>
      </a:accent6>
      <a:hlink>
        <a:srgbClr val="368463"/>
      </a:hlink>
      <a:folHlink>
        <a:srgbClr val="481ECE"/>
      </a:folHlink>
    </a:clrScheme>
    <a:fontScheme name="cdb2004101g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101gl 1">
        <a:dk1>
          <a:srgbClr val="1A3E86"/>
        </a:dk1>
        <a:lt1>
          <a:srgbClr val="C1CFDD"/>
        </a:lt1>
        <a:dk2>
          <a:srgbClr val="000000"/>
        </a:dk2>
        <a:lt2>
          <a:srgbClr val="B2B2B2"/>
        </a:lt2>
        <a:accent1>
          <a:srgbClr val="4AAAC0"/>
        </a:accent1>
        <a:accent2>
          <a:srgbClr val="6600FF"/>
        </a:accent2>
        <a:accent3>
          <a:srgbClr val="DDE4EB"/>
        </a:accent3>
        <a:accent4>
          <a:srgbClr val="143472"/>
        </a:accent4>
        <a:accent5>
          <a:srgbClr val="B1D2DC"/>
        </a:accent5>
        <a:accent6>
          <a:srgbClr val="5C00E7"/>
        </a:accent6>
        <a:hlink>
          <a:srgbClr val="0066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1gl 2">
        <a:dk1>
          <a:srgbClr val="2B166E"/>
        </a:dk1>
        <a:lt1>
          <a:srgbClr val="AADBFC"/>
        </a:lt1>
        <a:dk2>
          <a:srgbClr val="003366"/>
        </a:dk2>
        <a:lt2>
          <a:srgbClr val="B2B2B2"/>
        </a:lt2>
        <a:accent1>
          <a:srgbClr val="19B17B"/>
        </a:accent1>
        <a:accent2>
          <a:srgbClr val="E57B1B"/>
        </a:accent2>
        <a:accent3>
          <a:srgbClr val="D2EAFD"/>
        </a:accent3>
        <a:accent4>
          <a:srgbClr val="23115D"/>
        </a:accent4>
        <a:accent5>
          <a:srgbClr val="ABD5BF"/>
        </a:accent5>
        <a:accent6>
          <a:srgbClr val="CF6F17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1gl 3">
        <a:dk1>
          <a:srgbClr val="335338"/>
        </a:dk1>
        <a:lt1>
          <a:srgbClr val="D7E4BE"/>
        </a:lt1>
        <a:dk2>
          <a:srgbClr val="000066"/>
        </a:dk2>
        <a:lt2>
          <a:srgbClr val="B2B2B2"/>
        </a:lt2>
        <a:accent1>
          <a:srgbClr val="2F86B1"/>
        </a:accent1>
        <a:accent2>
          <a:srgbClr val="D2761A"/>
        </a:accent2>
        <a:accent3>
          <a:srgbClr val="E8EFDB"/>
        </a:accent3>
        <a:accent4>
          <a:srgbClr val="2A462E"/>
        </a:accent4>
        <a:accent5>
          <a:srgbClr val="ADC3D5"/>
        </a:accent5>
        <a:accent6>
          <a:srgbClr val="BE6A16"/>
        </a:accent6>
        <a:hlink>
          <a:srgbClr val="368463"/>
        </a:hlink>
        <a:folHlink>
          <a:srgbClr val="481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Мир 3D</Template>
  <TotalTime>3500</TotalTime>
  <Words>1674</Words>
  <Application>Microsoft Office PowerPoint</Application>
  <PresentationFormat>Экран (4:3)</PresentationFormat>
  <Paragraphs>207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Мир 3D</vt:lpstr>
      <vt:lpstr>Муниципальное бюджетное общеобразовательное  учреждение « СОШ № 2 им. А.И.Исаевой»</vt:lpstr>
      <vt:lpstr>Универсальные учебные действия </vt:lpstr>
      <vt:lpstr> Познавательные универсальные учебные действия      Система способов познания окружающего мира, построения самостоятельного процесса поиска, исследования и совокупность операций по обработке, систематизации, обобщению и использованию полученной информации.  </vt:lpstr>
      <vt:lpstr>  Противоречие Между растущей информированностью детей и трудностями обучения в школе, связанные с невозможностью смыслового анализа текстов различных жанров, несформированностью внутреннего плана действий, трудностью логического мышления и воображения. </vt:lpstr>
      <vt:lpstr> Гипотеза:  Если не создать условия, обеспечивающие развитие познавательных УУД в образовательном процессе, то утратиться ориентация на ключевой приоритет непрерывного образования – формирование умения учиться. </vt:lpstr>
      <vt:lpstr>Задачи:</vt:lpstr>
      <vt:lpstr>Педагогический ориентир - результат педагогического      воздействия, принятый и реализуемый школьником. </vt:lpstr>
      <vt:lpstr>   Условия , обеспечивающие развитие УУД в образовательном процессе.  "Как учить так, чтобы инициировать у детей собственные вопросы:      "Чему мне нужно научиться?« и       "Как мне этому научиться?"   </vt:lpstr>
      <vt:lpstr>Планируемые результаты в освоении школьниками универсальных учебных действий по завершении начального обучения.</vt:lpstr>
      <vt:lpstr> Познавательные универсальные учебные действия  </vt:lpstr>
      <vt:lpstr>Характеристика результатов формирования универсальных учебных действий на разных этапах обучения  по УМК  «Школа 2100» в начальной школе </vt:lpstr>
      <vt:lpstr>Характеристика результатов формирования универсальных учебных действий на разных этапах обучения  по УМК  «Школа 2100» в начальной школе </vt:lpstr>
      <vt:lpstr>Характеристика результатов формирования универсальных учебных действий на разных этапах обучения  по УМК  «Школа 2100» в начальной школе </vt:lpstr>
      <vt:lpstr>Методики оценивания познавательных УУД</vt:lpstr>
      <vt:lpstr>Адаптация</vt:lpstr>
      <vt:lpstr>Результаты изучения школьной мотивации</vt:lpstr>
      <vt:lpstr>Входные диагностики письма  </vt:lpstr>
      <vt:lpstr>Входные диагностики математических представлений   </vt:lpstr>
      <vt:lpstr>Диагностика метапредметных результатов по ФГОС </vt:lpstr>
      <vt:lpstr>Диагностика метапредметных / познавательных результатов по ФГОС  ( работа с информацией, сравнение и группировка, сходство и различие, причины явлений и событий, выводы, таблицы-схемы-диаграммы)</vt:lpstr>
      <vt:lpstr>Итоговая комплексная работа.  Цель:  - выявить уровень сформированности предметных умений, компетентность в решении проблем. </vt:lpstr>
      <vt:lpstr>Диагностика метапредметных результатов 2 класс</vt:lpstr>
      <vt:lpstr> «Мыслю, знаю, действую» Теория деятельности. Развитие общих способностей, лежащих в основе интеллектуальной деятельности.</vt:lpstr>
      <vt:lpstr>Диагностика уровня познавательных УУД ( психолог)</vt:lpstr>
      <vt:lpstr>«Карта знаний и достижений учащихся»</vt:lpstr>
      <vt:lpstr>Основные выводы по результатам исследования и обобщения практического опыта.</vt:lpstr>
      <vt:lpstr>  Памятка для учителя по формированию и развитию  УУД.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Ludmila</dc:creator>
  <cp:lastModifiedBy>Ludmila</cp:lastModifiedBy>
  <cp:revision>219</cp:revision>
  <dcterms:created xsi:type="dcterms:W3CDTF">2012-12-11T04:21:53Z</dcterms:created>
  <dcterms:modified xsi:type="dcterms:W3CDTF">2015-01-29T15:31:30Z</dcterms:modified>
</cp:coreProperties>
</file>