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sldIdLst>
    <p:sldId id="256" r:id="rId3"/>
    <p:sldId id="264" r:id="rId4"/>
    <p:sldId id="268" r:id="rId5"/>
    <p:sldId id="269" r:id="rId6"/>
    <p:sldId id="270" r:id="rId7"/>
    <p:sldId id="271" r:id="rId8"/>
    <p:sldId id="272" r:id="rId9"/>
    <p:sldId id="273" r:id="rId10"/>
    <p:sldId id="266" r:id="rId11"/>
    <p:sldId id="274" r:id="rId12"/>
    <p:sldId id="257" r:id="rId13"/>
    <p:sldId id="276" r:id="rId14"/>
    <p:sldId id="277" r:id="rId15"/>
    <p:sldId id="278" r:id="rId16"/>
    <p:sldId id="280" r:id="rId17"/>
    <p:sldId id="288" r:id="rId18"/>
    <p:sldId id="281" r:id="rId19"/>
    <p:sldId id="282" r:id="rId20"/>
    <p:sldId id="279" r:id="rId21"/>
    <p:sldId id="293" r:id="rId22"/>
    <p:sldId id="275" r:id="rId23"/>
    <p:sldId id="289" r:id="rId24"/>
    <p:sldId id="283" r:id="rId25"/>
    <p:sldId id="290" r:id="rId26"/>
    <p:sldId id="261" r:id="rId27"/>
    <p:sldId id="284" r:id="rId28"/>
    <p:sldId id="260" r:id="rId29"/>
    <p:sldId id="262" r:id="rId30"/>
    <p:sldId id="263" r:id="rId31"/>
    <p:sldId id="291" r:id="rId32"/>
    <p:sldId id="285" r:id="rId33"/>
    <p:sldId id="286" r:id="rId34"/>
    <p:sldId id="287" r:id="rId35"/>
    <p:sldId id="29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4" autoAdjust="0"/>
  </p:normalViewPr>
  <p:slideViewPr>
    <p:cSldViewPr>
      <p:cViewPr>
        <p:scale>
          <a:sx n="72" d="100"/>
          <a:sy n="72" d="100"/>
        </p:scale>
        <p:origin x="-4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ты получаешь домашние задания?</a:t>
            </a:r>
          </a:p>
        </c:rich>
      </c:tx>
      <c:layout>
        <c:manualLayout>
          <c:xMode val="edge"/>
          <c:yMode val="edge"/>
          <c:x val="0.24795144356955387"/>
          <c:y val="1.851851851851852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ученик!$B$24:$B$25</c:f>
              <c:strCache>
                <c:ptCount val="2"/>
                <c:pt idx="0">
                  <c:v>Задания, подобные выполняемым в классе</c:v>
                </c:pt>
                <c:pt idx="1">
                  <c:v>По выбору (по уровням сложности)</c:v>
                </c:pt>
              </c:strCache>
            </c:strRef>
          </c:cat>
          <c:val>
            <c:numRef>
              <c:f>ученик!$C$24:$C$25</c:f>
              <c:numCache>
                <c:formatCode>General</c:formatCode>
                <c:ptCount val="2"/>
                <c:pt idx="0">
                  <c:v>34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033024"/>
        <c:axId val="109951616"/>
        <c:axId val="0"/>
      </c:bar3DChart>
      <c:catAx>
        <c:axId val="980330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951616"/>
        <c:crosses val="autoZero"/>
        <c:auto val="1"/>
        <c:lblAlgn val="ctr"/>
        <c:lblOffset val="100"/>
        <c:noMultiLvlLbl val="0"/>
      </c:catAx>
      <c:valAx>
        <c:axId val="109951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8033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/>
              <a:t>Какие ты получаешь домашние задания?</a:t>
            </a:r>
          </a:p>
        </c:rich>
      </c:tx>
      <c:layout>
        <c:manualLayout>
          <c:xMode val="edge"/>
          <c:yMode val="edge"/>
          <c:x val="0.16760491524333554"/>
          <c:y val="2.30336164198809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ученик!$B$5:$B$67</c:f>
              <c:strCache>
                <c:ptCount val="63"/>
                <c:pt idx="0">
                  <c:v>Задания, подобные выполняемым в классе</c:v>
                </c:pt>
                <c:pt idx="1">
                  <c:v>По желанию</c:v>
                </c:pt>
                <c:pt idx="2">
                  <c:v>Групповое домашнее задание</c:v>
                </c:pt>
                <c:pt idx="3">
                  <c:v>По выбору (по уровням сложности)</c:v>
                </c:pt>
                <c:pt idx="4">
                  <c:v>Задания с ответами (ключами) для самопроверки</c:v>
                </c:pt>
                <c:pt idx="5">
                  <c:v>Творческие задания</c:v>
                </c:pt>
                <c:pt idx="10">
                  <c:v> Какие бы ты хотел получать домашние задания:</c:v>
                </c:pt>
                <c:pt idx="11">
                  <c:v>Задания, подобные выполняемым в классе</c:v>
                </c:pt>
                <c:pt idx="12">
                  <c:v>По желанию</c:v>
                </c:pt>
                <c:pt idx="13">
                  <c:v>Групповое домашнее задание</c:v>
                </c:pt>
                <c:pt idx="14">
                  <c:v>По выбору (по уровням сложности)</c:v>
                </c:pt>
                <c:pt idx="15">
                  <c:v>Задания с ответами (ключами) для самопроверки</c:v>
                </c:pt>
                <c:pt idx="16">
                  <c:v>Творческие задания</c:v>
                </c:pt>
                <c:pt idx="18">
                  <c:v>Какие ты получаешь домашние задания:</c:v>
                </c:pt>
                <c:pt idx="19">
                  <c:v>Задания, подобные выполняемым в классе</c:v>
                </c:pt>
                <c:pt idx="20">
                  <c:v>По выбору (по уровням сложности)</c:v>
                </c:pt>
                <c:pt idx="38">
                  <c:v>4 кл.</c:v>
                </c:pt>
                <c:pt idx="39">
                  <c:v>Какие ты получаешь домашние задания:</c:v>
                </c:pt>
                <c:pt idx="40">
                  <c:v>Задания, подобные выполняемым в классе</c:v>
                </c:pt>
                <c:pt idx="41">
                  <c:v>По желанию</c:v>
                </c:pt>
                <c:pt idx="42">
                  <c:v>Групповое домашнее задание</c:v>
                </c:pt>
                <c:pt idx="43">
                  <c:v>По выбору (по уровням сложности)</c:v>
                </c:pt>
                <c:pt idx="44">
                  <c:v>Задания с ответами (ключами) для самопроверки</c:v>
                </c:pt>
                <c:pt idx="45">
                  <c:v>Творческие задания</c:v>
                </c:pt>
                <c:pt idx="46">
                  <c:v>рус. и матем</c:v>
                </c:pt>
                <c:pt idx="49">
                  <c:v> Какие бы ты хотел получать домашние задания:</c:v>
                </c:pt>
                <c:pt idx="50">
                  <c:v>Задания, подобные выполняемым в классе</c:v>
                </c:pt>
                <c:pt idx="51">
                  <c:v>По желанию</c:v>
                </c:pt>
                <c:pt idx="52">
                  <c:v>Групповое домашнее задание</c:v>
                </c:pt>
                <c:pt idx="53">
                  <c:v>По выбору (по уровням сложности)</c:v>
                </c:pt>
                <c:pt idx="54">
                  <c:v>Задания с ответами (ключами) для самопроверки</c:v>
                </c:pt>
                <c:pt idx="55">
                  <c:v>Творческие задания</c:v>
                </c:pt>
                <c:pt idx="56">
                  <c:v>Технолог., ИЗО, ритмика</c:v>
                </c:pt>
                <c:pt idx="62">
                  <c:v>Сложные с вопросами</c:v>
                </c:pt>
              </c:strCache>
            </c:strRef>
          </c:cat>
          <c:val>
            <c:numRef>
              <c:f>ученик!$C$5:$C$10</c:f>
              <c:numCache>
                <c:formatCode>General</c:formatCode>
                <c:ptCount val="6"/>
                <c:pt idx="0">
                  <c:v>34</c:v>
                </c:pt>
                <c:pt idx="1">
                  <c:v>3</c:v>
                </c:pt>
                <c:pt idx="2">
                  <c:v>3</c:v>
                </c:pt>
                <c:pt idx="3">
                  <c:v>10</c:v>
                </c:pt>
                <c:pt idx="4">
                  <c:v>1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94944"/>
        <c:axId val="1409408"/>
        <c:axId val="0"/>
      </c:bar3DChart>
      <c:catAx>
        <c:axId val="1394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09408"/>
        <c:crosses val="autoZero"/>
        <c:auto val="1"/>
        <c:lblAlgn val="ctr"/>
        <c:lblOffset val="100"/>
        <c:noMultiLvlLbl val="0"/>
      </c:catAx>
      <c:valAx>
        <c:axId val="1409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9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Какие бы ты хотел получать домашние задания? </a:t>
            </a:r>
          </a:p>
        </c:rich>
      </c:tx>
      <c:layout>
        <c:manualLayout>
          <c:xMode val="edge"/>
          <c:yMode val="edge"/>
          <c:x val="0.16946108170520735"/>
          <c:y val="1.290507016835527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13218273366451"/>
          <c:y val="0.14413659322405911"/>
          <c:w val="0.85664945029492467"/>
          <c:h val="0.38351910788658722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ученик!$B$16:$B$21</c:f>
              <c:strCache>
                <c:ptCount val="6"/>
                <c:pt idx="0">
                  <c:v>Задания, подобные выполняемым в классе</c:v>
                </c:pt>
                <c:pt idx="1">
                  <c:v>По желанию</c:v>
                </c:pt>
                <c:pt idx="2">
                  <c:v>Групповое домашнее задание</c:v>
                </c:pt>
                <c:pt idx="3">
                  <c:v>По выбору (по уровням сложности)</c:v>
                </c:pt>
                <c:pt idx="4">
                  <c:v>Задания с ответами (ключами) для самопроверки</c:v>
                </c:pt>
                <c:pt idx="5">
                  <c:v>Творческие задания</c:v>
                </c:pt>
              </c:strCache>
            </c:strRef>
          </c:cat>
          <c:val>
            <c:numRef>
              <c:f>ученик!$C$16:$C$21</c:f>
              <c:numCache>
                <c:formatCode>General</c:formatCode>
                <c:ptCount val="6"/>
                <c:pt idx="0">
                  <c:v>3</c:v>
                </c:pt>
                <c:pt idx="1">
                  <c:v>34</c:v>
                </c:pt>
                <c:pt idx="2">
                  <c:v>14</c:v>
                </c:pt>
                <c:pt idx="3">
                  <c:v>13</c:v>
                </c:pt>
                <c:pt idx="4">
                  <c:v>9</c:v>
                </c:pt>
                <c:pt idx="5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63424"/>
        <c:axId val="1495040"/>
        <c:axId val="0"/>
      </c:bar3DChart>
      <c:catAx>
        <c:axId val="14634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 vert="horz"/>
          <a:lstStyle/>
          <a:p>
            <a:pPr>
              <a:defRPr sz="2000"/>
            </a:pPr>
            <a:endParaRPr lang="ru-RU"/>
          </a:p>
        </c:txPr>
        <c:crossAx val="1495040"/>
        <c:crosses val="autoZero"/>
        <c:auto val="1"/>
        <c:lblAlgn val="ctr"/>
        <c:lblOffset val="100"/>
        <c:noMultiLvlLbl val="0"/>
      </c:catAx>
      <c:valAx>
        <c:axId val="1495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1E59A-25EE-4451-8EB9-6B9053F0AE47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E0856-2E73-4E1A-B049-9FA5AC32CA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2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7B1C97-0CC0-4CE1-9F71-4D0A3925B16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</a:rPr>
              <a:t>   Качество усвоения знаний определяется </a:t>
            </a:r>
            <a:r>
              <a:rPr lang="ru-RU" b="1" dirty="0" smtClean="0">
                <a:latin typeface="Times New Roman" pitchFamily="18" charset="0"/>
              </a:rPr>
              <a:t>многообразием и характером</a:t>
            </a:r>
            <a:r>
              <a:rPr lang="ru-RU" dirty="0" smtClean="0">
                <a:latin typeface="Times New Roman" pitchFamily="18" charset="0"/>
              </a:rPr>
              <a:t> видов универсальных действий.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</a:rPr>
              <a:t>   В качестве основных видов универсальных учебных действий разработчики стандарта выделяют личностные, регулятивные, познавательные и коммуникативные УУД.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</a:rPr>
              <a:t>   Овладение ими происходит в контексте </a:t>
            </a:r>
            <a:r>
              <a:rPr lang="ru-RU" b="1" dirty="0" smtClean="0">
                <a:latin typeface="Times New Roman" pitchFamily="18" charset="0"/>
              </a:rPr>
              <a:t>разных </a:t>
            </a:r>
            <a:r>
              <a:rPr lang="ru-RU" dirty="0" smtClean="0">
                <a:latin typeface="Times New Roman" pitchFamily="18" charset="0"/>
              </a:rPr>
              <a:t>учебных предметов. Каждый учебный предмет раскрывает свои собственные, специфические возможности для формирования УУД, определяемые, в первую очередь, функцией учебного предмета и его предметным содержанием.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9ADA8-55D0-43D8-80E8-2FE5FBC7DE8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 Личностные УУД позволяют сделать учение осмысленным, обеспечивают ученику значимость решения учебных задач, увязывая их с реальными жизненными целями и ситуациями. Направлены на осознание, исследование и принятие жизненных ценностей и смыслов, позволяют сориентироваться в нравственных нормах, правилах, оценках, выработать свою жизненную позицию в отношении мира, людей, самого себя и своего будущего.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ВНУТРЕННЯЯ ПОЗИЦИЯ В начальной школе формирование личностных универсальных действий должно реализоваться путём  развития у школьника задач самоопределения: «Я знаю...»; «Я умею...»; «Я создаю...»; «Я стремлюсь...». 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Times New Roman" pitchFamily="18" charset="0"/>
              </a:rPr>
              <a:t>   МОТИВАЦИЯ Установление связи между целью учебной деятельности и ее мотивом -  определение того </a:t>
            </a:r>
            <a:r>
              <a:rPr lang="ru-RU" b="1" smtClean="0">
                <a:solidFill>
                  <a:srgbClr val="000099"/>
                </a:solidFill>
                <a:latin typeface="Times New Roman" pitchFamily="18" charset="0"/>
              </a:rPr>
              <a:t>«какое значение, смысл имеет для меня учение».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Times New Roman" pitchFamily="18" charset="0"/>
              </a:rPr>
              <a:t>   НРАВСТВЕННО-ЭТИЧЕСКАЯ ОЦЕНКА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Выделение морально-этического содержания событий и действий.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Построение системы нравственных ценностей как основания морального выбора.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Нравственно-этическое оценивание событий и действий с точки зрения моральных норм.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ru-RU" smtClean="0">
                <a:latin typeface="Times New Roman" pitchFamily="18" charset="0"/>
              </a:rPr>
              <a:t>Ориентировка в моральной дилемме и осуществление личностного морального выбора.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Times New Roman" pitchFamily="18" charset="0"/>
              </a:rPr>
              <a:t>   Где же идёт развитие личностных УУД? 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Times New Roman" pitchFamily="18" charset="0"/>
              </a:rPr>
              <a:t>   На основе анализа текста организуется обсуждение нравственного содержания и система поступков героя, что способствует развитию этических чувств, как регуляторов морального поведения.</a:t>
            </a:r>
          </a:p>
          <a:p>
            <a:pPr lvl="1" eaLnBrk="1" hangingPunct="1">
              <a:lnSpc>
                <a:spcPct val="80000"/>
              </a:lnSpc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01871-5B8D-49F1-A13D-43313731D0EA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smtClean="0">
                <a:latin typeface="Times New Roman" pitchFamily="18" charset="0"/>
              </a:rPr>
              <a:t>Регулятивные УУД обеспечивают возможность управления познавательной и учебной деятельностью посредством постановки целей, планирования, контроля, коррекции своих действий и оценки успешности усвоения.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Целеполагание</a:t>
            </a:r>
            <a:r>
              <a:rPr lang="ru-RU" sz="1400" b="1" u="sng" smtClean="0">
                <a:latin typeface="Times New Roman" pitchFamily="18" charset="0"/>
              </a:rPr>
              <a:t> </a:t>
            </a:r>
            <a:r>
              <a:rPr lang="ru-RU" sz="1400" b="1" smtClean="0">
                <a:latin typeface="Times New Roman" pitchFamily="18" charset="0"/>
              </a:rPr>
              <a:t>–</a:t>
            </a:r>
            <a:r>
              <a:rPr lang="ru-RU" sz="1400" smtClean="0">
                <a:latin typeface="Times New Roman" pitchFamily="18" charset="0"/>
              </a:rPr>
              <a:t> постановка учебной задачи на основе соотнесения того, что уже известно и усвоено учащимися, и того, что еще неизвестно.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Планирование</a:t>
            </a:r>
            <a:r>
              <a:rPr lang="ru-RU" sz="1400" b="1" smtClean="0">
                <a:latin typeface="Times New Roman" pitchFamily="18" charset="0"/>
              </a:rPr>
              <a:t> – </a:t>
            </a:r>
            <a:r>
              <a:rPr lang="ru-RU" sz="1400" smtClean="0">
                <a:latin typeface="Times New Roman" pitchFamily="18" charset="0"/>
              </a:rPr>
              <a:t>определение последовательности промежуточных целей с учетом конечного результата, составление плана и последовательности действий </a:t>
            </a:r>
            <a:endParaRPr lang="ru-RU" sz="1400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Прогнозирование</a:t>
            </a:r>
            <a:r>
              <a:rPr lang="ru-RU" sz="1400" u="sng" smtClean="0">
                <a:latin typeface="Times New Roman" pitchFamily="18" charset="0"/>
              </a:rPr>
              <a:t> </a:t>
            </a:r>
            <a:r>
              <a:rPr lang="ru-RU" sz="1400" smtClean="0">
                <a:latin typeface="Times New Roman" pitchFamily="18" charset="0"/>
              </a:rPr>
              <a:t>– предвосхищение результата и уровня усвоения знаний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Контроль</a:t>
            </a:r>
            <a:r>
              <a:rPr lang="ru-RU" sz="1400" smtClean="0">
                <a:latin typeface="Times New Roman" pitchFamily="18" charset="0"/>
              </a:rPr>
              <a:t> – сличение способа действия и его результата с заданным эталоном с целью обнаружения отклонений и отличий от эталона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Коррекция</a:t>
            </a:r>
            <a:r>
              <a:rPr lang="ru-RU" sz="1400" smtClean="0">
                <a:latin typeface="Times New Roman" pitchFamily="18" charset="0"/>
              </a:rPr>
              <a:t> – внесение необходимых дополнений и корректив в план и способ действия в случае расхождения эталона, реального действия и его результата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Оценка</a:t>
            </a:r>
            <a:r>
              <a:rPr lang="ru-RU" sz="1400" smtClean="0">
                <a:latin typeface="Times New Roman" pitchFamily="18" charset="0"/>
              </a:rPr>
              <a:t> – выделение и осознание уч-ся того, что уже усвоено и что еще нужно усвоить, осознание качества и уровня усвоения </a:t>
            </a:r>
            <a:endParaRPr lang="ru-RU" sz="1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400" b="1" i="1" u="sng" smtClean="0">
                <a:latin typeface="Times New Roman" pitchFamily="18" charset="0"/>
              </a:rPr>
              <a:t>Саморегуляция</a:t>
            </a:r>
            <a:r>
              <a:rPr lang="ru-RU" sz="1400" smtClean="0">
                <a:latin typeface="Times New Roman" pitchFamily="18" charset="0"/>
              </a:rPr>
              <a:t> – способность к мобилизации сил и энергии, к волевому усилию и к преодолению препятствий</a:t>
            </a:r>
            <a:r>
              <a:rPr lang="ru-RU" sz="100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90636-D856-4ADE-95E5-E7D7F6ECFDCC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smtClean="0">
                <a:latin typeface="Times New Roman" pitchFamily="18" charset="0"/>
              </a:rPr>
              <a:t>Познавательные УУД включают действия исследования, поиска и отбора необходимой </a:t>
            </a:r>
            <a:r>
              <a:rPr lang="ru-RU" sz="1400" b="1" smtClean="0">
                <a:latin typeface="Times New Roman" pitchFamily="18" charset="0"/>
              </a:rPr>
              <a:t>информации</a:t>
            </a:r>
            <a:r>
              <a:rPr lang="ru-RU" sz="1400" smtClean="0">
                <a:latin typeface="Times New Roman" pitchFamily="18" charset="0"/>
              </a:rPr>
              <a:t>, ее структурирования; моделирования изучаемого содержания, логические действия и операции, способы решения задач.</a:t>
            </a:r>
            <a:endParaRPr lang="ru-RU" sz="140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smtClean="0">
                <a:solidFill>
                  <a:srgbClr val="000099"/>
                </a:solidFill>
                <a:latin typeface="Times New Roman" pitchFamily="18" charset="0"/>
              </a:rPr>
              <a:t>Где же идёт развитие познавательных УУД? 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</a:rPr>
              <a:t>Осуществление поиска информации для выполнения учебных заданий.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F63E1-C375-401C-9D0D-2B111276B78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z="1400" dirty="0" smtClean="0">
                <a:latin typeface="Times New Roman" pitchFamily="18" charset="0"/>
              </a:rPr>
              <a:t>   Коммуникативные УУД обеспечивают возможности сотрудничества –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 в речи, уважать в общении и сотрудничества партнера и самого себя.</a:t>
            </a:r>
            <a:endParaRPr lang="ru-RU" sz="1400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</a:rPr>
              <a:t>  Где же идёт развитие коммуникативных УУД? </a:t>
            </a:r>
          </a:p>
          <a:p>
            <a:pPr eaLnBrk="1" hangingPunct="1"/>
            <a:r>
              <a:rPr lang="ru-RU" sz="1400" dirty="0" smtClean="0">
                <a:solidFill>
                  <a:srgbClr val="000099"/>
                </a:solidFill>
                <a:latin typeface="Times New Roman" pitchFamily="18" charset="0"/>
              </a:rPr>
              <a:t>Умение учитывать разные мнения и стремиться к координации различных позиций в сотрудничестве; формирование собственного мнения и позиции, договариваться, приходить к общему решению в совместной деятельности.</a:t>
            </a:r>
          </a:p>
          <a:p>
            <a:pPr eaLnBrk="1" hangingPunct="1"/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55C5A705-E01F-4CE0-883E-246C489EBB1F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75EBB4-4BF8-4773-9F34-B149C7C02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F2E92-230D-4D0D-87E8-C571985C8D56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D70FA-3D8A-406B-AA5A-7A9CFABE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506C-913F-429C-8C12-0D5D6BBC9E60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D1364-2C48-475D-B4CE-A4C1B727B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92CA-34FE-40E4-A53D-9838E32D21DC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915C-99A1-4BFD-A932-2B1609529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CEB5-121D-47CD-8EBB-5B6FCA66A785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78A4-F8C2-4EE8-81C0-237DA6197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9571-A59D-451E-8873-4D061BF7DF61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4D25B-D57C-4F02-A55E-6A3C75485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B8D50-876E-48EE-A89C-E5D0CEB46AD1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234B-7AFD-4EC2-9A31-C7A536226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0B0FC-2F05-457A-9B93-2745CCAF9F3F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8EDE4-3062-4D81-955D-EA0A4F25E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18B7-4B46-4AA7-8D89-6CE55F5174FF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A2A5-673D-410E-9B81-A0C7125CE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53AB-3774-4F4E-ACD7-25E179FDEF34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7CC8-10CD-4DC9-811C-7B3904D11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FCF5-C059-4052-A3D1-93F212AD68A8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8ACE-C867-45F5-A46D-6BFBF92AD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2324100"/>
            <a:ext cx="6777037" cy="35083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997575" y="22383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59DBC-F7BD-4EAA-ABB1-ABADB6A1A469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41850" y="5851525"/>
            <a:ext cx="35020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49788" y="223838"/>
            <a:ext cx="13319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0445-24B9-4BC1-B2E7-33DCBED05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64399-A1CA-48A4-BAAF-C735F78F3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79ACA831-6E5D-4294-A5E7-E95C82C1661E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589CE898-0672-4EFA-8BA0-7B7B4366A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hyperlink" Target="&#1087;&#1088;&#1080;&#1083;&#1086;&#1078;&#1077;&#1085;&#1080;&#1103;-&#1089;&#1089;&#1099;&#1083;&#1082;&#1080;/&#1087;&#1086;&#1085;&#1077;&#1076;&#1077;&#1083;&#1100;&#1085;&#1080;&#1082;.jpeg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&#1048;&#1085;&#1090;&#1077;&#1088;&#1077;&#1089;&#1085;&#1099;&#1081;%20&#1082;&#1086;&#1088;&#1086;&#1090;&#1082;&#1080;&#1081;%20&#1084;&#1091;&#1083;&#1100;&#1090;&#1080;&#1082;%20&#1087;&#1088;&#1086;%20&#1084;&#1086;&#1090;&#1080;&#1074;&#1072;&#1094;&#1080;&#1102;%20&#1074;%20&#1082;&#1086;&#1084;&#1072;&#1085;&#1076;&#1077;)).mp4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chool-1971-msc.ru/storage/images/185=.jp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3.emf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10" Type="http://schemas.openxmlformats.org/officeDocument/2006/relationships/slide" Target="slide9.xml"/><Relationship Id="rId4" Type="http://schemas.openxmlformats.org/officeDocument/2006/relationships/image" Target="../media/image4.emf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4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4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4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slide" Target="slide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496"/>
            <a:ext cx="7643866" cy="237968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«Домашнее задание школьника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средство формирования УУД»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 b="5704"/>
          <a:stretch>
            <a:fillRect/>
          </a:stretch>
        </p:blipFill>
        <p:spPr bwMode="auto">
          <a:xfrm rot="20357722">
            <a:off x="5024658" y="182010"/>
            <a:ext cx="2650665" cy="223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928662" y="5143512"/>
            <a:ext cx="764386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Сургут,  2013 г.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571480"/>
            <a:ext cx="807249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Ответьте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следующие вопросы: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Какие виды домашних заданий наиболее выполняемы учащимися?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Каким образом учитываются индивидуальные способности и интересы учащихся?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Какую цель преследуют учителя, задавая домашнее задание?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проводится контроль выполнения домашних заданий?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Каким образом домашнее задание влияет на качество образования отдельного ученика и всего ОУ в целом?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000100" y="1142984"/>
            <a:ext cx="72866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«Задавание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дом уроков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палка 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двух концах, и если оно методически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продумано, то может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приводить 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 к обратным результатам: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 халтурить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недобросовестно относиться 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приобретать отрицательные навыки, мешающие учёбе, обманывать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чрезмерно нагружать ребят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 всякой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надобности».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0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Н.К. Крупская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0"/>
            <a:ext cx="4786346" cy="598501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опроса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640080"/>
          <a:ext cx="8429683" cy="5974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36845"/>
                <a:gridCol w="987861"/>
                <a:gridCol w="1053718"/>
                <a:gridCol w="1251259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Никогда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Школьники получают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выходные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file"/>
                        </a:rPr>
                        <a:t>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Нормы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выполняются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Д/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дается на перемене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Оптимальное сочетание устных и письменных заданий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Получают отсроченные по времени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Д/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варьируется по уровню сложности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Получают задания частично-поискового и творческого характера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865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Задания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желанию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Групповые задания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выбора задания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имеют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«ключи» для самопроверки дома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000496" y="0"/>
            <a:ext cx="4786346" cy="59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Итоги опроса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857232"/>
          <a:ext cx="821533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1143008"/>
                <a:gridCol w="1357291"/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Всегда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Иногда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Никогда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Причиной конфликтов в семье ученика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бывает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 выполнение учащимися 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влияет личность учителя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 учителя меняется взгляд на домашнее задание , когда его выполняют собственные дети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далее 6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64294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право стрелка 4">
            <a:hlinkClick r:id="rId2" action="ppaction://hlinksldjump"/>
          </p:cNvPr>
          <p:cNvSpPr/>
          <p:nvPr/>
        </p:nvSpPr>
        <p:spPr>
          <a:xfrm>
            <a:off x="8072462" y="5929330"/>
            <a:ext cx="714380" cy="714380"/>
          </a:xfrm>
          <a:prstGeom prst="curved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315093"/>
              </p:ext>
            </p:extLst>
          </p:nvPr>
        </p:nvGraphicFramePr>
        <p:xfrm>
          <a:off x="539552" y="404664"/>
          <a:ext cx="7532910" cy="588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43932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ты получаешь домашние задания?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24100"/>
            <a:ext cx="7929618" cy="35083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Сложные с вопросами;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желанию учителя;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Проекты по выбору учителя;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Прошлогодние.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287571"/>
              </p:ext>
            </p:extLst>
          </p:nvPr>
        </p:nvGraphicFramePr>
        <p:xfrm>
          <a:off x="467544" y="332656"/>
          <a:ext cx="820891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001056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Какие бы ты хотел получать домашние задания?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Убираться, пылесосить, помогать маме;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Несложные;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сложные - то выполнять с учителем;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 так же: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674430"/>
              </p:ext>
            </p:extLst>
          </p:nvPr>
        </p:nvGraphicFramePr>
        <p:xfrm>
          <a:off x="539552" y="548680"/>
          <a:ext cx="806489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6"/>
          <p:cNvSpPr/>
          <p:nvPr/>
        </p:nvSpPr>
        <p:spPr>
          <a:xfrm flipH="1">
            <a:off x="4429124" y="3500438"/>
            <a:ext cx="776294" cy="723904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857620" y="3214686"/>
            <a:ext cx="785818" cy="7143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024687" cy="114300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1 (граница и черта) 3"/>
          <p:cNvSpPr/>
          <p:nvPr/>
        </p:nvSpPr>
        <p:spPr>
          <a:xfrm rot="5400000">
            <a:off x="6000760" y="2143116"/>
            <a:ext cx="1857388" cy="3286148"/>
          </a:xfrm>
          <a:prstGeom prst="accentBorderCallout1">
            <a:avLst>
              <a:gd name="adj1" fmla="val 18750"/>
              <a:gd name="adj2" fmla="val -8333"/>
              <a:gd name="adj3" fmla="val 63805"/>
              <a:gd name="adj4" fmla="val -4325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Необходимость,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запрос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1 (граница и черта) 4"/>
          <p:cNvSpPr/>
          <p:nvPr/>
        </p:nvSpPr>
        <p:spPr>
          <a:xfrm rot="5400000" flipV="1">
            <a:off x="1285852" y="2143116"/>
            <a:ext cx="1795474" cy="3224234"/>
          </a:xfrm>
          <a:prstGeom prst="accentBorderCallout1">
            <a:avLst>
              <a:gd name="adj1" fmla="val 18750"/>
              <a:gd name="adj2" fmla="val -8333"/>
              <a:gd name="adj3" fmla="val 62870"/>
              <a:gd name="adj4" fmla="val -4427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Реальность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4" y="1928802"/>
            <a:ext cx="128588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1500" b="1" cap="none" spc="0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2" grpId="1"/>
      <p:bldP spid="4" grpId="0" animBg="1"/>
      <p:bldP spid="5" grpId="0" animBg="1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642918"/>
            <a:ext cx="7024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педсовета: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2324100"/>
            <a:ext cx="7858180" cy="3508375"/>
          </a:xfrm>
        </p:spPr>
        <p:txBody>
          <a:bodyPr/>
          <a:lstStyle/>
          <a:p>
            <a:pPr marL="0" indent="441325" algn="just">
              <a:lnSpc>
                <a:spcPct val="90000"/>
              </a:lnSpc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Оценить, разработать и представить  пути решения проблемы формирования универсальных учебных действий посредством выполнения обучающимися дифференцированного домашнего задания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-142900"/>
            <a:ext cx="3814764" cy="71438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К.Д. Ушинский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857364"/>
            <a:ext cx="7529539" cy="2105032"/>
          </a:xfrm>
        </p:spPr>
        <p:txBody>
          <a:bodyPr/>
          <a:lstStyle/>
          <a:p>
            <a:pPr marL="0" indent="450850" algn="just">
              <a:buNone/>
            </a:pPr>
            <a:r>
              <a:rPr lang="ru-RU" b="1" i="1" dirty="0" smtClean="0">
                <a:latin typeface="Times New Roman"/>
                <a:ea typeface="Times New Roman"/>
              </a:rPr>
              <a:t> </a:t>
            </a:r>
            <a:r>
              <a:rPr lang="ru-RU" sz="2800" b="1" i="1" dirty="0" smtClean="0">
                <a:latin typeface="Times New Roman"/>
                <a:ea typeface="Times New Roman"/>
              </a:rPr>
              <a:t>«У ребёнка, который </a:t>
            </a:r>
            <a:r>
              <a:rPr lang="ru-RU" sz="2800" b="1" i="1" u="sng" dirty="0" smtClean="0">
                <a:latin typeface="Times New Roman"/>
                <a:ea typeface="Times New Roman"/>
              </a:rPr>
              <a:t>длительно</a:t>
            </a:r>
            <a:r>
              <a:rPr lang="ru-RU" sz="2800" b="1" i="1" dirty="0" smtClean="0">
                <a:latin typeface="Times New Roman"/>
                <a:ea typeface="Times New Roman"/>
              </a:rPr>
              <a:t> занят приготовлением уроков, ослабевают память и внимание, снижается успеваемость…»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5"/>
            <a:ext cx="8143932" cy="857256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Перегрузку </a:t>
            </a:r>
            <a:r>
              <a:rPr lang="ru-RU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 могут вызвать: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072494" cy="3903673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чрезмерно большое  домашнее задание;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чрезмерно трудное домашнее задание;</a:t>
            </a:r>
          </a:p>
          <a:p>
            <a:pPr lvl="0" defTabSz="2503488">
              <a:spcBef>
                <a:spcPts val="600"/>
              </a:spcBef>
              <a:spcAft>
                <a:spcPts val="600"/>
              </a:spcAft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учащихся умений,  </a:t>
            </a:r>
          </a:p>
          <a:p>
            <a:pPr lvl="0" defTabSz="2503488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необходимых для выполнения определенного вида задания;</a:t>
            </a:r>
          </a:p>
          <a:p>
            <a:pPr lvl="0" defTabSz="2503488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неумение учащихся правильно оформить выполненное задание. </a:t>
            </a:r>
          </a:p>
          <a:p>
            <a:pPr lvl="0" defTabSz="2503488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10" y="1785926"/>
            <a:ext cx="792961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10.30. </a:t>
            </a: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Объём домашних заданий 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(по всем предметам)</a:t>
            </a: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должен быть</a:t>
            </a:r>
            <a:r>
              <a:rPr kumimoji="0" lang="ru-RU" sz="3200" b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таким, чтобы затраты времени на его выполнение не превышали:</a:t>
            </a: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2-3 классах – 1,5 часа,</a:t>
            </a:r>
          </a:p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</a:t>
            </a: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классе – 2 часа.</a:t>
            </a:r>
            <a:endParaRPr kumimoji="0" lang="ru-RU" sz="320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43438" y="0"/>
            <a:ext cx="350046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7305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defRPr/>
            </a:pP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endParaRPr lang="ru-RU" sz="3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072494" cy="785810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домашнему заданию:</a:t>
            </a:r>
            <a:endParaRPr lang="ru-RU" sz="3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7929618" cy="235745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Объем и степень сложности домашних заданий должны строго соответствовать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нормы домашних заданий предполагают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 к каждому школьнику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закономерности 1 : 6.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14488"/>
            <a:ext cx="7929618" cy="2571768"/>
          </a:xfrm>
        </p:spPr>
        <p:txBody>
          <a:bodyPr/>
          <a:lstStyle/>
          <a:p>
            <a:pPr algn="ctr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Одна из главных задач воспитания подрастающего поколения </a:t>
            </a:r>
            <a:r>
              <a:rPr lang="ru-RU" sz="3000" i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самостоятельности мышления, подготовка к творческой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479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1325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rgbClr val="663300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14348" y="788988"/>
            <a:ext cx="75009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Предлагая учащимся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дифференцированные задания, </a:t>
            </a:r>
          </a:p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 учитывать: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785786" y="2492375"/>
            <a:ext cx="8072494" cy="302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  <a:tabLst>
                <a:tab pos="458788" algn="l"/>
              </a:tabLst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способность ребенка к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учебной деятельности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60000"/>
              </a:lnSpc>
              <a:buFontTx/>
              <a:buChar char="•"/>
              <a:tabLst>
                <a:tab pos="458788" algn="l"/>
              </a:tabLst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умение выражать свои мысли;</a:t>
            </a:r>
          </a:p>
          <a:p>
            <a:pPr>
              <a:lnSpc>
                <a:spcPct val="160000"/>
              </a:lnSpc>
              <a:buFontTx/>
              <a:buChar char="•"/>
              <a:tabLst>
                <a:tab pos="458788" algn="l"/>
              </a:tabLst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познавательную активность; </a:t>
            </a:r>
          </a:p>
          <a:p>
            <a:pPr>
              <a:lnSpc>
                <a:spcPct val="160000"/>
              </a:lnSpc>
              <a:buFontTx/>
              <a:buChar char="•"/>
              <a:tabLst>
                <a:tab pos="458788" algn="l"/>
              </a:tabLst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организованность в работе.</a:t>
            </a:r>
          </a:p>
          <a:p>
            <a:pPr>
              <a:tabLst>
                <a:tab pos="458788" algn="l"/>
              </a:tabLst>
            </a:pP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7024687" cy="66993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домашних заданий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дидактическим целям)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15370" cy="4000528"/>
          </a:xfrm>
        </p:spPr>
        <p:txBody>
          <a:bodyPr/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подготавливающие к восприятию нового материала, темы;</a:t>
            </a:r>
          </a:p>
          <a:p>
            <a:pPr lvl="0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направленные на закрепление и применение знаний, выработку умений и навыков;</a:t>
            </a:r>
          </a:p>
          <a:p>
            <a:pPr lvl="0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способствующие расширению и углублению учебного материала;</a:t>
            </a:r>
          </a:p>
          <a:p>
            <a:pPr lvl="0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направленные на развитие умения выполнять логические операции;</a:t>
            </a:r>
          </a:p>
          <a:p>
            <a:pPr lvl="0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направленные на формирование и развитие умений самостоятельного выполнения упражнений;</a:t>
            </a:r>
          </a:p>
          <a:p>
            <a:pPr lvl="0">
              <a:spcBef>
                <a:spcPts val="0"/>
              </a:spcBef>
              <a:buNone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способствующие развитию самостоятельности мышления.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479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41325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rgbClr val="663300"/>
              </a:solidFill>
            </a:endParaRPr>
          </a:p>
        </p:txBody>
      </p:sp>
      <p:pic>
        <p:nvPicPr>
          <p:cNvPr id="5127" name="Picture 7" descr="32959-1263974281_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197350"/>
            <a:ext cx="3600450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85720" y="571480"/>
            <a:ext cx="864399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Домашние задания могут быть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11188" y="1357298"/>
            <a:ext cx="774702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дифференцированными                                 </a:t>
            </a:r>
            <a:r>
              <a:rPr lang="ru-RU" sz="28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 объёму, содержанию, степени сложности)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индивидуальными;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парными; 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групповыми;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выбору из обязательных заданий;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добровольными;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их можно выполнять 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самостоятельно и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родителями.</a:t>
            </a:r>
          </a:p>
          <a:p>
            <a:pPr>
              <a:buFontTx/>
              <a:buChar char="-"/>
            </a:pPr>
            <a:endParaRPr lang="ru-RU" sz="4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479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1325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rgbClr val="663300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84438" y="476250"/>
            <a:ext cx="3780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 сложности: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2910" y="981075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341438" indent="-1341438"/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уровень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задания, требующие усвоения правил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пределах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стандарта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отметки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«3», «4»;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341438" indent="-1341438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уровень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задания, требующие выхода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пределы усвоения правил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выходящих за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пределы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стандарта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стимулирующих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высокую отметку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«4»,  «5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341438" indent="-1341438"/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3 уровень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задания,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требующие самостоятельных решений, находок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идей,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творческого подхода и стимулирующих высокую отметку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479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1325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rgbClr val="6633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85852" y="642918"/>
            <a:ext cx="68552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заданий 3 уровня сложности: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1472" y="1285860"/>
            <a:ext cx="7920037" cy="503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задания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выявление закономерностей;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задания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развитие логического мышления; 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решение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 с лишними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недостающими данными;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обратных задач, подобных заданий;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разгадывание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ребусов, головоломок, кроссвордов;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предложений и текстов;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 предложений;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загадок;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вопросов к тексту;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составление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плана текста;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выполнение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заданий,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требующих энциклопедических знаний;  </a:t>
            </a:r>
          </a:p>
          <a:p>
            <a:pPr>
              <a:spcBef>
                <a:spcPts val="130"/>
              </a:spcBef>
              <a:buFontTx/>
              <a:buChar char="•"/>
              <a:tabLst>
                <a:tab pos="458788" algn="l"/>
              </a:tabLst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-142900"/>
            <a:ext cx="3814764" cy="71438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К.Д. Ушинский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857364"/>
            <a:ext cx="7529539" cy="2105032"/>
          </a:xfrm>
        </p:spPr>
        <p:txBody>
          <a:bodyPr/>
          <a:lstStyle/>
          <a:p>
            <a:pPr marL="0" indent="450850" algn="just">
              <a:buNone/>
            </a:pPr>
            <a:r>
              <a:rPr lang="ru-RU" b="1" i="1" dirty="0" smtClean="0">
                <a:latin typeface="Times New Roman"/>
                <a:ea typeface="Times New Roman"/>
              </a:rPr>
              <a:t> </a:t>
            </a:r>
            <a:r>
              <a:rPr lang="ru-RU" sz="2800" b="1" i="1" dirty="0" smtClean="0">
                <a:latin typeface="Times New Roman"/>
                <a:ea typeface="Times New Roman"/>
              </a:rPr>
              <a:t>«Нужно, чтобы дети, по возможности, учились самостоятельно, а учитель руководил этим самостоятельным процессом и давал для него материал…»</a:t>
            </a:r>
            <a:r>
              <a:rPr lang="ru-RU" sz="2800" b="1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47900" y="380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13250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rgbClr val="663300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285852" y="642918"/>
            <a:ext cx="68314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 давать дифференцированное 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задание?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857364"/>
            <a:ext cx="735811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Сообщать домашнее задание необходимо тогда,  когда оно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наиболее удачно вписывается в логику урока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(когда внимание детей не так рассеяно),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 ни в коем случае не по звонку или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 звонка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285992"/>
            <a:ext cx="7024687" cy="114300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Практическая работа</a:t>
            </a:r>
            <a:endParaRPr lang="ru-RU" sz="4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7024687" cy="500066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Советуем: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15370" cy="3508375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Сообщайте домашнее задание тогда, когда оно наиболее удачно вписывается в логику урока, но ни в коем случае не по звонку или после звонка;</a:t>
            </a:r>
          </a:p>
          <a:p>
            <a:pPr lvl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сообщении домашнего задания (как и при ведении урока вообще) не изнуряйте учащихся, потому что это вызывает у них чувство неуверенности и вынуждает Вас нарушать элементарную педагогическую этику;</a:t>
            </a:r>
          </a:p>
          <a:p>
            <a:pPr lvl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Задавайте на дом только тогда, когда вы можете уделить время урока контролю и оценке выполнения задания.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0"/>
            <a:ext cx="3857652" cy="571480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решения: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43932" cy="5429288"/>
          </a:xfrm>
        </p:spPr>
        <p:txBody>
          <a:bodyPr/>
          <a:lstStyle/>
          <a:p>
            <a:pPr marL="527050" lvl="0" indent="-45720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спользовать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различные виды домашних заданий, учитывать индивидуальные и возрастные  особенности  детей, использовать различные формы подачи и проверки домашних заданий.</a:t>
            </a:r>
          </a:p>
          <a:p>
            <a:pPr marL="527050" lvl="0" indent="-45720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Используя имеющийся опыт работы учителей, на заседаниях МО разработать методические рекомендации по способам подачи домашнего задания и способам контроля за его выполнением.</a:t>
            </a:r>
          </a:p>
          <a:p>
            <a:pPr marL="527050" lvl="0" indent="-45720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Классным руководителям 2-4 классов провести классные часы, родительские собрания о роли домашнего задания, о предъявляемых современных требованиях к выполнению домашнего задания.</a:t>
            </a:r>
          </a:p>
          <a:p>
            <a:pPr marL="527050" lvl="0" indent="-45720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Педагогу-психологу разработать рекомендации обучающимся и их родителям по подготовке домашнего задания.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2988" y="1714488"/>
            <a:ext cx="7386664" cy="4117987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УСПЕХОВ В РАБОТЕ!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chool-1971-msc.ru/storage/images/185%3D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904" y="2852936"/>
            <a:ext cx="4608537" cy="341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3"/>
          <p:cNvSpPr>
            <a:spLocks noChangeArrowheads="1"/>
          </p:cNvSpPr>
          <p:nvPr/>
        </p:nvSpPr>
        <p:spPr bwMode="gray">
          <a:xfrm>
            <a:off x="1547813" y="1773238"/>
            <a:ext cx="5759450" cy="1655762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674820" name="AutoShape 4"/>
          <p:cNvSpPr>
            <a:spLocks noChangeArrowheads="1"/>
          </p:cNvSpPr>
          <p:nvPr/>
        </p:nvSpPr>
        <p:spPr bwMode="gray">
          <a:xfrm>
            <a:off x="1428728" y="0"/>
            <a:ext cx="5791200" cy="143666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УУД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0825" y="3068638"/>
            <a:ext cx="2592388" cy="1735137"/>
            <a:chOff x="555" y="2823"/>
            <a:chExt cx="973" cy="1065"/>
          </a:xfrm>
        </p:grpSpPr>
        <p:pic>
          <p:nvPicPr>
            <p:cNvPr id="21531" name="Picture 6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2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33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34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21535" name="Picture 10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27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73324" y="3576315"/>
            <a:ext cx="2016224" cy="504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Личностные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571604" y="4500570"/>
            <a:ext cx="2663825" cy="1873250"/>
            <a:chOff x="555" y="2823"/>
            <a:chExt cx="973" cy="1065"/>
          </a:xfrm>
        </p:grpSpPr>
        <p:pic>
          <p:nvPicPr>
            <p:cNvPr id="21526" name="Picture 13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7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28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29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21530" name="Picture 17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34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43042" y="5072074"/>
            <a:ext cx="2304256" cy="6480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Регулятивные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357686" y="4500570"/>
            <a:ext cx="2808287" cy="1951038"/>
            <a:chOff x="555" y="2823"/>
            <a:chExt cx="973" cy="1065"/>
          </a:xfrm>
        </p:grpSpPr>
        <p:pic>
          <p:nvPicPr>
            <p:cNvPr id="21521" name="Picture 20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2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23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24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21525" name="Picture 24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1" name="Text Box 2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4357686" y="4929198"/>
            <a:ext cx="2525050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18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156325" y="3213100"/>
            <a:ext cx="2663825" cy="1835150"/>
            <a:chOff x="555" y="2823"/>
            <a:chExt cx="973" cy="1065"/>
          </a:xfrm>
        </p:grpSpPr>
        <p:pic>
          <p:nvPicPr>
            <p:cNvPr id="21516" name="Picture 27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7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18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1519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21520" name="Picture 31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74848" name="Text Box 32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215074" y="3786190"/>
            <a:ext cx="2520280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sz="1800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2" name="Picture 5" descr="BO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7215206" y="0"/>
            <a:ext cx="1646663" cy="301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Управляющая кнопка: далее 33">
            <a:hlinkClick r:id="rId10" action="ppaction://hlinksldjump" highlightClick="1"/>
          </p:cNvPr>
          <p:cNvSpPr/>
          <p:nvPr/>
        </p:nvSpPr>
        <p:spPr>
          <a:xfrm>
            <a:off x="7858148" y="6000768"/>
            <a:ext cx="85725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636838"/>
            <a:ext cx="7920037" cy="3600450"/>
          </a:xfrm>
        </p:spPr>
        <p:txBody>
          <a:bodyPr/>
          <a:lstStyle/>
          <a:p>
            <a:pPr marL="446088" indent="-446088" algn="just" eaLnBrk="1" hangingPunct="1"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внутренняя позиция;</a:t>
            </a:r>
          </a:p>
          <a:p>
            <a:pPr marL="446088" indent="-446088" algn="just" eaLnBrk="1" hangingPunct="1"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мотивация;</a:t>
            </a:r>
          </a:p>
          <a:p>
            <a:pPr marL="446088" indent="-446088" algn="just" eaLnBrk="1" hangingPunct="1">
              <a:buFont typeface="Wingdings" pitchFamily="2" charset="2"/>
              <a:buChar char="Ø"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нравственно-этическая оценка.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57554" y="0"/>
            <a:ext cx="5473700" cy="2519363"/>
            <a:chOff x="555" y="2823"/>
            <a:chExt cx="973" cy="1065"/>
          </a:xfrm>
        </p:grpSpPr>
        <p:pic>
          <p:nvPicPr>
            <p:cNvPr id="22533" name="Picture 6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4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2535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2536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22537" name="Picture 10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2" name="Rectangle 44"/>
          <p:cNvSpPr>
            <a:spLocks noChangeArrowheads="1"/>
          </p:cNvSpPr>
          <p:nvPr/>
        </p:nvSpPr>
        <p:spPr bwMode="auto">
          <a:xfrm>
            <a:off x="3714744" y="785794"/>
            <a:ext cx="46085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36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</a:p>
        </p:txBody>
      </p:sp>
      <p:sp>
        <p:nvSpPr>
          <p:cNvPr id="10" name="Управляющая кнопка: в конец 9">
            <a:hlinkClick r:id="rId5" action="ppaction://hlinksldjump" highlightClick="1"/>
          </p:cNvPr>
          <p:cNvSpPr/>
          <p:nvPr/>
        </p:nvSpPr>
        <p:spPr>
          <a:xfrm>
            <a:off x="7715272" y="5786454"/>
            <a:ext cx="928694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планирование; </a:t>
            </a:r>
            <a:endParaRPr lang="ru-RU" sz="3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прогнозирование;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коррекция;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оценка;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волевая 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79388" y="115888"/>
            <a:ext cx="5545137" cy="1873250"/>
            <a:chOff x="555" y="2823"/>
            <a:chExt cx="973" cy="1065"/>
          </a:xfrm>
        </p:grpSpPr>
        <p:pic>
          <p:nvPicPr>
            <p:cNvPr id="27653" name="Picture 13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4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7655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27656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pic>
          <p:nvPicPr>
            <p:cNvPr id="27657" name="Picture 17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539750" y="620713"/>
            <a:ext cx="47529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Регулятивные УУД</a:t>
            </a:r>
          </a:p>
        </p:txBody>
      </p:sp>
      <p:sp>
        <p:nvSpPr>
          <p:cNvPr id="10" name="Управляющая кнопка: в конец 9">
            <a:hlinkClick r:id="rId5" action="ppaction://hlinksldjump" highlightClick="1"/>
          </p:cNvPr>
          <p:cNvSpPr/>
          <p:nvPr/>
        </p:nvSpPr>
        <p:spPr>
          <a:xfrm>
            <a:off x="7715272" y="5786454"/>
            <a:ext cx="928694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527425" y="0"/>
            <a:ext cx="5616575" cy="1951037"/>
            <a:chOff x="555" y="2823"/>
            <a:chExt cx="973" cy="1065"/>
          </a:xfrm>
        </p:grpSpPr>
        <p:pic>
          <p:nvPicPr>
            <p:cNvPr id="30727" name="Picture 20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8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0729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0730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pic>
          <p:nvPicPr>
            <p:cNvPr id="30731" name="Picture 24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3" name="Rectangle 17"/>
          <p:cNvSpPr>
            <a:spLocks noChangeArrowheads="1"/>
          </p:cNvSpPr>
          <p:nvPr/>
        </p:nvSpPr>
        <p:spPr bwMode="auto">
          <a:xfrm>
            <a:off x="3714744" y="571480"/>
            <a:ext cx="52149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УУД</a:t>
            </a:r>
          </a:p>
        </p:txBody>
      </p:sp>
      <p:sp>
        <p:nvSpPr>
          <p:cNvPr id="30724" name="Rectangle 18"/>
          <p:cNvSpPr>
            <a:spLocks noChangeArrowheads="1"/>
          </p:cNvSpPr>
          <p:nvPr/>
        </p:nvSpPr>
        <p:spPr bwMode="auto">
          <a:xfrm>
            <a:off x="1142976" y="2071678"/>
            <a:ext cx="51847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общеучебные</a:t>
            </a:r>
            <a:endParaRPr lang="ru-RU" sz="40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Rectangle 19"/>
          <p:cNvSpPr>
            <a:spLocks noChangeArrowheads="1"/>
          </p:cNvSpPr>
          <p:nvPr/>
        </p:nvSpPr>
        <p:spPr bwMode="auto">
          <a:xfrm>
            <a:off x="1142976" y="3286124"/>
            <a:ext cx="518477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логические</a:t>
            </a:r>
          </a:p>
        </p:txBody>
      </p:sp>
      <p:sp>
        <p:nvSpPr>
          <p:cNvPr id="30726" name="Rectangle 21"/>
          <p:cNvSpPr>
            <a:spLocks noChangeArrowheads="1"/>
          </p:cNvSpPr>
          <p:nvPr/>
        </p:nvSpPr>
        <p:spPr bwMode="auto">
          <a:xfrm>
            <a:off x="1142976" y="4500570"/>
            <a:ext cx="7429552" cy="9286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постановка и решение проблем</a:t>
            </a:r>
          </a:p>
        </p:txBody>
      </p:sp>
      <p:sp>
        <p:nvSpPr>
          <p:cNvPr id="12" name="Управляющая кнопка: в конец 11">
            <a:hlinkClick r:id="rId5" action="ppaction://hlinksldjump" highlightClick="1"/>
          </p:cNvPr>
          <p:cNvSpPr/>
          <p:nvPr/>
        </p:nvSpPr>
        <p:spPr>
          <a:xfrm>
            <a:off x="7715272" y="5786454"/>
            <a:ext cx="928694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gray">
          <a:xfrm>
            <a:off x="2590800" y="2133600"/>
            <a:ext cx="4038600" cy="3962400"/>
          </a:xfrm>
          <a:prstGeom prst="ellipse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1400" y="3124200"/>
            <a:ext cx="2057400" cy="2133600"/>
            <a:chOff x="2016" y="1920"/>
            <a:chExt cx="1680" cy="1680"/>
          </a:xfrm>
        </p:grpSpPr>
        <p:sp>
          <p:nvSpPr>
            <p:cNvPr id="37943" name="Oval 5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00CC99"/>
                </a:gs>
                <a:gs pos="100000">
                  <a:srgbClr val="005D4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7944" name="Freeform 6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995 w 1321"/>
                <a:gd name="T1" fmla="*/ 79 h 712"/>
                <a:gd name="T2" fmla="*/ 1008 w 1321"/>
                <a:gd name="T3" fmla="*/ 87 h 712"/>
                <a:gd name="T4" fmla="*/ 1011 w 1321"/>
                <a:gd name="T5" fmla="*/ 94 h 712"/>
                <a:gd name="T6" fmla="*/ 1006 w 1321"/>
                <a:gd name="T7" fmla="*/ 102 h 712"/>
                <a:gd name="T8" fmla="*/ 993 w 1321"/>
                <a:gd name="T9" fmla="*/ 107 h 712"/>
                <a:gd name="T10" fmla="*/ 973 w 1321"/>
                <a:gd name="T11" fmla="*/ 114 h 712"/>
                <a:gd name="T12" fmla="*/ 948 w 1321"/>
                <a:gd name="T13" fmla="*/ 119 h 712"/>
                <a:gd name="T14" fmla="*/ 915 w 1321"/>
                <a:gd name="T15" fmla="*/ 124 h 712"/>
                <a:gd name="T16" fmla="*/ 878 w 1321"/>
                <a:gd name="T17" fmla="*/ 128 h 712"/>
                <a:gd name="T18" fmla="*/ 836 w 1321"/>
                <a:gd name="T19" fmla="*/ 132 h 712"/>
                <a:gd name="T20" fmla="*/ 789 w 1321"/>
                <a:gd name="T21" fmla="*/ 134 h 712"/>
                <a:gd name="T22" fmla="*/ 740 w 1321"/>
                <a:gd name="T23" fmla="*/ 135 h 712"/>
                <a:gd name="T24" fmla="*/ 686 w 1321"/>
                <a:gd name="T25" fmla="*/ 139 h 712"/>
                <a:gd name="T26" fmla="*/ 631 w 1321"/>
                <a:gd name="T27" fmla="*/ 140 h 712"/>
                <a:gd name="T28" fmla="*/ 609 w 1321"/>
                <a:gd name="T29" fmla="*/ 141 h 712"/>
                <a:gd name="T30" fmla="*/ 365 w 1321"/>
                <a:gd name="T31" fmla="*/ 141 h 712"/>
                <a:gd name="T32" fmla="*/ 361 w 1321"/>
                <a:gd name="T33" fmla="*/ 141 h 712"/>
                <a:gd name="T34" fmla="*/ 313 w 1321"/>
                <a:gd name="T35" fmla="*/ 140 h 712"/>
                <a:gd name="T36" fmla="*/ 267 w 1321"/>
                <a:gd name="T37" fmla="*/ 139 h 712"/>
                <a:gd name="T38" fmla="*/ 223 w 1321"/>
                <a:gd name="T39" fmla="*/ 137 h 712"/>
                <a:gd name="T40" fmla="*/ 180 w 1321"/>
                <a:gd name="T41" fmla="*/ 134 h 712"/>
                <a:gd name="T42" fmla="*/ 143 w 1321"/>
                <a:gd name="T43" fmla="*/ 134 h 712"/>
                <a:gd name="T44" fmla="*/ 110 w 1321"/>
                <a:gd name="T45" fmla="*/ 130 h 712"/>
                <a:gd name="T46" fmla="*/ 76 w 1321"/>
                <a:gd name="T47" fmla="*/ 127 h 712"/>
                <a:gd name="T48" fmla="*/ 53 w 1321"/>
                <a:gd name="T49" fmla="*/ 125 h 712"/>
                <a:gd name="T50" fmla="*/ 26 w 1321"/>
                <a:gd name="T51" fmla="*/ 119 h 712"/>
                <a:gd name="T52" fmla="*/ 18 w 1321"/>
                <a:gd name="T53" fmla="*/ 115 h 712"/>
                <a:gd name="T54" fmla="*/ 6 w 1321"/>
                <a:gd name="T55" fmla="*/ 110 h 712"/>
                <a:gd name="T56" fmla="*/ 0 w 1321"/>
                <a:gd name="T57" fmla="*/ 103 h 712"/>
                <a:gd name="T58" fmla="*/ 0 w 1321"/>
                <a:gd name="T59" fmla="*/ 102 h 712"/>
                <a:gd name="T60" fmla="*/ 4 w 1321"/>
                <a:gd name="T61" fmla="*/ 94 h 712"/>
                <a:gd name="T62" fmla="*/ 16 w 1321"/>
                <a:gd name="T63" fmla="*/ 88 h 712"/>
                <a:gd name="T64" fmla="*/ 37 w 1321"/>
                <a:gd name="T65" fmla="*/ 73 h 712"/>
                <a:gd name="T66" fmla="*/ 72 w 1321"/>
                <a:gd name="T67" fmla="*/ 59 h 712"/>
                <a:gd name="T68" fmla="*/ 114 w 1321"/>
                <a:gd name="T69" fmla="*/ 47 h 712"/>
                <a:gd name="T70" fmla="*/ 157 w 1321"/>
                <a:gd name="T71" fmla="*/ 34 h 712"/>
                <a:gd name="T72" fmla="*/ 207 w 1321"/>
                <a:gd name="T73" fmla="*/ 24 h 712"/>
                <a:gd name="T74" fmla="*/ 262 w 1321"/>
                <a:gd name="T75" fmla="*/ 16 h 712"/>
                <a:gd name="T76" fmla="*/ 318 w 1321"/>
                <a:gd name="T77" fmla="*/ 9 h 712"/>
                <a:gd name="T78" fmla="*/ 381 w 1321"/>
                <a:gd name="T79" fmla="*/ 4 h 712"/>
                <a:gd name="T80" fmla="*/ 444 w 1321"/>
                <a:gd name="T81" fmla="*/ 4 h 712"/>
                <a:gd name="T82" fmla="*/ 511 w 1321"/>
                <a:gd name="T83" fmla="*/ 0 h 712"/>
                <a:gd name="T84" fmla="*/ 511 w 1321"/>
                <a:gd name="T85" fmla="*/ 0 h 712"/>
                <a:gd name="T86" fmla="*/ 581 w 1321"/>
                <a:gd name="T87" fmla="*/ 4 h 712"/>
                <a:gd name="T88" fmla="*/ 648 w 1321"/>
                <a:gd name="T89" fmla="*/ 4 h 712"/>
                <a:gd name="T90" fmla="*/ 713 w 1321"/>
                <a:gd name="T91" fmla="*/ 10 h 712"/>
                <a:gd name="T92" fmla="*/ 774 w 1321"/>
                <a:gd name="T93" fmla="*/ 18 h 712"/>
                <a:gd name="T94" fmla="*/ 828 w 1321"/>
                <a:gd name="T95" fmla="*/ 27 h 712"/>
                <a:gd name="T96" fmla="*/ 879 w 1321"/>
                <a:gd name="T97" fmla="*/ 38 h 712"/>
                <a:gd name="T98" fmla="*/ 924 w 1321"/>
                <a:gd name="T99" fmla="*/ 50 h 712"/>
                <a:gd name="T100" fmla="*/ 963 w 1321"/>
                <a:gd name="T101" fmla="*/ 64 h 712"/>
                <a:gd name="T102" fmla="*/ 995 w 1321"/>
                <a:gd name="T103" fmla="*/ 79 h 712"/>
                <a:gd name="T104" fmla="*/ 995 w 1321"/>
                <a:gd name="T105" fmla="*/ 79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00CC99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2295" name="Text Box 7"/>
          <p:cNvSpPr txBox="1">
            <a:spLocks noChangeArrowheads="1"/>
          </p:cNvSpPr>
          <p:nvPr/>
        </p:nvSpPr>
        <p:spPr bwMode="gray">
          <a:xfrm>
            <a:off x="4000496" y="3857628"/>
            <a:ext cx="1238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УУД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91000" y="1727200"/>
            <a:ext cx="685800" cy="658813"/>
            <a:chOff x="2640" y="1088"/>
            <a:chExt cx="432" cy="41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40" y="1088"/>
              <a:ext cx="432" cy="415"/>
              <a:chOff x="2016" y="1920"/>
              <a:chExt cx="1680" cy="1680"/>
            </a:xfrm>
          </p:grpSpPr>
          <p:sp>
            <p:nvSpPr>
              <p:cNvPr id="37941" name="Oval 1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6C5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37942" name="Freeform 11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CC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0" name="Text Box 12"/>
            <p:cNvSpPr txBox="1">
              <a:spLocks noChangeArrowheads="1"/>
            </p:cNvSpPr>
            <p:nvPr/>
          </p:nvSpPr>
          <p:spPr bwMode="gray">
            <a:xfrm>
              <a:off x="2738" y="1152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5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549650" y="5065713"/>
            <a:ext cx="319088" cy="279400"/>
            <a:chOff x="2236" y="3191"/>
            <a:chExt cx="201" cy="176"/>
          </a:xfrm>
        </p:grpSpPr>
        <p:sp>
          <p:nvSpPr>
            <p:cNvPr id="37937" name="Oval 14"/>
            <p:cNvSpPr>
              <a:spLocks noChangeArrowheads="1"/>
            </p:cNvSpPr>
            <p:nvPr/>
          </p:nvSpPr>
          <p:spPr bwMode="gray">
            <a:xfrm rot="-3372907">
              <a:off x="2239" y="3282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7938" name="Oval 15"/>
            <p:cNvSpPr>
              <a:spLocks noChangeArrowheads="1"/>
            </p:cNvSpPr>
            <p:nvPr/>
          </p:nvSpPr>
          <p:spPr bwMode="gray">
            <a:xfrm rot="-3372907">
              <a:off x="2353" y="3188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228888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95600" y="5329238"/>
            <a:ext cx="685800" cy="685800"/>
            <a:chOff x="1824" y="3357"/>
            <a:chExt cx="432" cy="43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824" y="3357"/>
              <a:ext cx="432" cy="432"/>
              <a:chOff x="2016" y="1920"/>
              <a:chExt cx="1680" cy="1680"/>
            </a:xfrm>
          </p:grpSpPr>
          <p:sp>
            <p:nvSpPr>
              <p:cNvPr id="37935" name="Oval 1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37936" name="Freeform 1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08" name="Text Box 20"/>
            <p:cNvSpPr txBox="1">
              <a:spLocks noChangeArrowheads="1"/>
            </p:cNvSpPr>
            <p:nvPr/>
          </p:nvSpPr>
          <p:spPr bwMode="gray">
            <a:xfrm>
              <a:off x="1908" y="3438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2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6253163" y="3124200"/>
            <a:ext cx="681037" cy="693738"/>
            <a:chOff x="3938" y="1968"/>
            <a:chExt cx="430" cy="437"/>
          </a:xfrm>
        </p:grpSpPr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938" y="1968"/>
              <a:ext cx="430" cy="437"/>
              <a:chOff x="2016" y="1920"/>
              <a:chExt cx="1680" cy="1680"/>
            </a:xfrm>
          </p:grpSpPr>
          <p:sp>
            <p:nvSpPr>
              <p:cNvPr id="37931" name="Oval 2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4996E3"/>
                  </a:gs>
                  <a:gs pos="100000">
                    <a:srgbClr val="21446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37932" name="Freeform 2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66A7E8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3" name="Text Box 25"/>
            <p:cNvSpPr txBox="1">
              <a:spLocks noChangeArrowheads="1"/>
            </p:cNvSpPr>
            <p:nvPr/>
          </p:nvSpPr>
          <p:spPr bwMode="gray">
            <a:xfrm>
              <a:off x="4020" y="2028"/>
              <a:ext cx="25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4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5638800" y="5300663"/>
            <a:ext cx="654050" cy="622300"/>
            <a:chOff x="3552" y="3339"/>
            <a:chExt cx="412" cy="392"/>
          </a:xfrm>
        </p:grpSpPr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3552" y="3339"/>
              <a:ext cx="412" cy="392"/>
              <a:chOff x="2016" y="1920"/>
              <a:chExt cx="1680" cy="1680"/>
            </a:xfrm>
          </p:grpSpPr>
          <p:sp>
            <p:nvSpPr>
              <p:cNvPr id="37927" name="Oval 28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462E7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37928" name="Freeform 29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18" name="Text Box 30"/>
            <p:cNvSpPr txBox="1">
              <a:spLocks noChangeArrowheads="1"/>
            </p:cNvSpPr>
            <p:nvPr/>
          </p:nvSpPr>
          <p:spPr bwMode="gray">
            <a:xfrm>
              <a:off x="3652" y="3360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3</a:t>
              </a:r>
              <a:endPara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362200" y="3124200"/>
            <a:ext cx="685800" cy="685800"/>
            <a:chOff x="1488" y="1968"/>
            <a:chExt cx="432" cy="432"/>
          </a:xfrm>
        </p:grpSpPr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37923" name="Oval 3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7446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1800"/>
              </a:p>
            </p:txBody>
          </p:sp>
          <p:sp>
            <p:nvSpPr>
              <p:cNvPr id="37924" name="Freeform 3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995 w 1321"/>
                  <a:gd name="T1" fmla="*/ 79 h 712"/>
                  <a:gd name="T2" fmla="*/ 1008 w 1321"/>
                  <a:gd name="T3" fmla="*/ 87 h 712"/>
                  <a:gd name="T4" fmla="*/ 1011 w 1321"/>
                  <a:gd name="T5" fmla="*/ 94 h 712"/>
                  <a:gd name="T6" fmla="*/ 1006 w 1321"/>
                  <a:gd name="T7" fmla="*/ 102 h 712"/>
                  <a:gd name="T8" fmla="*/ 993 w 1321"/>
                  <a:gd name="T9" fmla="*/ 107 h 712"/>
                  <a:gd name="T10" fmla="*/ 973 w 1321"/>
                  <a:gd name="T11" fmla="*/ 114 h 712"/>
                  <a:gd name="T12" fmla="*/ 948 w 1321"/>
                  <a:gd name="T13" fmla="*/ 119 h 712"/>
                  <a:gd name="T14" fmla="*/ 915 w 1321"/>
                  <a:gd name="T15" fmla="*/ 124 h 712"/>
                  <a:gd name="T16" fmla="*/ 878 w 1321"/>
                  <a:gd name="T17" fmla="*/ 128 h 712"/>
                  <a:gd name="T18" fmla="*/ 836 w 1321"/>
                  <a:gd name="T19" fmla="*/ 132 h 712"/>
                  <a:gd name="T20" fmla="*/ 789 w 1321"/>
                  <a:gd name="T21" fmla="*/ 134 h 712"/>
                  <a:gd name="T22" fmla="*/ 740 w 1321"/>
                  <a:gd name="T23" fmla="*/ 135 h 712"/>
                  <a:gd name="T24" fmla="*/ 686 w 1321"/>
                  <a:gd name="T25" fmla="*/ 139 h 712"/>
                  <a:gd name="T26" fmla="*/ 631 w 1321"/>
                  <a:gd name="T27" fmla="*/ 140 h 712"/>
                  <a:gd name="T28" fmla="*/ 609 w 1321"/>
                  <a:gd name="T29" fmla="*/ 141 h 712"/>
                  <a:gd name="T30" fmla="*/ 365 w 1321"/>
                  <a:gd name="T31" fmla="*/ 141 h 712"/>
                  <a:gd name="T32" fmla="*/ 361 w 1321"/>
                  <a:gd name="T33" fmla="*/ 141 h 712"/>
                  <a:gd name="T34" fmla="*/ 313 w 1321"/>
                  <a:gd name="T35" fmla="*/ 140 h 712"/>
                  <a:gd name="T36" fmla="*/ 267 w 1321"/>
                  <a:gd name="T37" fmla="*/ 139 h 712"/>
                  <a:gd name="T38" fmla="*/ 223 w 1321"/>
                  <a:gd name="T39" fmla="*/ 137 h 712"/>
                  <a:gd name="T40" fmla="*/ 180 w 1321"/>
                  <a:gd name="T41" fmla="*/ 134 h 712"/>
                  <a:gd name="T42" fmla="*/ 143 w 1321"/>
                  <a:gd name="T43" fmla="*/ 134 h 712"/>
                  <a:gd name="T44" fmla="*/ 110 w 1321"/>
                  <a:gd name="T45" fmla="*/ 130 h 712"/>
                  <a:gd name="T46" fmla="*/ 76 w 1321"/>
                  <a:gd name="T47" fmla="*/ 127 h 712"/>
                  <a:gd name="T48" fmla="*/ 53 w 1321"/>
                  <a:gd name="T49" fmla="*/ 125 h 712"/>
                  <a:gd name="T50" fmla="*/ 26 w 1321"/>
                  <a:gd name="T51" fmla="*/ 119 h 712"/>
                  <a:gd name="T52" fmla="*/ 18 w 1321"/>
                  <a:gd name="T53" fmla="*/ 115 h 712"/>
                  <a:gd name="T54" fmla="*/ 6 w 1321"/>
                  <a:gd name="T55" fmla="*/ 110 h 712"/>
                  <a:gd name="T56" fmla="*/ 0 w 1321"/>
                  <a:gd name="T57" fmla="*/ 103 h 712"/>
                  <a:gd name="T58" fmla="*/ 0 w 1321"/>
                  <a:gd name="T59" fmla="*/ 102 h 712"/>
                  <a:gd name="T60" fmla="*/ 4 w 1321"/>
                  <a:gd name="T61" fmla="*/ 94 h 712"/>
                  <a:gd name="T62" fmla="*/ 16 w 1321"/>
                  <a:gd name="T63" fmla="*/ 88 h 712"/>
                  <a:gd name="T64" fmla="*/ 37 w 1321"/>
                  <a:gd name="T65" fmla="*/ 73 h 712"/>
                  <a:gd name="T66" fmla="*/ 72 w 1321"/>
                  <a:gd name="T67" fmla="*/ 59 h 712"/>
                  <a:gd name="T68" fmla="*/ 114 w 1321"/>
                  <a:gd name="T69" fmla="*/ 47 h 712"/>
                  <a:gd name="T70" fmla="*/ 157 w 1321"/>
                  <a:gd name="T71" fmla="*/ 34 h 712"/>
                  <a:gd name="T72" fmla="*/ 207 w 1321"/>
                  <a:gd name="T73" fmla="*/ 24 h 712"/>
                  <a:gd name="T74" fmla="*/ 262 w 1321"/>
                  <a:gd name="T75" fmla="*/ 16 h 712"/>
                  <a:gd name="T76" fmla="*/ 318 w 1321"/>
                  <a:gd name="T77" fmla="*/ 9 h 712"/>
                  <a:gd name="T78" fmla="*/ 381 w 1321"/>
                  <a:gd name="T79" fmla="*/ 4 h 712"/>
                  <a:gd name="T80" fmla="*/ 444 w 1321"/>
                  <a:gd name="T81" fmla="*/ 4 h 712"/>
                  <a:gd name="T82" fmla="*/ 511 w 1321"/>
                  <a:gd name="T83" fmla="*/ 0 h 712"/>
                  <a:gd name="T84" fmla="*/ 511 w 1321"/>
                  <a:gd name="T85" fmla="*/ 0 h 712"/>
                  <a:gd name="T86" fmla="*/ 581 w 1321"/>
                  <a:gd name="T87" fmla="*/ 4 h 712"/>
                  <a:gd name="T88" fmla="*/ 648 w 1321"/>
                  <a:gd name="T89" fmla="*/ 4 h 712"/>
                  <a:gd name="T90" fmla="*/ 713 w 1321"/>
                  <a:gd name="T91" fmla="*/ 10 h 712"/>
                  <a:gd name="T92" fmla="*/ 774 w 1321"/>
                  <a:gd name="T93" fmla="*/ 18 h 712"/>
                  <a:gd name="T94" fmla="*/ 828 w 1321"/>
                  <a:gd name="T95" fmla="*/ 27 h 712"/>
                  <a:gd name="T96" fmla="*/ 879 w 1321"/>
                  <a:gd name="T97" fmla="*/ 38 h 712"/>
                  <a:gd name="T98" fmla="*/ 924 w 1321"/>
                  <a:gd name="T99" fmla="*/ 50 h 712"/>
                  <a:gd name="T100" fmla="*/ 963 w 1321"/>
                  <a:gd name="T101" fmla="*/ 64 h 712"/>
                  <a:gd name="T102" fmla="*/ 995 w 1321"/>
                  <a:gd name="T103" fmla="*/ 79 h 712"/>
                  <a:gd name="T104" fmla="*/ 995 w 1321"/>
                  <a:gd name="T105" fmla="*/ 7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52323" name="Text Box 35"/>
            <p:cNvSpPr txBox="1">
              <a:spLocks noChangeArrowheads="1"/>
            </p:cNvSpPr>
            <p:nvPr/>
          </p:nvSpPr>
          <p:spPr bwMode="gray">
            <a:xfrm>
              <a:off x="1586" y="2016"/>
              <a:ext cx="2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1</a:t>
              </a: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37899" name="Oval 36"/>
          <p:cNvSpPr>
            <a:spLocks noChangeArrowheads="1"/>
          </p:cNvSpPr>
          <p:nvPr/>
        </p:nvSpPr>
        <p:spPr bwMode="gray">
          <a:xfrm rot="-3372907">
            <a:off x="5566569" y="51776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7900" name="Oval 37"/>
          <p:cNvSpPr>
            <a:spLocks noChangeArrowheads="1"/>
          </p:cNvSpPr>
          <p:nvPr/>
        </p:nvSpPr>
        <p:spPr bwMode="gray">
          <a:xfrm rot="-3372907">
            <a:off x="5414169" y="5025231"/>
            <a:ext cx="130175" cy="138113"/>
          </a:xfrm>
          <a:prstGeom prst="ellipse">
            <a:avLst/>
          </a:prstGeom>
          <a:gradFill rotWithShape="1">
            <a:gsLst>
              <a:gs pos="0">
                <a:srgbClr val="9966FF"/>
              </a:gs>
              <a:gs pos="100000">
                <a:srgbClr val="6644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3124200" y="3581400"/>
            <a:ext cx="366713" cy="206375"/>
            <a:chOff x="2016" y="2304"/>
            <a:chExt cx="231" cy="130"/>
          </a:xfrm>
        </p:grpSpPr>
        <p:sp>
          <p:nvSpPr>
            <p:cNvPr id="37919" name="Oval 39"/>
            <p:cNvSpPr>
              <a:spLocks noChangeArrowheads="1"/>
            </p:cNvSpPr>
            <p:nvPr/>
          </p:nvSpPr>
          <p:spPr bwMode="gray">
            <a:xfrm rot="-3372907">
              <a:off x="2019" y="2301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7920" name="Oval 40"/>
            <p:cNvSpPr>
              <a:spLocks noChangeArrowheads="1"/>
            </p:cNvSpPr>
            <p:nvPr/>
          </p:nvSpPr>
          <p:spPr bwMode="gray">
            <a:xfrm rot="-3372907">
              <a:off x="2163" y="234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AA66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4495800" y="2559050"/>
            <a:ext cx="138113" cy="412750"/>
            <a:chOff x="2832" y="1612"/>
            <a:chExt cx="87" cy="260"/>
          </a:xfrm>
        </p:grpSpPr>
        <p:sp>
          <p:nvSpPr>
            <p:cNvPr id="37917" name="Oval 42"/>
            <p:cNvSpPr>
              <a:spLocks noChangeArrowheads="1"/>
            </p:cNvSpPr>
            <p:nvPr/>
          </p:nvSpPr>
          <p:spPr bwMode="gray">
            <a:xfrm rot="-3372907">
              <a:off x="2835" y="1609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  <p:sp>
          <p:nvSpPr>
            <p:cNvPr id="37918" name="Oval 43"/>
            <p:cNvSpPr>
              <a:spLocks noChangeArrowheads="1"/>
            </p:cNvSpPr>
            <p:nvPr/>
          </p:nvSpPr>
          <p:spPr bwMode="gray">
            <a:xfrm rot="-3372907">
              <a:off x="2835" y="1787"/>
              <a:ext cx="82" cy="87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AA88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/>
            </a:p>
          </p:txBody>
        </p:sp>
      </p:grpSp>
      <p:sp>
        <p:nvSpPr>
          <p:cNvPr id="37903" name="Oval 44"/>
          <p:cNvSpPr>
            <a:spLocks noChangeArrowheads="1"/>
          </p:cNvSpPr>
          <p:nvPr/>
        </p:nvSpPr>
        <p:spPr bwMode="gray">
          <a:xfrm rot="-3372907">
            <a:off x="5966619" y="3606006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7904" name="Oval 45"/>
          <p:cNvSpPr>
            <a:spLocks noChangeArrowheads="1"/>
          </p:cNvSpPr>
          <p:nvPr/>
        </p:nvSpPr>
        <p:spPr bwMode="gray">
          <a:xfrm rot="-3372907">
            <a:off x="5718969" y="3729831"/>
            <a:ext cx="130175" cy="1381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100000">
                <a:srgbClr val="0066AA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sp>
        <p:nvSpPr>
          <p:cNvPr id="37905" name="Text Box 46"/>
          <p:cNvSpPr txBox="1">
            <a:spLocks noChangeArrowheads="1"/>
          </p:cNvSpPr>
          <p:nvPr/>
        </p:nvSpPr>
        <p:spPr bwMode="auto">
          <a:xfrm>
            <a:off x="4824413" y="1557338"/>
            <a:ext cx="4319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умение с достаточной полнотой и точностью выражать свои мысли</a:t>
            </a:r>
            <a:r>
              <a:rPr lang="ru-RU" sz="2000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6" name="Text Box 47"/>
          <p:cNvSpPr txBox="1">
            <a:spLocks noChangeArrowheads="1"/>
          </p:cNvSpPr>
          <p:nvPr/>
        </p:nvSpPr>
        <p:spPr bwMode="auto">
          <a:xfrm>
            <a:off x="428596" y="2357430"/>
            <a:ext cx="21605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планирование учебного сотрудничества с учителем и сверстниками</a:t>
            </a:r>
          </a:p>
        </p:txBody>
      </p:sp>
      <p:sp>
        <p:nvSpPr>
          <p:cNvPr id="37907" name="Text Box 48"/>
          <p:cNvSpPr txBox="1">
            <a:spLocks noChangeArrowheads="1"/>
          </p:cNvSpPr>
          <p:nvPr/>
        </p:nvSpPr>
        <p:spPr bwMode="auto">
          <a:xfrm>
            <a:off x="6572264" y="2928934"/>
            <a:ext cx="1905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управление поведением партнёра</a:t>
            </a:r>
            <a:r>
              <a:rPr lang="ru-RU" sz="2000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8" name="Text Box 49"/>
          <p:cNvSpPr txBox="1">
            <a:spLocks noChangeArrowheads="1"/>
          </p:cNvSpPr>
          <p:nvPr/>
        </p:nvSpPr>
        <p:spPr bwMode="auto">
          <a:xfrm>
            <a:off x="1428728" y="5000636"/>
            <a:ext cx="19161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постановка вопросов</a:t>
            </a:r>
          </a:p>
          <a:p>
            <a:endParaRPr lang="en-US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9" name="Text Box 50"/>
          <p:cNvSpPr txBox="1">
            <a:spLocks noChangeArrowheads="1"/>
          </p:cNvSpPr>
          <p:nvPr/>
        </p:nvSpPr>
        <p:spPr bwMode="auto">
          <a:xfrm>
            <a:off x="6286512" y="5143512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  <a:r>
              <a:rPr lang="ru-RU" sz="2000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26"/>
          <p:cNvGrpSpPr>
            <a:grpSpLocks/>
          </p:cNvGrpSpPr>
          <p:nvPr/>
        </p:nvGrpSpPr>
        <p:grpSpPr bwMode="auto">
          <a:xfrm>
            <a:off x="179388" y="115888"/>
            <a:ext cx="5651500" cy="1835150"/>
            <a:chOff x="555" y="2823"/>
            <a:chExt cx="973" cy="1065"/>
          </a:xfrm>
        </p:grpSpPr>
        <p:pic>
          <p:nvPicPr>
            <p:cNvPr id="37912" name="Picture 27" descr="Pictur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13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4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15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80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7916" name="Picture 31" descr="Picture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911" name="Rectangle 58"/>
          <p:cNvSpPr>
            <a:spLocks noChangeArrowheads="1"/>
          </p:cNvSpPr>
          <p:nvPr/>
        </p:nvSpPr>
        <p:spPr bwMode="auto">
          <a:xfrm>
            <a:off x="500034" y="571480"/>
            <a:ext cx="52149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Коммуникативные</a:t>
            </a:r>
            <a:r>
              <a:rPr lang="ru-RU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УУД</a:t>
            </a:r>
          </a:p>
        </p:txBody>
      </p:sp>
      <p:sp>
        <p:nvSpPr>
          <p:cNvPr id="57" name="Управляющая кнопка: в конец 56">
            <a:hlinkClick r:id="rId5" action="ppaction://hlinksldjump" highlightClick="1"/>
          </p:cNvPr>
          <p:cNvSpPr/>
          <p:nvPr/>
        </p:nvSpPr>
        <p:spPr>
          <a:xfrm>
            <a:off x="8215306" y="6143620"/>
            <a:ext cx="928694" cy="7143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2910" y="1785926"/>
            <a:ext cx="79296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itchFamily="2" charset="2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«Занятия в школе могут только вдолбить в ребенка все правила, добытые чужим пониманием,  но способность правильно пользоваться ими разовьет только домашний самостоятельный труд».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43438" y="0"/>
            <a:ext cx="3500462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7305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4C600"/>
              </a:buClr>
              <a:buSzPct val="76000"/>
              <a:defRPr/>
            </a:pPr>
            <a:r>
              <a:rPr lang="ru-RU" sz="3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Иммануил</a:t>
            </a:r>
            <a:r>
              <a:rPr lang="ru-RU" sz="3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1601</Words>
  <Application>Microsoft Office PowerPoint</Application>
  <PresentationFormat>Экран (4:3)</PresentationFormat>
  <Paragraphs>260</Paragraphs>
  <Slides>34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Остин</vt:lpstr>
      <vt:lpstr>                   Тема:  «Домашнее задание школьника  как средство формирования УУД»  </vt:lpstr>
      <vt:lpstr>Цель педсовета:</vt:lpstr>
      <vt:lpstr>К.Д. Ушинский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опроса</vt:lpstr>
      <vt:lpstr>Презентация PowerPoint</vt:lpstr>
      <vt:lpstr>Презентация PowerPoint</vt:lpstr>
      <vt:lpstr>Какие ты получаешь домашние задания?</vt:lpstr>
      <vt:lpstr>Презентация PowerPoint</vt:lpstr>
      <vt:lpstr>Какие бы ты хотел получать домашние задания?</vt:lpstr>
      <vt:lpstr>Презентация PowerPoint</vt:lpstr>
      <vt:lpstr>Проблема</vt:lpstr>
      <vt:lpstr>К.Д. Ушинский</vt:lpstr>
      <vt:lpstr>Перегрузку учащихся могут вызвать:</vt:lpstr>
      <vt:lpstr>Презентация PowerPoint</vt:lpstr>
      <vt:lpstr>Требования к домашнему заданию:</vt:lpstr>
      <vt:lpstr>Презентация PowerPoint</vt:lpstr>
      <vt:lpstr>Презентация PowerPoint</vt:lpstr>
      <vt:lpstr>Виды домашних заданий  (по дидактическим целям)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Практическая работа</vt:lpstr>
      <vt:lpstr>Советуем:</vt:lpstr>
      <vt:lpstr>Проект решения: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Тема:  «»  </dc:title>
  <cp:lastModifiedBy>User</cp:lastModifiedBy>
  <cp:revision>57</cp:revision>
  <dcterms:modified xsi:type="dcterms:W3CDTF">2013-12-12T07:52:33Z</dcterms:modified>
</cp:coreProperties>
</file>