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324" r:id="rId2"/>
    <p:sldId id="325" r:id="rId3"/>
    <p:sldId id="256" r:id="rId4"/>
    <p:sldId id="317" r:id="rId5"/>
    <p:sldId id="293" r:id="rId6"/>
    <p:sldId id="269" r:id="rId7"/>
    <p:sldId id="270" r:id="rId8"/>
    <p:sldId id="301" r:id="rId9"/>
    <p:sldId id="302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7207-8BBE-460A-AC67-D912EEB6F471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703F0-C09E-49B2-973E-12DD12056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7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80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38104C49-1405-4760-9C1E-579BAE91124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fld id="{E2693FD0-0F73-485B-8EC1-6269F1828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0" y="1142984"/>
            <a:ext cx="8915400" cy="966798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Городское методическое объединение </a:t>
            </a:r>
            <a:br>
              <a:rPr lang="ru-RU" sz="3600" dirty="0" smtClean="0"/>
            </a:br>
            <a:r>
              <a:rPr lang="ru-RU" sz="3600" dirty="0" smtClean="0"/>
              <a:t>учителей начальных классов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4786313" y="6072188"/>
            <a:ext cx="407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Гимназия №1</a:t>
            </a:r>
          </a:p>
        </p:txBody>
      </p:sp>
      <p:pic>
        <p:nvPicPr>
          <p:cNvPr id="3076" name="Picture 5" descr="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2786063"/>
            <a:ext cx="2608262" cy="1957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077" name="Picture 5" descr="DSC_8037"/>
          <p:cNvPicPr>
            <a:picLocks noChangeAspect="1" noChangeArrowheads="1"/>
          </p:cNvPicPr>
          <p:nvPr/>
        </p:nvPicPr>
        <p:blipFill>
          <a:blip r:embed="rId3"/>
          <a:srcRect l="7269"/>
          <a:stretch>
            <a:fillRect/>
          </a:stretch>
        </p:blipFill>
        <p:spPr bwMode="auto">
          <a:xfrm>
            <a:off x="357158" y="2786058"/>
            <a:ext cx="2439987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 l="6651"/>
          <a:stretch>
            <a:fillRect/>
          </a:stretch>
        </p:blipFill>
        <p:spPr bwMode="auto">
          <a:xfrm>
            <a:off x="285750" y="5000625"/>
            <a:ext cx="248443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SC_80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3571875"/>
            <a:ext cx="19462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25479" y="5219412"/>
            <a:ext cx="3921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Андриянова Елена Викторовна, </a:t>
            </a:r>
          </a:p>
          <a:p>
            <a:r>
              <a:rPr lang="ru-RU" b="1" dirty="0" smtClean="0"/>
              <a:t>учитель начальных классов</a:t>
            </a:r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429684" cy="3143272"/>
          </a:xfrm>
        </p:spPr>
        <p:txBody>
          <a:bodyPr/>
          <a:lstStyle/>
          <a:p>
            <a:pPr algn="ctr"/>
            <a:r>
              <a:rPr lang="ru-RU" sz="2000" dirty="0" smtClean="0"/>
              <a:t>Использование современных образовательных технологий, в том числе информационно-коммуникационных, в процессе обучения предмету и в воспитательной работе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Documents and Settings\admin\Рабочий стол\Фото гимназии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3822700" cy="287178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гимназии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00372"/>
            <a:ext cx="3829050" cy="2871787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4714908" cy="874713"/>
          </a:xfrm>
        </p:spPr>
        <p:txBody>
          <a:bodyPr/>
          <a:lstStyle/>
          <a:p>
            <a:pPr algn="ctr"/>
            <a:r>
              <a:rPr lang="ru-RU" sz="2800" dirty="0" smtClean="0"/>
              <a:t>Программы обучения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80400" cy="2228852"/>
          </a:xfrm>
        </p:spPr>
        <p:txBody>
          <a:bodyPr/>
          <a:lstStyle/>
          <a:p>
            <a:r>
              <a:rPr lang="ru-RU" sz="2400" b="1" dirty="0" smtClean="0"/>
              <a:t>Развивающая система </a:t>
            </a:r>
            <a:r>
              <a:rPr lang="ru-RU" sz="2400" b="1" dirty="0" err="1" smtClean="0"/>
              <a:t>Л.В.Занкова</a:t>
            </a:r>
            <a:endParaRPr lang="ru-RU" sz="2400" b="1" dirty="0" smtClean="0"/>
          </a:p>
          <a:p>
            <a:r>
              <a:rPr lang="ru-RU" sz="2400" b="1" dirty="0" smtClean="0"/>
              <a:t>«Школа - 2100» </a:t>
            </a:r>
          </a:p>
          <a:p>
            <a:r>
              <a:rPr lang="ru-RU" sz="2400" b="1" dirty="0" smtClean="0"/>
              <a:t>«Школа </a:t>
            </a:r>
            <a:r>
              <a:rPr lang="en-US" sz="2400" b="1" dirty="0" smtClean="0"/>
              <a:t>XXI</a:t>
            </a:r>
            <a:r>
              <a:rPr lang="ru-RU" sz="2400" b="1" dirty="0" smtClean="0"/>
              <a:t>в.» под редакцией Н.Ф.Виноградовой</a:t>
            </a:r>
          </a:p>
          <a:p>
            <a:r>
              <a:rPr lang="ru-RU" sz="2400" b="1" dirty="0" smtClean="0"/>
              <a:t>Учебно-методический комплект «Гармония» </a:t>
            </a:r>
          </a:p>
          <a:p>
            <a:r>
              <a:rPr lang="ru-RU" sz="2400" b="1" dirty="0" smtClean="0"/>
              <a:t>Классическая программа </a:t>
            </a:r>
            <a:endParaRPr lang="ru-RU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Дети\Рисунок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429132"/>
            <a:ext cx="1660528" cy="2326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Личностные ценности человека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Интеллектуальные способности</a:t>
            </a:r>
          </a:p>
          <a:p>
            <a:pPr lvl="0"/>
            <a:r>
              <a:rPr lang="ru-RU" sz="2400" dirty="0" err="1" smtClean="0"/>
              <a:t>Креативность</a:t>
            </a:r>
            <a:r>
              <a:rPr lang="ru-RU" sz="2400" dirty="0" smtClean="0"/>
              <a:t> мышления и разносторонний кругозор</a:t>
            </a:r>
          </a:p>
          <a:p>
            <a:pPr lvl="0"/>
            <a:r>
              <a:rPr lang="ru-RU" sz="2400" smtClean="0"/>
              <a:t>Навык </a:t>
            </a:r>
            <a:r>
              <a:rPr lang="ru-RU" sz="2400" dirty="0" smtClean="0"/>
              <a:t>достижения успеха, самореализации</a:t>
            </a:r>
          </a:p>
          <a:p>
            <a:pPr lvl="0"/>
            <a:r>
              <a:rPr lang="ru-RU" sz="2400" dirty="0" smtClean="0"/>
              <a:t>Способность к самообразованию</a:t>
            </a:r>
          </a:p>
          <a:p>
            <a:pPr lvl="0"/>
            <a:r>
              <a:rPr lang="ru-RU" sz="2400" dirty="0" err="1" smtClean="0"/>
              <a:t>Коммуникативность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dirty="0" smtClean="0"/>
              <a:t>Культура и богатый внутренний мир</a:t>
            </a:r>
          </a:p>
          <a:p>
            <a:endParaRPr lang="ru-RU" dirty="0"/>
          </a:p>
        </p:txBody>
      </p:sp>
      <p:pic>
        <p:nvPicPr>
          <p:cNvPr id="23553" name="Picture 1" descr="C:\Documents and Settings\admin\Рабочий стол\Дети\Рисунок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000372"/>
            <a:ext cx="1492038" cy="1928826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Дети\Рисунок1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500570"/>
            <a:ext cx="1479085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к ГМО\S8309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8578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F:\ФОТО к ГМО\S8309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19619" y="2928934"/>
            <a:ext cx="4859276" cy="3643311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Темы учителей по самообразованию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«Активизация познавательных интересов младших школьников»</a:t>
            </a:r>
          </a:p>
          <a:p>
            <a:pPr lvl="0"/>
            <a:r>
              <a:rPr lang="ru-RU" sz="2400" dirty="0" smtClean="0"/>
              <a:t>«Организация </a:t>
            </a:r>
            <a:r>
              <a:rPr lang="ru-RU" sz="2400" dirty="0" err="1" smtClean="0"/>
              <a:t>досуговой</a:t>
            </a:r>
            <a:r>
              <a:rPr lang="ru-RU" sz="2400" dirty="0" smtClean="0"/>
              <a:t> деятельности учащихся»</a:t>
            </a:r>
          </a:p>
          <a:p>
            <a:pPr lvl="0"/>
            <a:r>
              <a:rPr lang="ru-RU" sz="2400" dirty="0" smtClean="0"/>
              <a:t>«Мониторинг качества обучения через выявление методических просчетов»</a:t>
            </a:r>
          </a:p>
          <a:p>
            <a:pPr lvl="0"/>
            <a:r>
              <a:rPr lang="ru-RU" sz="2400" dirty="0" smtClean="0"/>
              <a:t>«Отработка </a:t>
            </a:r>
            <a:r>
              <a:rPr lang="ru-RU" sz="2400" dirty="0" err="1" smtClean="0"/>
              <a:t>общеучебных</a:t>
            </a:r>
            <a:r>
              <a:rPr lang="ru-RU" sz="2400" dirty="0" smtClean="0"/>
              <a:t> умений и навыков на уроках в начальных классах»</a:t>
            </a:r>
          </a:p>
          <a:p>
            <a:pPr lvl="0"/>
            <a:r>
              <a:rPr lang="ru-RU" sz="2400" dirty="0" smtClean="0"/>
              <a:t>«Формирование вычислительных навыков на уроках математики»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86808" cy="1785950"/>
          </a:xfrm>
        </p:spPr>
        <p:txBody>
          <a:bodyPr/>
          <a:lstStyle/>
          <a:p>
            <a:pPr algn="ctr"/>
            <a:r>
              <a:rPr lang="ru-RU" sz="3200" dirty="0" smtClean="0"/>
              <a:t>информационно-коммуникационные технологии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57686" y="5572140"/>
            <a:ext cx="4500594" cy="714380"/>
          </a:xfrm>
        </p:spPr>
        <p:txBody>
          <a:bodyPr/>
          <a:lstStyle/>
          <a:p>
            <a:r>
              <a:rPr lang="ru-RU" b="1" dirty="0" smtClean="0"/>
              <a:t>Из опыта работы Рожковой Е.А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3010" name="Рисунок 8" descr="P1011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429000"/>
            <a:ext cx="257557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9" descr="P101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00438"/>
            <a:ext cx="2455108" cy="183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окр. мир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836" y="2156311"/>
            <a:ext cx="3088327" cy="317561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УРОК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ОКРУЖАЮЩЕГО МИРА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053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дома.bmp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714752"/>
            <a:ext cx="1857388" cy="1500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192882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DilleniaUPC" pitchFamily="18" charset="-34"/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DilleniaUPC" pitchFamily="18" charset="-34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DilleniaUPC" pitchFamily="18" charset="-34"/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DilleniaUPC" pitchFamily="18" charset="-34"/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DilleniaUPC" pitchFamily="18" charset="-34"/>
              </a:rPr>
              <a:t/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DilleniaUPC" pitchFamily="18" charset="-34"/>
              </a:rPr>
            </a:b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DilleniaUPC" pitchFamily="18" charset="-3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5725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DilleniaUPC" pitchFamily="18" charset="-34"/>
              </a:rPr>
              <a:t>ПРАВИЛА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DilleniaUPC" pitchFamily="18" charset="-34"/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DilleniaUPC" pitchFamily="18" charset="-34"/>
              </a:rPr>
            </a:b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DilleniaUPC" pitchFamily="18" charset="-34"/>
              </a:rPr>
              <a:t>поведения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714348" y="25003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071802" y="28574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57818" y="28574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929586" y="25717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муравейник.bmp"/>
          <p:cNvPicPr>
            <a:picLocks noChangeAspect="1"/>
          </p:cNvPicPr>
          <p:nvPr/>
        </p:nvPicPr>
        <p:blipFill>
          <a:blip r:embed="rId3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4000504"/>
            <a:ext cx="2048434" cy="1896020"/>
          </a:xfrm>
          <a:prstGeom prst="rect">
            <a:avLst/>
          </a:prstGeom>
        </p:spPr>
      </p:pic>
      <p:pic>
        <p:nvPicPr>
          <p:cNvPr id="22" name="Рисунок 21" descr="театр.bmp"/>
          <p:cNvPicPr>
            <a:picLocks noChangeAspect="1"/>
          </p:cNvPicPr>
          <p:nvPr/>
        </p:nvPicPr>
        <p:blipFill>
          <a:blip r:embed="rId4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071942"/>
            <a:ext cx="1688738" cy="2182557"/>
          </a:xfrm>
          <a:prstGeom prst="rect">
            <a:avLst/>
          </a:prstGeom>
        </p:spPr>
      </p:pic>
      <p:pic>
        <p:nvPicPr>
          <p:cNvPr id="23" name="Рисунок 22" descr="школа.bmp"/>
          <p:cNvPicPr>
            <a:picLocks noChangeAspect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6" y="3714752"/>
            <a:ext cx="2071702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9978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7"/>
            <a:ext cx="8401080" cy="55007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 по городу иду,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 в беду не попаду,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Потому что твёрдо знаю –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я выполняю.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за правила такие?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Очень, в общем-то, простые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ними будет жизнь прекрасна,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Весела и безопасна! </a:t>
            </a:r>
          </a:p>
          <a:p>
            <a:pPr algn="ctr">
              <a:buNone/>
            </a:pP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3963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/>
              <a:t>Методическая деятельность </a:t>
            </a:r>
            <a:r>
              <a:rPr lang="ru-RU" dirty="0" smtClean="0"/>
              <a:t>– управляемый, </a:t>
            </a:r>
            <a:r>
              <a:rPr lang="ru-RU" dirty="0" err="1" smtClean="0"/>
              <a:t>ресурсообеспеченный</a:t>
            </a:r>
            <a:r>
              <a:rPr lang="ru-RU" dirty="0" smtClean="0"/>
              <a:t> процесс совместной деятельности методиста и педагогов по обеспечению условий качественной реализации ими образовательных услуг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00" y="785794"/>
            <a:ext cx="8064500" cy="866775"/>
          </a:xfrm>
        </p:spPr>
        <p:txBody>
          <a:bodyPr/>
          <a:lstStyle/>
          <a:p>
            <a:r>
              <a:rPr lang="ru-RU" dirty="0" smtClean="0"/>
              <a:t>Кафедра начальных классов (обобщение опыта работы)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1604" y="5500702"/>
            <a:ext cx="6072230" cy="685800"/>
          </a:xfrm>
        </p:spPr>
        <p:txBody>
          <a:bodyPr/>
          <a:lstStyle/>
          <a:p>
            <a:r>
              <a:rPr lang="ru-RU" sz="2000" dirty="0" smtClean="0"/>
              <a:t>Руководитель кафедры – </a:t>
            </a:r>
            <a:r>
              <a:rPr lang="ru-RU" sz="2000" dirty="0" err="1" smtClean="0"/>
              <a:t>Андриянова</a:t>
            </a:r>
            <a:r>
              <a:rPr lang="ru-RU" sz="2000" dirty="0" smtClean="0"/>
              <a:t> Е.В.</a:t>
            </a:r>
            <a:endParaRPr lang="ru-RU" sz="2000" dirty="0"/>
          </a:p>
        </p:txBody>
      </p:sp>
      <p:pic>
        <p:nvPicPr>
          <p:cNvPr id="14338" name="Рисунок 1" descr="E:\фОТО УЧИТЕЛЕЙ\STA6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85926"/>
            <a:ext cx="50863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" descr="E:\фОТО УЧИТЕЛЕЙ\STA6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3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План работы кафедры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Информационно-диагностическая область</a:t>
            </a:r>
          </a:p>
          <a:p>
            <a:pPr lvl="0"/>
            <a:r>
              <a:rPr lang="ru-RU" sz="2800" dirty="0" smtClean="0"/>
              <a:t>Область содержания образования, методики и технологии обучения</a:t>
            </a:r>
          </a:p>
          <a:p>
            <a:pPr lvl="0"/>
            <a:r>
              <a:rPr lang="ru-RU" sz="2800" dirty="0" smtClean="0"/>
              <a:t>Область повышения квалификации</a:t>
            </a:r>
          </a:p>
          <a:p>
            <a:pPr lvl="0"/>
            <a:r>
              <a:rPr lang="ru-RU" sz="2800" dirty="0" smtClean="0"/>
              <a:t>Область аттестации</a:t>
            </a:r>
          </a:p>
          <a:p>
            <a:pPr lvl="0"/>
            <a:r>
              <a:rPr lang="ru-RU" sz="2800" dirty="0" smtClean="0"/>
              <a:t>Организационно-методическая область</a:t>
            </a:r>
          </a:p>
          <a:p>
            <a:endParaRPr lang="ru-RU" dirty="0"/>
          </a:p>
        </p:txBody>
      </p:sp>
      <p:pic>
        <p:nvPicPr>
          <p:cNvPr id="15362" name="Picture 2" descr="C:\Documents and Settings\admin\Рабочий стол\Дети\Рисунок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000636"/>
            <a:ext cx="1158875" cy="1725613"/>
          </a:xfrm>
          <a:prstGeom prst="rect">
            <a:avLst/>
          </a:prstGeom>
          <a:noFill/>
        </p:spPr>
      </p:pic>
      <p:pic>
        <p:nvPicPr>
          <p:cNvPr id="15363" name="Picture 3" descr="C:\Documents and Settings\admin\Рабочий стол\Дети\Рисунок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636"/>
            <a:ext cx="1158875" cy="17256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428868"/>
            <a:ext cx="8429684" cy="1857388"/>
          </a:xfrm>
        </p:spPr>
        <p:txBody>
          <a:bodyPr/>
          <a:lstStyle/>
          <a:p>
            <a:pPr algn="ctr"/>
            <a:r>
              <a:rPr lang="ru-RU" dirty="0" smtClean="0"/>
              <a:t>КРИТЕРИИ ОЦЕНКИ РАБОТЫ КАФЕДРЫ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01" name="Picture 1" descr="C:\Documents and Settings\admin\Рабочий стол\Дети\Рисунок8.jpg"/>
          <p:cNvPicPr>
            <a:picLocks noChangeAspect="1" noChangeArrowheads="1"/>
          </p:cNvPicPr>
          <p:nvPr/>
        </p:nvPicPr>
        <p:blipFill>
          <a:blip r:embed="rId2"/>
          <a:srcRect l="5104" t="3704" r="3024" b="3704"/>
          <a:stretch>
            <a:fillRect/>
          </a:stretch>
        </p:blipFill>
        <p:spPr bwMode="auto">
          <a:xfrm>
            <a:off x="785786" y="3929066"/>
            <a:ext cx="1285884" cy="1785950"/>
          </a:xfrm>
          <a:prstGeom prst="rect">
            <a:avLst/>
          </a:prstGeom>
          <a:noFill/>
        </p:spPr>
      </p:pic>
      <p:pic>
        <p:nvPicPr>
          <p:cNvPr id="51202" name="Picture 2" descr="C:\Documents and Settings\admin\Рабочий стол\Дети\Рисунок7.jpg"/>
          <p:cNvPicPr>
            <a:picLocks noChangeAspect="1" noChangeArrowheads="1"/>
          </p:cNvPicPr>
          <p:nvPr/>
        </p:nvPicPr>
        <p:blipFill>
          <a:blip r:embed="rId3"/>
          <a:srcRect l="4554" t="3226" r="5023" b="3226"/>
          <a:stretch>
            <a:fillRect/>
          </a:stretch>
        </p:blipFill>
        <p:spPr bwMode="auto">
          <a:xfrm rot="16200000">
            <a:off x="7250926" y="-250058"/>
            <a:ext cx="1285884" cy="2071704"/>
          </a:xfrm>
          <a:prstGeom prst="rect">
            <a:avLst/>
          </a:prstGeom>
          <a:noFill/>
        </p:spPr>
      </p:pic>
      <p:pic>
        <p:nvPicPr>
          <p:cNvPr id="51203" name="Picture 3" descr="C:\Documents and Settings\admin\Рабочий стол\Дети\Рисунок11.jpg"/>
          <p:cNvPicPr>
            <a:picLocks noChangeAspect="1" noChangeArrowheads="1"/>
          </p:cNvPicPr>
          <p:nvPr/>
        </p:nvPicPr>
        <p:blipFill>
          <a:blip r:embed="rId4"/>
          <a:srcRect l="6330" t="8130" r="11374" b="6504"/>
          <a:stretch>
            <a:fillRect/>
          </a:stretch>
        </p:blipFill>
        <p:spPr bwMode="auto">
          <a:xfrm>
            <a:off x="7715272" y="4643446"/>
            <a:ext cx="1000132" cy="161559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/>
              <a:t>Позитивная динамика учебных достижений обучающихся</a:t>
            </a:r>
            <a:endParaRPr lang="ru-RU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429256" y="2143116"/>
          <a:ext cx="3214709" cy="304954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5784"/>
                <a:gridCol w="892975"/>
                <a:gridCol w="952506"/>
                <a:gridCol w="833444"/>
              </a:tblGrid>
              <a:tr h="333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 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Итог </a:t>
                      </a:r>
                      <a:endParaRPr lang="ru-RU" sz="14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05-06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Итог </a:t>
                      </a:r>
                      <a:endParaRPr lang="ru-RU" sz="14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06-07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07-08</a:t>
                      </a: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98,3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89,4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2Г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89,7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89,6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3А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3Б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97,6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3В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95,3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94,9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4А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4Б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96,6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96,7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96,4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4В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92,6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94,3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4Г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87,9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93,2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95,3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428736"/>
          <a:ext cx="3214709" cy="38791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35784"/>
                <a:gridCol w="892975"/>
                <a:gridCol w="952506"/>
                <a:gridCol w="833444"/>
              </a:tblGrid>
              <a:tr h="333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 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Итог </a:t>
                      </a:r>
                      <a:endParaRPr lang="ru-RU" sz="14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05-06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Итог </a:t>
                      </a:r>
                      <a:endParaRPr lang="ru-RU" sz="14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06-07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07-08</a:t>
                      </a:r>
                    </a:p>
                  </a:txBody>
                  <a:tcPr marL="68580" marR="68580" marT="0" marB="0"/>
                </a:tc>
              </a:tr>
              <a:tr h="352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2Г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3А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3Б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3В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4А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4Б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4В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4Г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5429264"/>
            <a:ext cx="37862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Уровень </a:t>
            </a:r>
            <a:r>
              <a:rPr lang="ru-RU" sz="2000" dirty="0" err="1" smtClean="0"/>
              <a:t>обученности</a:t>
            </a:r>
            <a:r>
              <a:rPr lang="ru-RU" sz="2000" dirty="0" smtClean="0"/>
              <a:t> – </a:t>
            </a:r>
            <a:r>
              <a:rPr lang="ru-RU" sz="2000" b="1" dirty="0" smtClean="0"/>
              <a:t>100% 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1571612"/>
            <a:ext cx="2857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Качество знаний</a:t>
            </a:r>
            <a:r>
              <a:rPr lang="ru-RU" sz="2000" b="1" dirty="0" smtClean="0"/>
              <a:t> 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/>
          </p:cNvGraphicFramePr>
          <p:nvPr/>
        </p:nvGraphicFramePr>
        <p:xfrm>
          <a:off x="571472" y="1714488"/>
          <a:ext cx="8143932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Worksheet" r:id="rId3" imgW="5200593" imgH="1904842" progId="Excel.Sheet.8">
                  <p:embed/>
                </p:oleObj>
              </mc:Choice>
              <mc:Fallback>
                <p:oleObj name="Worksheet" r:id="rId3" imgW="5200593" imgH="1904842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714488"/>
                        <a:ext cx="8143932" cy="4357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pPr algn="ctr"/>
            <a:r>
              <a:rPr lang="ru-RU" sz="3200" i="1" dirty="0" smtClean="0"/>
              <a:t>Позитивная динамика учебных достижений обучающихся</a:t>
            </a:r>
            <a:endParaRPr lang="ru-RU" sz="32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3" y="1428736"/>
          <a:ext cx="3000396" cy="38791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0065"/>
                <a:gridCol w="833444"/>
                <a:gridCol w="889006"/>
                <a:gridCol w="777881"/>
              </a:tblGrid>
              <a:tr h="333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 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Итог </a:t>
                      </a:r>
                      <a:endParaRPr lang="ru-RU" sz="14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05-06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Итог </a:t>
                      </a:r>
                      <a:endParaRPr lang="ru-RU" sz="140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06-07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07-08</a:t>
                      </a:r>
                    </a:p>
                  </a:txBody>
                  <a:tcPr marL="68580" marR="68580" marT="0" marB="0"/>
                </a:tc>
              </a:tr>
              <a:tr h="352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2Г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3А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3Б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3В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4А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4Б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4В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4Г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5429264"/>
            <a:ext cx="37862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Уровень успешности– </a:t>
            </a:r>
            <a:r>
              <a:rPr lang="ru-RU" sz="2000" b="1" dirty="0" smtClean="0"/>
              <a:t>100% </a:t>
            </a:r>
            <a:endParaRPr lang="ru-RU" sz="2000" dirty="0" smtClean="0"/>
          </a:p>
          <a:p>
            <a:endParaRPr lang="ru-RU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929058" y="214290"/>
          <a:ext cx="3030537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Диаграмма" r:id="rId3" imgW="3028826" imgH="2047895" progId="MSGraph.Chart.8">
                  <p:embed/>
                </p:oleObj>
              </mc:Choice>
              <mc:Fallback>
                <p:oleObj name="Диаграмма" r:id="rId3" imgW="3028826" imgH="2047895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14290"/>
                        <a:ext cx="3030537" cy="204787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5500694" y="2285992"/>
          <a:ext cx="32639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Диаграмма" r:id="rId5" imgW="3000245" imgH="1990818" progId="MSGraph.Chart.8">
                  <p:embed/>
                </p:oleObj>
              </mc:Choice>
              <mc:Fallback>
                <p:oleObj name="Диаграмма" r:id="rId5" imgW="3000245" imgH="1990818" progId="MSGraph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2285992"/>
                        <a:ext cx="3263900" cy="2162175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4143372" y="4500570"/>
          <a:ext cx="3263900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Диаграмма" r:id="rId7" imgW="3190903" imgH="2019356" progId="MSGraph.Chart.8">
                  <p:embed/>
                </p:oleObj>
              </mc:Choice>
              <mc:Fallback>
                <p:oleObj name="Диаграмма" r:id="rId7" imgW="3190903" imgH="2019356" progId="MSGraph.Char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4500570"/>
                        <a:ext cx="3263900" cy="20875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Шаблон оформления 'Эскалатор' 1">
      <a:dk1>
        <a:srgbClr val="1D4337"/>
      </a:dk1>
      <a:lt1>
        <a:srgbClr val="DDFFDD"/>
      </a:lt1>
      <a:dk2>
        <a:srgbClr val="1D4944"/>
      </a:dk2>
      <a:lt2>
        <a:srgbClr val="220011"/>
      </a:lt2>
      <a:accent1>
        <a:srgbClr val="71AD49"/>
      </a:accent1>
      <a:accent2>
        <a:srgbClr val="15692B"/>
      </a:accent2>
      <a:accent3>
        <a:srgbClr val="EBFFEB"/>
      </a:accent3>
      <a:accent4>
        <a:srgbClr val="17382D"/>
      </a:accent4>
      <a:accent5>
        <a:srgbClr val="BBD3B1"/>
      </a:accent5>
      <a:accent6>
        <a:srgbClr val="125E26"/>
      </a:accent6>
      <a:hlink>
        <a:srgbClr val="7A8E32"/>
      </a:hlink>
      <a:folHlink>
        <a:srgbClr val="DFE34F"/>
      </a:folHlink>
    </a:clrScheme>
    <a:fontScheme name="Шаблон оформления 'Эскалатор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Эскалатор'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600</TotalTime>
  <Words>413</Words>
  <Application>Microsoft Office PowerPoint</Application>
  <PresentationFormat>Экран (4:3)</PresentationFormat>
  <Paragraphs>227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Тема4</vt:lpstr>
      <vt:lpstr>Worksheet</vt:lpstr>
      <vt:lpstr>Диаграмма</vt:lpstr>
      <vt:lpstr>Городское методическое объединение  учителей начальных классов</vt:lpstr>
      <vt:lpstr>Презентация PowerPoint</vt:lpstr>
      <vt:lpstr>Кафедра начальных классов (обобщение опыта работы)</vt:lpstr>
      <vt:lpstr>Презентация PowerPoint</vt:lpstr>
      <vt:lpstr>План работы кафедры</vt:lpstr>
      <vt:lpstr>КРИТЕРИИ ОЦЕНКИ РАБОТЫ КАФЕДРЫ  </vt:lpstr>
      <vt:lpstr>Позитивная динамика учебных достижений обучающихся</vt:lpstr>
      <vt:lpstr>Позитивная динамика учебных достижений обучающихся</vt:lpstr>
      <vt:lpstr>Презентация PowerPoint</vt:lpstr>
      <vt:lpstr>Использование современных образовательных технологий, в том числе информационно-коммуникационных, в процессе обучения предмету и в воспитательной работе </vt:lpstr>
      <vt:lpstr>Программы обучения</vt:lpstr>
      <vt:lpstr>Личностные ценности человека</vt:lpstr>
      <vt:lpstr>Презентация PowerPoint</vt:lpstr>
      <vt:lpstr>Темы учителей по самообразованию</vt:lpstr>
      <vt:lpstr>информационно-коммуникационные технологии</vt:lpstr>
      <vt:lpstr>Презентация PowerPoint</vt:lpstr>
      <vt:lpstr>   </vt:lpstr>
      <vt:lpstr>Презентация PowerPoint</vt:lpstr>
    </vt:vector>
  </TitlesOfParts>
  <Company>gimnazia1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Rita</dc:creator>
  <cp:lastModifiedBy>ТИА</cp:lastModifiedBy>
  <cp:revision>75</cp:revision>
  <dcterms:created xsi:type="dcterms:W3CDTF">2009-05-07T08:11:35Z</dcterms:created>
  <dcterms:modified xsi:type="dcterms:W3CDTF">2014-01-04T09:29:29Z</dcterms:modified>
</cp:coreProperties>
</file>