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7EA2A-335E-44FE-9D52-BD983BCD6E4F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BC3B-E4CF-4AAB-AC95-D8D154697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4908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  <a:cs typeface="Aharoni" pitchFamily="2" charset="-79"/>
              </a:rPr>
              <a:t>Красная Книга России и Московской области</a:t>
            </a:r>
            <a:endParaRPr lang="ru-RU" sz="4000" b="1" dirty="0">
              <a:solidFill>
                <a:schemeClr val="bg1"/>
              </a:solidFill>
              <a:latin typeface="Georgia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89240"/>
            <a:ext cx="6400800" cy="980728"/>
          </a:xfrm>
          <a:solidFill>
            <a:srgbClr val="FF0000"/>
          </a:solidFill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  </a:t>
            </a:r>
          </a:p>
          <a:p>
            <a:endParaRPr lang="ru-RU" dirty="0"/>
          </a:p>
          <a:p>
            <a:endParaRPr lang="ru-RU" sz="3100" dirty="0">
              <a:latin typeface="Arial Black" pitchFamily="34" charset="0"/>
            </a:endParaRPr>
          </a:p>
          <a:p>
            <a:r>
              <a:rPr lang="ru-RU" sz="7000" b="1" i="1" dirty="0" smtClean="0">
                <a:solidFill>
                  <a:srgbClr val="00B050"/>
                </a:solidFill>
                <a:latin typeface="Arial Black" pitchFamily="34" charset="0"/>
              </a:rPr>
              <a:t>Ученик 2 «Б» класса </a:t>
            </a:r>
            <a:r>
              <a:rPr lang="ru-RU" sz="7000" b="1" i="1" dirty="0" err="1" smtClean="0">
                <a:solidFill>
                  <a:srgbClr val="00B050"/>
                </a:solidFill>
                <a:latin typeface="Arial Black" pitchFamily="34" charset="0"/>
              </a:rPr>
              <a:t>Эм</a:t>
            </a:r>
            <a:r>
              <a:rPr lang="ru-RU" sz="7000" b="1" i="1" dirty="0" smtClean="0">
                <a:solidFill>
                  <a:srgbClr val="00B050"/>
                </a:solidFill>
                <a:latin typeface="Arial Black" pitchFamily="34" charset="0"/>
              </a:rPr>
              <a:t> Александр</a:t>
            </a:r>
            <a:endParaRPr lang="ru-RU" sz="7000" b="1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27" name="Picture 3" descr="D:\Dropbox\КУЗЬМИНКИ\Сотрудники КУЗЬМИНКИ!!! (1)\2. Цой Светлана Радионовна\лит чтение\амурский тигр 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6632"/>
            <a:ext cx="5600621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ropbox\КУЗЬМИНКИ\Сотрудники КУЗЬМИНКИ!!! (1)\2. Цой Светлана Радионовна\лит чтение\гребенчатый трит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163519" cy="2232248"/>
          </a:xfrm>
          <a:prstGeom prst="rect">
            <a:avLst/>
          </a:prstGeom>
          <a:noFill/>
        </p:spPr>
      </p:pic>
      <p:pic>
        <p:nvPicPr>
          <p:cNvPr id="10243" name="Picture 3" descr="D:\Dropbox\КУЗЬМИНКИ\Сотрудники КУЗЬМИНКИ!!! (1)\2. Цой Светлана Радионовна\лит чтение\краснобрюхая жерлян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4392488" cy="28421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65988" y="692696"/>
            <a:ext cx="4678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Гребенчатый тритон.</a:t>
            </a:r>
          </a:p>
          <a:p>
            <a:r>
              <a:rPr lang="ru-RU" dirty="0" smtClean="0"/>
              <a:t>Гребенчатый </a:t>
            </a:r>
            <a:r>
              <a:rPr lang="ru-RU" dirty="0"/>
              <a:t>тритон очень </a:t>
            </a:r>
            <a:r>
              <a:rPr lang="ru-RU" dirty="0" smtClean="0"/>
              <a:t>чувствителен </a:t>
            </a:r>
            <a:endParaRPr lang="en-US" dirty="0" smtClean="0"/>
          </a:p>
          <a:p>
            <a:r>
              <a:rPr lang="ru-RU" dirty="0" smtClean="0"/>
              <a:t>к </a:t>
            </a:r>
            <a:r>
              <a:rPr lang="ru-RU" dirty="0"/>
              <a:t>качеству воды в водоёмах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Занесён </a:t>
            </a:r>
            <a:r>
              <a:rPr lang="ru-RU" dirty="0"/>
              <a:t>в Международную Красную </a:t>
            </a:r>
            <a:r>
              <a:rPr lang="ru-RU" dirty="0" smtClean="0"/>
              <a:t>книгу.</a:t>
            </a:r>
          </a:p>
          <a:p>
            <a:r>
              <a:rPr lang="ru-RU" dirty="0"/>
              <a:t>Я</a:t>
            </a:r>
            <a:r>
              <a:rPr lang="ru-RU" dirty="0" smtClean="0"/>
              <a:t>вляется </a:t>
            </a:r>
            <a:r>
              <a:rPr lang="ru-RU" dirty="0"/>
              <a:t>редким и исчезающим </a:t>
            </a:r>
            <a:endParaRPr lang="ru-RU" dirty="0" smtClean="0"/>
          </a:p>
          <a:p>
            <a:r>
              <a:rPr lang="ru-RU" dirty="0" smtClean="0"/>
              <a:t>видом </a:t>
            </a:r>
            <a:r>
              <a:rPr lang="ru-RU" dirty="0"/>
              <a:t>на территории </a:t>
            </a:r>
            <a:r>
              <a:rPr lang="ru-RU" dirty="0" smtClean="0"/>
              <a:t>России.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789040"/>
            <a:ext cx="38396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Краснобрюхая</a:t>
            </a:r>
            <a:r>
              <a:rPr lang="ru-RU" dirty="0" smtClean="0"/>
              <a:t> </a:t>
            </a:r>
            <a:r>
              <a:rPr lang="ru-RU" dirty="0" err="1" smtClean="0"/>
              <a:t>жирлянка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Уязвимый вид, к </a:t>
            </a:r>
            <a:r>
              <a:rPr lang="ru-RU" dirty="0"/>
              <a:t>снижению </a:t>
            </a:r>
            <a:endParaRPr lang="ru-RU" dirty="0" smtClean="0"/>
          </a:p>
          <a:p>
            <a:r>
              <a:rPr lang="ru-RU" dirty="0" smtClean="0"/>
              <a:t>численности </a:t>
            </a:r>
            <a:r>
              <a:rPr lang="ru-RU" dirty="0"/>
              <a:t>популяций </a:t>
            </a:r>
            <a:r>
              <a:rPr lang="ru-RU" dirty="0" smtClean="0"/>
              <a:t>жерлянки</a:t>
            </a:r>
          </a:p>
          <a:p>
            <a:r>
              <a:rPr lang="ru-RU" dirty="0" smtClean="0"/>
              <a:t> </a:t>
            </a:r>
            <a:r>
              <a:rPr lang="ru-RU" dirty="0"/>
              <a:t>ведёт разрушение </a:t>
            </a:r>
            <a:r>
              <a:rPr lang="ru-RU" dirty="0" smtClean="0"/>
              <a:t>водоёмов,</a:t>
            </a:r>
          </a:p>
          <a:p>
            <a:r>
              <a:rPr lang="ru-RU" dirty="0" smtClean="0"/>
              <a:t>загрязнение </a:t>
            </a:r>
            <a:r>
              <a:rPr lang="ru-RU" dirty="0"/>
              <a:t>воды и пересыхание </a:t>
            </a:r>
            <a:endParaRPr lang="ru-RU" dirty="0" smtClean="0"/>
          </a:p>
          <a:p>
            <a:r>
              <a:rPr lang="ru-RU" dirty="0" smtClean="0"/>
              <a:t>Водоёмов.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ropbox\КУЗЬМИНКИ\Сотрудники КУЗЬМИНКИ!!! (1)\2. Цой Светлана Радионовна\лит чтение\кед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748142" cy="3082354"/>
          </a:xfrm>
          <a:prstGeom prst="rect">
            <a:avLst/>
          </a:prstGeom>
          <a:noFill/>
        </p:spPr>
      </p:pic>
      <p:pic>
        <p:nvPicPr>
          <p:cNvPr id="11267" name="Picture 3" descr="D:\Dropbox\КУЗЬМИНКИ\Сотрудники КУЗЬМИНКИ!!! (1)\2. Цой Светлана Радионовна\лит чтение\дубровник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464783" cy="3168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908720"/>
            <a:ext cx="42466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Кедровка или ореховка.</a:t>
            </a:r>
          </a:p>
          <a:p>
            <a:r>
              <a:rPr lang="ru-RU" dirty="0" smtClean="0"/>
              <a:t>Кедровка </a:t>
            </a:r>
            <a:r>
              <a:rPr lang="ru-RU" dirty="0"/>
              <a:t>имеет вместительный </a:t>
            </a:r>
            <a:endParaRPr lang="ru-RU" dirty="0" smtClean="0"/>
          </a:p>
          <a:p>
            <a:r>
              <a:rPr lang="ru-RU" dirty="0" smtClean="0"/>
              <a:t>подъязычный </a:t>
            </a:r>
            <a:r>
              <a:rPr lang="ru-RU" dirty="0"/>
              <a:t>мешок, в котором она, </a:t>
            </a:r>
            <a:endParaRPr lang="ru-RU" dirty="0" smtClean="0"/>
          </a:p>
          <a:p>
            <a:r>
              <a:rPr lang="ru-RU" dirty="0" smtClean="0"/>
              <a:t>делая </a:t>
            </a:r>
            <a:r>
              <a:rPr lang="ru-RU" dirty="0"/>
              <a:t>запасы, способна переносить до </a:t>
            </a:r>
            <a:endParaRPr lang="ru-RU" dirty="0" smtClean="0"/>
          </a:p>
          <a:p>
            <a:r>
              <a:rPr lang="ru-RU" dirty="0" smtClean="0"/>
              <a:t>100 </a:t>
            </a:r>
            <a:r>
              <a:rPr lang="ru-RU" dirty="0"/>
              <a:t>кедровых орешков за один </a:t>
            </a:r>
            <a:r>
              <a:rPr lang="ru-RU" dirty="0" smtClean="0"/>
              <a:t>раз.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4725144"/>
            <a:ext cx="3128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Дубровник – вид находится </a:t>
            </a:r>
          </a:p>
          <a:p>
            <a:r>
              <a:rPr lang="ru-RU" dirty="0" smtClean="0"/>
              <a:t>под угрозой исчезновения.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:\Dropbox\КУЗЬМИНКИ\Сотрудники КУЗЬМИНКИ!!! (1)\2. Цой Светлана Радионовна\лит чтение\сальвиния плавающ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328592" cy="34563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260648"/>
            <a:ext cx="3406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Сальвиния плавающая.</a:t>
            </a:r>
          </a:p>
          <a:p>
            <a:r>
              <a:rPr lang="ru-RU" dirty="0" smtClean="0"/>
              <a:t>Вид находящийся под угрозой </a:t>
            </a:r>
          </a:p>
          <a:p>
            <a:r>
              <a:rPr lang="ru-RU" dirty="0"/>
              <a:t>и</a:t>
            </a:r>
            <a:r>
              <a:rPr lang="ru-RU" dirty="0" smtClean="0"/>
              <a:t>счезновения.</a:t>
            </a:r>
            <a:endParaRPr lang="ru-RU" dirty="0"/>
          </a:p>
        </p:txBody>
      </p:sp>
      <p:pic>
        <p:nvPicPr>
          <p:cNvPr id="12294" name="Picture 6" descr="D:\Dropbox\КУЗЬМИНКИ\Сотрудники КУЗЬМИНКИ!!! (1)\2. Цой Светлана Радионовна\лит чтение\38345_1b5886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4090987" cy="28775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581128"/>
            <a:ext cx="4868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Ежеголовник узколистный.</a:t>
            </a:r>
          </a:p>
          <a:p>
            <a:r>
              <a:rPr lang="ru-RU" dirty="0" smtClean="0"/>
              <a:t>Вид находящийся под угрозой исчезновения</a:t>
            </a:r>
          </a:p>
          <a:p>
            <a:r>
              <a:rPr lang="ru-RU" dirty="0" smtClean="0"/>
              <a:t>В московской области встречается только </a:t>
            </a:r>
          </a:p>
          <a:p>
            <a:r>
              <a:rPr lang="ru-RU" dirty="0" smtClean="0"/>
              <a:t>в 2 озерах.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772816"/>
            <a:ext cx="511229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/>
              <a:t>Дерево, трава, цветок и птица</a:t>
            </a:r>
            <a:endParaRPr lang="ru-RU" sz="2400" dirty="0"/>
          </a:p>
          <a:p>
            <a:r>
              <a:rPr lang="ru-RU" sz="2400" b="1" i="1" dirty="0"/>
              <a:t>Не всегда умеет защититься.</a:t>
            </a:r>
            <a:endParaRPr lang="ru-RU" sz="2400" dirty="0"/>
          </a:p>
          <a:p>
            <a:r>
              <a:rPr lang="ru-RU" sz="2400" b="1" i="1" dirty="0"/>
              <a:t>Если будут уничтожены они,</a:t>
            </a:r>
            <a:endParaRPr lang="ru-RU" sz="2400" dirty="0"/>
          </a:p>
          <a:p>
            <a:r>
              <a:rPr lang="ru-RU" sz="2400" b="1" i="1" dirty="0"/>
              <a:t>На планете  мы останемся одни.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4293096"/>
            <a:ext cx="1570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Конец.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opbox\КУЗЬМИНКИ\Сотрудники КУЗЬМИНКИ!!! (1)\2. Цой Светлана Радионовна\лит чтение\обложка красной 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298032" cy="6019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66968" y="1556792"/>
            <a:ext cx="437703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Красный </a:t>
            </a:r>
            <a:r>
              <a:rPr lang="ru-RU" dirty="0"/>
              <a:t>цвет в природе </a:t>
            </a:r>
            <a:r>
              <a:rPr lang="ru-RU" dirty="0" smtClean="0"/>
              <a:t>– сигнал</a:t>
            </a:r>
          </a:p>
          <a:p>
            <a:r>
              <a:rPr lang="ru-RU" dirty="0" smtClean="0"/>
              <a:t> </a:t>
            </a:r>
            <a:r>
              <a:rPr lang="ru-RU" dirty="0"/>
              <a:t>опасности. П</a:t>
            </a:r>
            <a:r>
              <a:rPr lang="ru-RU" dirty="0" smtClean="0"/>
              <a:t>оэтому </a:t>
            </a:r>
            <a:r>
              <a:rPr lang="ru-RU" dirty="0"/>
              <a:t>книга называется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Красная книга" - она собрала в себе </a:t>
            </a:r>
            <a:r>
              <a:rPr lang="ru-RU" dirty="0" smtClean="0"/>
              <a:t>все</a:t>
            </a:r>
          </a:p>
          <a:p>
            <a:r>
              <a:rPr lang="ru-RU" dirty="0" smtClean="0"/>
              <a:t> </a:t>
            </a:r>
            <a:r>
              <a:rPr lang="ru-RU" dirty="0"/>
              <a:t>виды флоры и фауны, которые </a:t>
            </a:r>
            <a:endParaRPr lang="ru-RU" dirty="0" smtClean="0"/>
          </a:p>
          <a:p>
            <a:r>
              <a:rPr lang="ru-RU" dirty="0" smtClean="0"/>
              <a:t>подвергаются </a:t>
            </a:r>
            <a:r>
              <a:rPr lang="ru-RU" dirty="0"/>
              <a:t>опасности исчезновения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планеты Земля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 smtClean="0"/>
              <a:t>“</a:t>
            </a:r>
            <a:r>
              <a:rPr lang="ru-RU" dirty="0" smtClean="0"/>
              <a:t>Красная Книг</a:t>
            </a:r>
            <a:r>
              <a:rPr lang="ru-RU" dirty="0"/>
              <a:t>а</a:t>
            </a:r>
            <a:r>
              <a:rPr lang="en-US" dirty="0" smtClean="0"/>
              <a:t>”</a:t>
            </a:r>
            <a:r>
              <a:rPr lang="ru-RU" dirty="0" smtClean="0"/>
              <a:t> – Это </a:t>
            </a:r>
            <a:r>
              <a:rPr lang="ru-RU" dirty="0"/>
              <a:t>список </a:t>
            </a:r>
            <a:r>
              <a:rPr lang="ru-RU" dirty="0" smtClean="0"/>
              <a:t>редких </a:t>
            </a:r>
            <a:r>
              <a:rPr lang="ru-RU" dirty="0"/>
              <a:t>и </a:t>
            </a:r>
            <a:endParaRPr lang="en-US" dirty="0" smtClean="0"/>
          </a:p>
          <a:p>
            <a:r>
              <a:rPr lang="ru-RU" dirty="0" smtClean="0"/>
              <a:t>находящихся </a:t>
            </a:r>
            <a:r>
              <a:rPr lang="ru-RU" dirty="0"/>
              <a:t>под угрозой </a:t>
            </a:r>
            <a:endParaRPr lang="ru-RU" dirty="0" smtClean="0"/>
          </a:p>
          <a:p>
            <a:r>
              <a:rPr lang="ru-RU" dirty="0" smtClean="0"/>
              <a:t>исчезновения животных и растений.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ropbox\КУЗЬМИНКИ\Сотрудники КУЗЬМИНКИ!!! (1)\2. Цой Светлана Радионовна\лит чтение\дальневосточный амурский леопард 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1"/>
            <a:ext cx="4526790" cy="3024336"/>
          </a:xfrm>
          <a:prstGeom prst="rect">
            <a:avLst/>
          </a:prstGeom>
          <a:noFill/>
        </p:spPr>
      </p:pic>
      <p:pic>
        <p:nvPicPr>
          <p:cNvPr id="3076" name="Picture 4" descr="D:\Dropbox\КУЗЬМИНКИ\Сотрудники КУЗЬМИНКИ!!! (1)\2. Цой Светлана Радионовна\лит чтение\амурский горал ро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3888432" cy="2614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260648"/>
            <a:ext cx="41338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Дальневосточный амурский леопард.</a:t>
            </a:r>
          </a:p>
          <a:p>
            <a:r>
              <a:rPr lang="ru-RU" dirty="0" smtClean="0"/>
              <a:t>В России этот</a:t>
            </a:r>
            <a:r>
              <a:rPr lang="ru-RU" dirty="0"/>
              <a:t> вид, находящийся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грани исчезновения, </a:t>
            </a:r>
            <a:endParaRPr lang="ru-RU" dirty="0" smtClean="0"/>
          </a:p>
          <a:p>
            <a:r>
              <a:rPr lang="ru-RU" dirty="0" smtClean="0"/>
              <a:t>можно </a:t>
            </a:r>
            <a:r>
              <a:rPr lang="ru-RU" dirty="0"/>
              <a:t>встретить в Приморском </a:t>
            </a:r>
            <a:r>
              <a:rPr lang="ru-RU" dirty="0" smtClean="0"/>
              <a:t>крае.</a:t>
            </a:r>
          </a:p>
          <a:p>
            <a:r>
              <a:rPr lang="ru-RU" dirty="0" smtClean="0"/>
              <a:t>В дикой природе их численность </a:t>
            </a:r>
          </a:p>
          <a:p>
            <a:r>
              <a:rPr lang="ru-RU" dirty="0" smtClean="0"/>
              <a:t>составляет – 49 особей. В Китае за </a:t>
            </a:r>
          </a:p>
          <a:p>
            <a:r>
              <a:rPr lang="ru-RU" dirty="0" smtClean="0"/>
              <a:t>убийство леопарда грозит </a:t>
            </a:r>
          </a:p>
          <a:p>
            <a:r>
              <a:rPr lang="ru-RU" dirty="0" smtClean="0"/>
              <a:t>смертная казнь.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3303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Амурский горал.</a:t>
            </a:r>
          </a:p>
          <a:p>
            <a:r>
              <a:rPr lang="ru-RU" dirty="0" smtClean="0"/>
              <a:t>Подвид </a:t>
            </a:r>
            <a:r>
              <a:rPr lang="ru-RU" dirty="0"/>
              <a:t>горного козла, живет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Приморском </a:t>
            </a:r>
            <a:r>
              <a:rPr lang="ru-RU" dirty="0" smtClean="0"/>
              <a:t>крае.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ropbox\КУЗЬМИНКИ\Сотрудники КУЗЬМИНКИ!!! (1)\2. Цой Светлана Радионовна\лит чтение\амурский тигр 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602851" cy="44144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4022" y="4941168"/>
            <a:ext cx="93236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Амурский тигр(уссурийский тигр).</a:t>
            </a:r>
          </a:p>
          <a:p>
            <a:pPr algn="just"/>
            <a:r>
              <a:rPr lang="ru-RU" dirty="0" smtClean="0"/>
              <a:t>Первое</a:t>
            </a:r>
            <a:r>
              <a:rPr lang="ru-RU" dirty="0"/>
              <a:t>, что многим приходит на ум, когда речь заходит о </a:t>
            </a:r>
            <a:r>
              <a:rPr lang="ru-RU" dirty="0" smtClean="0"/>
              <a:t>самых</a:t>
            </a:r>
          </a:p>
          <a:p>
            <a:pPr algn="just"/>
            <a:r>
              <a:rPr lang="ru-RU" dirty="0" smtClean="0"/>
              <a:t>редких </a:t>
            </a:r>
            <a:r>
              <a:rPr lang="ru-RU" dirty="0"/>
              <a:t>животных России - это амурский тигр. Этот самый северный тигр </a:t>
            </a:r>
            <a:endParaRPr lang="ru-RU" dirty="0" smtClean="0"/>
          </a:p>
          <a:p>
            <a:pPr algn="just"/>
            <a:r>
              <a:rPr lang="ru-RU" dirty="0" smtClean="0"/>
              <a:t>не </a:t>
            </a:r>
            <a:r>
              <a:rPr lang="ru-RU" dirty="0"/>
              <a:t>только невероятно редкий вид, но и очень красив - на брюхе у него </a:t>
            </a:r>
            <a:r>
              <a:rPr lang="ru-RU" dirty="0" smtClean="0"/>
              <a:t>находится </a:t>
            </a:r>
          </a:p>
          <a:p>
            <a:pPr algn="just"/>
            <a:r>
              <a:rPr lang="ru-RU" dirty="0" smtClean="0"/>
              <a:t>пятисантиметровый </a:t>
            </a:r>
            <a:r>
              <a:rPr lang="ru-RU" dirty="0"/>
              <a:t>слой жира, который защищает животное от мороза.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ropbox\КУЗЬМИНКИ\Сотрудники КУЗЬМИНКИ!!! (1)\2. Цой Светлана Радионовна\лит чтение\горный волк 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3787229" cy="30167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404664"/>
            <a:ext cx="4084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Красный или горный волк.</a:t>
            </a:r>
          </a:p>
          <a:p>
            <a:r>
              <a:rPr lang="ru-RU" dirty="0" smtClean="0"/>
              <a:t>Редкий </a:t>
            </a:r>
            <a:r>
              <a:rPr lang="ru-RU" dirty="0"/>
              <a:t>вид псовых, находящийся </a:t>
            </a:r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dirty="0"/>
              <a:t>угрозой </a:t>
            </a:r>
            <a:r>
              <a:rPr lang="ru-RU" dirty="0" smtClean="0"/>
              <a:t>исчезновения.</a:t>
            </a:r>
          </a:p>
          <a:p>
            <a:r>
              <a:rPr lang="ru-RU" dirty="0" smtClean="0"/>
              <a:t>Находится под защитой  государства </a:t>
            </a:r>
          </a:p>
          <a:p>
            <a:r>
              <a:rPr lang="ru-RU" dirty="0" smtClean="0"/>
              <a:t>и внесен в международную 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Красную книгу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437112"/>
            <a:ext cx="3567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Уссурийский пятнистый олень.</a:t>
            </a:r>
          </a:p>
          <a:p>
            <a:r>
              <a:rPr lang="ru-RU" dirty="0" smtClean="0"/>
              <a:t>Очень редкий и находящийся </a:t>
            </a:r>
          </a:p>
          <a:p>
            <a:r>
              <a:rPr lang="ru-RU" dirty="0"/>
              <a:t>п</a:t>
            </a:r>
            <a:r>
              <a:rPr lang="ru-RU" dirty="0" smtClean="0"/>
              <a:t>од угрозой исчезновения.</a:t>
            </a:r>
          </a:p>
          <a:p>
            <a:endParaRPr lang="ru-RU" dirty="0"/>
          </a:p>
        </p:txBody>
      </p:sp>
      <p:pic>
        <p:nvPicPr>
          <p:cNvPr id="5124" name="Picture 4" descr="D:\Dropbox\КУЗЬМИНКИ\Сотрудники КУЗЬМИНКИ!!! (1)\2. Цой Светлана Радионовна\лит чтение\206de2ccb6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73016"/>
            <a:ext cx="4680520" cy="3002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ropbox\КУЗЬМИНКИ\Сотрудники КУЗЬМИНКИ!!! (1)\2. Цой Светлана Радионовна\лит чтение\дроф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133535" cy="3168352"/>
          </a:xfrm>
          <a:prstGeom prst="rect">
            <a:avLst/>
          </a:prstGeom>
          <a:noFill/>
        </p:spPr>
      </p:pic>
      <p:pic>
        <p:nvPicPr>
          <p:cNvPr id="6147" name="Picture 3" descr="D:\Dropbox\КУЗЬМИНКИ\Сотрудники КУЗЬМИНКИ!!! (1)\2. Цой Светлана Радионовна\лит чтение\Quebrantahuesos-Gypaetus-barba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984054" cy="29880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836712"/>
            <a:ext cx="4037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Бородач или ягнятник.</a:t>
            </a:r>
          </a:p>
          <a:p>
            <a:r>
              <a:rPr lang="ru-RU" dirty="0"/>
              <a:t>П</a:t>
            </a:r>
            <a:r>
              <a:rPr lang="ru-RU" dirty="0" smtClean="0"/>
              <a:t>тица </a:t>
            </a:r>
            <a:r>
              <a:rPr lang="ru-RU" dirty="0"/>
              <a:t>из семейства </a:t>
            </a:r>
            <a:r>
              <a:rPr lang="ru-RU" dirty="0" smtClean="0"/>
              <a:t>ястребиных, </a:t>
            </a:r>
          </a:p>
          <a:p>
            <a:r>
              <a:rPr lang="ru-RU" dirty="0" smtClean="0"/>
              <a:t>единственный </a:t>
            </a:r>
            <a:r>
              <a:rPr lang="ru-RU" dirty="0"/>
              <a:t>вид в роде </a:t>
            </a:r>
            <a:r>
              <a:rPr lang="ru-RU" b="1" dirty="0" smtClean="0"/>
              <a:t>бородачи.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509120"/>
            <a:ext cx="4968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Дрофа – красотка или Джек.</a:t>
            </a:r>
          </a:p>
          <a:p>
            <a:r>
              <a:rPr lang="ru-RU" dirty="0" smtClean="0"/>
              <a:t>Находится под защитой государства.</a:t>
            </a:r>
          </a:p>
          <a:p>
            <a:r>
              <a:rPr lang="ru-RU" dirty="0" smtClean="0"/>
              <a:t>Своё </a:t>
            </a:r>
            <a:r>
              <a:rPr lang="ru-RU" dirty="0"/>
              <a:t>название получил за характерную </a:t>
            </a:r>
            <a:endParaRPr lang="ru-RU" dirty="0" smtClean="0"/>
          </a:p>
          <a:p>
            <a:r>
              <a:rPr lang="ru-RU" dirty="0" smtClean="0"/>
              <a:t>манеру </a:t>
            </a:r>
            <a:r>
              <a:rPr lang="ru-RU" dirty="0"/>
              <a:t>бегать, кидаясь из стороны в сторону.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ropbox\КУЗЬМИНКИ\Сотрудники КУЗЬМИНКИ!!! (1)\2. Цой Светлана Радионовна\лит чтение\Эдельвейс 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632"/>
            <a:ext cx="5760640" cy="43549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201" y="4653136"/>
            <a:ext cx="86767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Эдельвейс </a:t>
            </a:r>
            <a:r>
              <a:rPr lang="ru-RU" dirty="0"/>
              <a:t>- цветок верности и любви. Одно его название звучит, как музыка. </a:t>
            </a:r>
            <a:endParaRPr lang="ru-RU" dirty="0" smtClean="0"/>
          </a:p>
          <a:p>
            <a:r>
              <a:rPr lang="ru-RU" dirty="0" smtClean="0"/>
              <a:t>Самый </a:t>
            </a:r>
            <a:r>
              <a:rPr lang="ru-RU" dirty="0"/>
              <a:t>трогательный и нежный, о котором сложено множество легенд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Цветок </a:t>
            </a:r>
            <a:r>
              <a:rPr lang="ru-RU" dirty="0"/>
              <a:t>любит солнце, но растет высоко в горах у самой снежной кромки. </a:t>
            </a:r>
            <a:endParaRPr lang="ru-RU" dirty="0" smtClean="0"/>
          </a:p>
          <a:p>
            <a:r>
              <a:rPr lang="ru-RU" dirty="0" smtClean="0"/>
              <a:t>Увидеть </a:t>
            </a:r>
            <a:r>
              <a:rPr lang="ru-RU" dirty="0"/>
              <a:t>его дано не каждому. Легенда гласит, что найти этот таинственный </a:t>
            </a:r>
            <a:endParaRPr lang="ru-RU" dirty="0" smtClean="0"/>
          </a:p>
          <a:p>
            <a:r>
              <a:rPr lang="ru-RU" dirty="0" smtClean="0"/>
              <a:t>цветок </a:t>
            </a:r>
            <a:r>
              <a:rPr lang="ru-RU" dirty="0"/>
              <a:t>может только человек, в сердце которого чистая, как роса любовь. </a:t>
            </a:r>
            <a:endParaRPr lang="ru-RU" dirty="0" smtClean="0"/>
          </a:p>
          <a:p>
            <a:r>
              <a:rPr lang="ru-RU" dirty="0" smtClean="0"/>
              <a:t>Мало </a:t>
            </a:r>
            <a:r>
              <a:rPr lang="ru-RU" dirty="0"/>
              <a:t>быть ловким и сильным, чтобы взобраться на вершину горы. Надо </a:t>
            </a:r>
            <a:r>
              <a:rPr lang="ru-RU" dirty="0" smtClean="0"/>
              <a:t>любить</a:t>
            </a:r>
          </a:p>
          <a:p>
            <a:r>
              <a:rPr lang="ru-RU" dirty="0" smtClean="0"/>
              <a:t> </a:t>
            </a:r>
            <a:r>
              <a:rPr lang="ru-RU" dirty="0"/>
              <a:t>искренне и беззаветно, быть преданным своим возлюбленным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ropbox\КУЗЬМИНКИ\Сотрудники КУЗЬМИНКИ!!! (1)\2. Цой Светлана Радионовна\лит чтение\Бородатка японская 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2538282" cy="3384376"/>
          </a:xfrm>
          <a:prstGeom prst="rect">
            <a:avLst/>
          </a:prstGeom>
          <a:noFill/>
        </p:spPr>
      </p:pic>
      <p:pic>
        <p:nvPicPr>
          <p:cNvPr id="8195" name="Picture 3" descr="D:\Dropbox\КУЗЬМИНКИ\Сотрудники КУЗЬМИНКИ!!! (1)\2. Цой Светлана Радионовна\лит чтение\калипсо луковичная росс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306763" cy="304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79912" y="908720"/>
            <a:ext cx="50382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Бородатка</a:t>
            </a:r>
            <a:r>
              <a:rPr lang="ru-RU" dirty="0" smtClean="0"/>
              <a:t> – орхидея в миниатюре, </a:t>
            </a:r>
          </a:p>
          <a:p>
            <a:r>
              <a:rPr lang="ru-RU" dirty="0" smtClean="0"/>
              <a:t>красивое </a:t>
            </a:r>
            <a:r>
              <a:rPr lang="ru-RU" dirty="0"/>
              <a:t>и изящное </a:t>
            </a:r>
            <a:endParaRPr lang="ru-RU" dirty="0" smtClean="0"/>
          </a:p>
          <a:p>
            <a:r>
              <a:rPr lang="ru-RU" dirty="0" smtClean="0"/>
              <a:t>растение </a:t>
            </a:r>
            <a:r>
              <a:rPr lang="ru-RU" dirty="0"/>
              <a:t>с крупным розоватым цветком, </a:t>
            </a:r>
            <a:endParaRPr lang="ru-RU" dirty="0" smtClean="0"/>
          </a:p>
          <a:p>
            <a:r>
              <a:rPr lang="ru-RU" dirty="0" smtClean="0"/>
              <a:t>которое </a:t>
            </a:r>
            <a:r>
              <a:rPr lang="ru-RU" dirty="0"/>
              <a:t>в народе называют Духом лугов. </a:t>
            </a:r>
            <a:endParaRPr lang="ru-RU" dirty="0" smtClean="0"/>
          </a:p>
          <a:p>
            <a:r>
              <a:rPr lang="ru-RU" dirty="0" smtClean="0"/>
              <a:t>Свое </a:t>
            </a:r>
            <a:r>
              <a:rPr lang="ru-RU" dirty="0"/>
              <a:t>название оно получило из-за лепестков, </a:t>
            </a:r>
            <a:endParaRPr lang="ru-RU" dirty="0" smtClean="0"/>
          </a:p>
          <a:p>
            <a:r>
              <a:rPr lang="ru-RU" dirty="0" smtClean="0"/>
              <a:t>которые </a:t>
            </a:r>
            <a:r>
              <a:rPr lang="ru-RU" dirty="0"/>
              <a:t>загибаясь внизу цветка, </a:t>
            </a:r>
            <a:r>
              <a:rPr lang="ru-RU" dirty="0" smtClean="0"/>
              <a:t>напоминают</a:t>
            </a:r>
          </a:p>
          <a:p>
            <a:r>
              <a:rPr lang="ru-RU" dirty="0" smtClean="0"/>
              <a:t>бородку гнома. </a:t>
            </a:r>
          </a:p>
          <a:p>
            <a:r>
              <a:rPr lang="ru-RU" dirty="0" smtClean="0"/>
              <a:t>В России находится на грани исчезновения.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221088"/>
            <a:ext cx="41981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Калипсо луковичная - является </a:t>
            </a:r>
          </a:p>
          <a:p>
            <a:r>
              <a:rPr lang="ru-RU" dirty="0" smtClean="0"/>
              <a:t>самым </a:t>
            </a:r>
            <a:r>
              <a:rPr lang="ru-RU" dirty="0"/>
              <a:t>редким видом орхидных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 smtClean="0"/>
              <a:t>Северо</a:t>
            </a:r>
            <a:r>
              <a:rPr lang="ru-RU" dirty="0" smtClean="0"/>
              <a:t> - Западе </a:t>
            </a:r>
            <a:r>
              <a:rPr lang="ru-RU" dirty="0"/>
              <a:t>европейской части </a:t>
            </a:r>
            <a:endParaRPr lang="ru-RU" dirty="0" smtClean="0"/>
          </a:p>
          <a:p>
            <a:r>
              <a:rPr lang="ru-RU" dirty="0" smtClean="0"/>
              <a:t>России </a:t>
            </a:r>
            <a:r>
              <a:rPr lang="ru-RU" dirty="0"/>
              <a:t>и стремительно вымирает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Свое </a:t>
            </a:r>
            <a:r>
              <a:rPr lang="ru-RU" dirty="0"/>
              <a:t>имя это прелестное растение </a:t>
            </a:r>
            <a:endParaRPr lang="ru-RU" dirty="0" smtClean="0"/>
          </a:p>
          <a:p>
            <a:r>
              <a:rPr lang="ru-RU" dirty="0" smtClean="0"/>
              <a:t>получило </a:t>
            </a:r>
            <a:r>
              <a:rPr lang="ru-RU" dirty="0"/>
              <a:t>в честь одной из главных </a:t>
            </a:r>
            <a:endParaRPr lang="ru-RU" dirty="0" smtClean="0"/>
          </a:p>
          <a:p>
            <a:r>
              <a:rPr lang="ru-RU" dirty="0" smtClean="0"/>
              <a:t>красавиц </a:t>
            </a:r>
            <a:r>
              <a:rPr lang="ru-RU" dirty="0"/>
              <a:t>древнего мира — нимфы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волшебницы Калипсо.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04664"/>
            <a:ext cx="634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Животные и растения Красной книги Московской области.</a:t>
            </a:r>
            <a:endParaRPr lang="ru-RU" dirty="0"/>
          </a:p>
        </p:txBody>
      </p:sp>
      <p:pic>
        <p:nvPicPr>
          <p:cNvPr id="9219" name="Picture 3" descr="D:\Dropbox\КУЗЬМИНКИ\Сотрудники КУЗЬМИНКИ!!! (1)\2. Цой Светлана Радионовна\лит чтение\Русская выхухо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5328592" cy="35320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509120"/>
            <a:ext cx="88550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Русская выхухоль</a:t>
            </a:r>
          </a:p>
          <a:p>
            <a:r>
              <a:rPr lang="ru-RU" dirty="0"/>
              <a:t>С</a:t>
            </a:r>
            <a:r>
              <a:rPr lang="ru-RU" dirty="0" smtClean="0"/>
              <a:t>окращающийся </a:t>
            </a:r>
            <a:r>
              <a:rPr lang="ru-RU" dirty="0"/>
              <a:t>в численности редкий реликтовый вид.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такому плачевному положению выхухоли в России привели такие факторы как: </a:t>
            </a:r>
            <a:endParaRPr lang="ru-RU" dirty="0" smtClean="0"/>
          </a:p>
          <a:p>
            <a:r>
              <a:rPr lang="ru-RU" dirty="0" smtClean="0"/>
              <a:t>вырубка </a:t>
            </a:r>
            <a:r>
              <a:rPr lang="ru-RU" dirty="0"/>
              <a:t>пойменных лесов, загрязнение водоёмов, где обитают животные, </a:t>
            </a:r>
            <a:endParaRPr lang="ru-RU" dirty="0" smtClean="0"/>
          </a:p>
          <a:p>
            <a:r>
              <a:rPr lang="ru-RU" dirty="0" smtClean="0"/>
              <a:t>осушение </a:t>
            </a:r>
            <a:r>
              <a:rPr lang="ru-RU" dirty="0"/>
              <a:t>пойменных угодий, что ухудшает условия для добычи корма и защиты, </a:t>
            </a:r>
            <a:endParaRPr lang="ru-RU" dirty="0" smtClean="0"/>
          </a:p>
          <a:p>
            <a:r>
              <a:rPr lang="ru-RU" dirty="0" smtClean="0"/>
              <a:t>строительство </a:t>
            </a:r>
            <a:r>
              <a:rPr lang="ru-RU" dirty="0"/>
              <a:t>плотин и дамб, а также застройка на берегах водоёмов, </a:t>
            </a:r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/>
              <a:t>водохранилищ, выпас скота вблизи водоёмов.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569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Красная Книга России и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 России и Московской области</dc:title>
  <dc:creator>Александр</dc:creator>
  <cp:lastModifiedBy>USER</cp:lastModifiedBy>
  <cp:revision>18</cp:revision>
  <dcterms:created xsi:type="dcterms:W3CDTF">2014-11-27T11:37:49Z</dcterms:created>
  <dcterms:modified xsi:type="dcterms:W3CDTF">2014-12-01T16:34:27Z</dcterms:modified>
</cp:coreProperties>
</file>