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60" r:id="rId3"/>
    <p:sldId id="256" r:id="rId4"/>
    <p:sldId id="259" r:id="rId5"/>
    <p:sldId id="261" r:id="rId6"/>
    <p:sldId id="257" r:id="rId7"/>
    <p:sldId id="266" r:id="rId8"/>
    <p:sldId id="267" r:id="rId9"/>
    <p:sldId id="268" r:id="rId10"/>
    <p:sldId id="269" r:id="rId11"/>
    <p:sldId id="270" r:id="rId12"/>
    <p:sldId id="288" r:id="rId13"/>
    <p:sldId id="290" r:id="rId14"/>
    <p:sldId id="280" r:id="rId15"/>
    <p:sldId id="281" r:id="rId16"/>
    <p:sldId id="276" r:id="rId17"/>
    <p:sldId id="272" r:id="rId18"/>
    <p:sldId id="282" r:id="rId19"/>
    <p:sldId id="283" r:id="rId20"/>
    <p:sldId id="264" r:id="rId21"/>
    <p:sldId id="284" r:id="rId22"/>
    <p:sldId id="287" r:id="rId23"/>
    <p:sldId id="297" r:id="rId24"/>
    <p:sldId id="292" r:id="rId25"/>
    <p:sldId id="295" r:id="rId26"/>
    <p:sldId id="296" r:id="rId27"/>
    <p:sldId id="271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20"/>
    <a:srgbClr val="1FC964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60"/>
  </p:normalViewPr>
  <p:slideViewPr>
    <p:cSldViewPr>
      <p:cViewPr>
        <p:scale>
          <a:sx n="90" d="100"/>
          <a:sy n="90" d="100"/>
        </p:scale>
        <p:origin x="-59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коммуникативные склонности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Лист1!$A$2:$A$5</c:f>
              <c:strCache>
                <c:ptCount val="2"/>
                <c:pt idx="0">
                  <c:v>1класс</c:v>
                </c:pt>
                <c:pt idx="1">
                  <c:v>2класс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организаторские склонности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Лист1!$A$2:$A$5</c:f>
              <c:strCache>
                <c:ptCount val="2"/>
                <c:pt idx="0">
                  <c:v>1класс</c:v>
                </c:pt>
                <c:pt idx="1">
                  <c:v>2класс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  <c:pt idx="1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1класс</c:v>
                </c:pt>
                <c:pt idx="1">
                  <c:v>2класс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one"/>
        <c:axId val="81645568"/>
        <c:axId val="81647872"/>
        <c:axId val="79493312"/>
      </c:bar3DChart>
      <c:catAx>
        <c:axId val="81645568"/>
        <c:scaling>
          <c:orientation val="minMax"/>
        </c:scaling>
        <c:axPos val="b"/>
        <c:tickLblPos val="nextTo"/>
        <c:crossAx val="81647872"/>
        <c:crosses val="autoZero"/>
        <c:auto val="1"/>
        <c:lblAlgn val="ctr"/>
        <c:lblOffset val="100"/>
      </c:catAx>
      <c:valAx>
        <c:axId val="81647872"/>
        <c:scaling>
          <c:orientation val="minMax"/>
        </c:scaling>
        <c:axPos val="l"/>
        <c:majorGridlines/>
        <c:numFmt formatCode="General" sourceLinked="1"/>
        <c:tickLblPos val="nextTo"/>
        <c:crossAx val="81645568"/>
        <c:crosses val="autoZero"/>
        <c:crossBetween val="between"/>
      </c:valAx>
      <c:serAx>
        <c:axId val="79493312"/>
        <c:scaling>
          <c:orientation val="minMax"/>
        </c:scaling>
        <c:delete val="1"/>
        <c:axPos val="b"/>
        <c:tickLblPos val="nextTo"/>
        <c:crossAx val="81647872"/>
        <c:crosses val="autoZero"/>
      </c:serAx>
    </c:plotArea>
    <c:legend>
      <c:legendPos val="r"/>
      <c:legendEntry>
        <c:idx val="2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Лист1!$A$2:$A$7</c:f>
              <c:strCache>
                <c:ptCount val="6"/>
                <c:pt idx="0">
                  <c:v>общительность</c:v>
                </c:pt>
                <c:pt idx="1">
                  <c:v>контактность</c:v>
                </c:pt>
                <c:pt idx="2">
                  <c:v>потребность в общении</c:v>
                </c:pt>
                <c:pt idx="3">
                  <c:v>эмпатия</c:v>
                </c:pt>
                <c:pt idx="4">
                  <c:v>владение элементарными средствами общения</c:v>
                </c:pt>
                <c:pt idx="5">
                  <c:v>понимание другого человека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</c:v>
                </c:pt>
                <c:pt idx="1">
                  <c:v>28</c:v>
                </c:pt>
                <c:pt idx="2">
                  <c:v>39</c:v>
                </c:pt>
                <c:pt idx="3">
                  <c:v>28</c:v>
                </c:pt>
                <c:pt idx="4">
                  <c:v>37</c:v>
                </c:pt>
                <c:pt idx="5">
                  <c:v>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Лист1!$A$2:$A$7</c:f>
              <c:strCache>
                <c:ptCount val="6"/>
                <c:pt idx="0">
                  <c:v>общительность</c:v>
                </c:pt>
                <c:pt idx="1">
                  <c:v>контактность</c:v>
                </c:pt>
                <c:pt idx="2">
                  <c:v>потребность в общении</c:v>
                </c:pt>
                <c:pt idx="3">
                  <c:v>эмпатия</c:v>
                </c:pt>
                <c:pt idx="4">
                  <c:v>владение элементарными средствами общения</c:v>
                </c:pt>
                <c:pt idx="5">
                  <c:v>понимание другого человека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44</c:v>
                </c:pt>
                <c:pt idx="1">
                  <c:v>33</c:v>
                </c:pt>
                <c:pt idx="2">
                  <c:v>33</c:v>
                </c:pt>
                <c:pt idx="3">
                  <c:v>33</c:v>
                </c:pt>
                <c:pt idx="4">
                  <c:v>31</c:v>
                </c:pt>
                <c:pt idx="5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Лист1!$A$2:$A$7</c:f>
              <c:strCache>
                <c:ptCount val="6"/>
                <c:pt idx="0">
                  <c:v>общительность</c:v>
                </c:pt>
                <c:pt idx="1">
                  <c:v>контактность</c:v>
                </c:pt>
                <c:pt idx="2">
                  <c:v>потребность в общении</c:v>
                </c:pt>
                <c:pt idx="3">
                  <c:v>эмпатия</c:v>
                </c:pt>
                <c:pt idx="4">
                  <c:v>владение элементарными средствами общения</c:v>
                </c:pt>
                <c:pt idx="5">
                  <c:v>понимание другого человека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39</c:v>
                </c:pt>
                <c:pt idx="1">
                  <c:v>39</c:v>
                </c:pt>
                <c:pt idx="2">
                  <c:v>28</c:v>
                </c:pt>
                <c:pt idx="3">
                  <c:v>39</c:v>
                </c:pt>
                <c:pt idx="4">
                  <c:v>32</c:v>
                </c:pt>
                <c:pt idx="5">
                  <c:v>2</c:v>
                </c:pt>
              </c:numCache>
            </c:numRef>
          </c:val>
        </c:ser>
        <c:axId val="52549120"/>
        <c:axId val="52550656"/>
      </c:barChart>
      <c:catAx>
        <c:axId val="525491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2550656"/>
        <c:crosses val="autoZero"/>
        <c:auto val="1"/>
        <c:lblAlgn val="ctr"/>
        <c:lblOffset val="100"/>
      </c:catAx>
      <c:valAx>
        <c:axId val="52550656"/>
        <c:scaling>
          <c:orientation val="minMax"/>
        </c:scaling>
        <c:axPos val="l"/>
        <c:majorGridlines/>
        <c:numFmt formatCode="General" sourceLinked="1"/>
        <c:tickLblPos val="nextTo"/>
        <c:crossAx val="525491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Лист1!$A$2:$A$7</c:f>
              <c:strCache>
                <c:ptCount val="6"/>
                <c:pt idx="0">
                  <c:v>общительность</c:v>
                </c:pt>
                <c:pt idx="1">
                  <c:v>контактность</c:v>
                </c:pt>
                <c:pt idx="2">
                  <c:v>потребность в общении</c:v>
                </c:pt>
                <c:pt idx="3">
                  <c:v>эмпатия</c:v>
                </c:pt>
                <c:pt idx="4">
                  <c:v>владение элементарными средствами общения</c:v>
                </c:pt>
                <c:pt idx="5">
                  <c:v>понимание другого человека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64</c:v>
                </c:pt>
                <c:pt idx="1">
                  <c:v>71</c:v>
                </c:pt>
                <c:pt idx="2">
                  <c:v>61</c:v>
                </c:pt>
                <c:pt idx="3">
                  <c:v>37</c:v>
                </c:pt>
                <c:pt idx="4">
                  <c:v>51</c:v>
                </c:pt>
                <c:pt idx="5">
                  <c:v>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Лист1!$A$2:$A$7</c:f>
              <c:strCache>
                <c:ptCount val="6"/>
                <c:pt idx="0">
                  <c:v>общительность</c:v>
                </c:pt>
                <c:pt idx="1">
                  <c:v>контактность</c:v>
                </c:pt>
                <c:pt idx="2">
                  <c:v>потребность в общении</c:v>
                </c:pt>
                <c:pt idx="3">
                  <c:v>эмпатия</c:v>
                </c:pt>
                <c:pt idx="4">
                  <c:v>владение элементарными средствами общения</c:v>
                </c:pt>
                <c:pt idx="5">
                  <c:v>понимание другого человека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25</c:v>
                </c:pt>
                <c:pt idx="1">
                  <c:v>22</c:v>
                </c:pt>
                <c:pt idx="2">
                  <c:v>21</c:v>
                </c:pt>
                <c:pt idx="3">
                  <c:v>42</c:v>
                </c:pt>
                <c:pt idx="4">
                  <c:v>40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Лист1!$A$2:$A$7</c:f>
              <c:strCache>
                <c:ptCount val="6"/>
                <c:pt idx="0">
                  <c:v>общительность</c:v>
                </c:pt>
                <c:pt idx="1">
                  <c:v>контактность</c:v>
                </c:pt>
                <c:pt idx="2">
                  <c:v>потребность в общении</c:v>
                </c:pt>
                <c:pt idx="3">
                  <c:v>эмпатия</c:v>
                </c:pt>
                <c:pt idx="4">
                  <c:v>владение элементарными средствами общения</c:v>
                </c:pt>
                <c:pt idx="5">
                  <c:v>понимание другого человека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21</c:v>
                </c:pt>
                <c:pt idx="1">
                  <c:v>7</c:v>
                </c:pt>
                <c:pt idx="2">
                  <c:v>18</c:v>
                </c:pt>
                <c:pt idx="3">
                  <c:v>21</c:v>
                </c:pt>
                <c:pt idx="4">
                  <c:v>9</c:v>
                </c:pt>
                <c:pt idx="5">
                  <c:v>1</c:v>
                </c:pt>
              </c:numCache>
            </c:numRef>
          </c:val>
        </c:ser>
        <c:axId val="52616576"/>
        <c:axId val="52679808"/>
      </c:barChart>
      <c:catAx>
        <c:axId val="5261657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2679808"/>
        <c:crosses val="autoZero"/>
        <c:auto val="1"/>
        <c:lblAlgn val="ctr"/>
        <c:lblOffset val="100"/>
      </c:catAx>
      <c:valAx>
        <c:axId val="52679808"/>
        <c:scaling>
          <c:orientation val="minMax"/>
        </c:scaling>
        <c:axPos val="l"/>
        <c:majorGridlines/>
        <c:numFmt formatCode="General" sourceLinked="1"/>
        <c:tickLblPos val="nextTo"/>
        <c:crossAx val="526165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1класс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16.5</c:v>
                </c:pt>
                <c:pt idx="1">
                  <c:v>28</c:v>
                </c:pt>
                <c:pt idx="2">
                  <c:v>55.5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класс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</c:v>
                </c:pt>
                <c:pt idx="1">
                  <c:v>49</c:v>
                </c:pt>
                <c:pt idx="2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66366464"/>
        <c:axId val="66368256"/>
        <c:axId val="0"/>
      </c:bar3DChart>
      <c:catAx>
        <c:axId val="66366464"/>
        <c:scaling>
          <c:orientation val="minMax"/>
        </c:scaling>
        <c:axPos val="b"/>
        <c:tickLblPos val="nextTo"/>
        <c:crossAx val="66368256"/>
        <c:crosses val="autoZero"/>
        <c:auto val="1"/>
        <c:lblAlgn val="ctr"/>
        <c:lblOffset val="100"/>
      </c:catAx>
      <c:valAx>
        <c:axId val="66368256"/>
        <c:scaling>
          <c:orientation val="minMax"/>
        </c:scaling>
        <c:axPos val="l"/>
        <c:majorGridlines/>
        <c:numFmt formatCode="General" sourceLinked="1"/>
        <c:tickLblPos val="nextTo"/>
        <c:crossAx val="66366464"/>
        <c:crosses val="autoZero"/>
        <c:crossBetween val="between"/>
      </c:valAx>
    </c:plotArea>
    <c:legend>
      <c:legendPos val="r"/>
      <c:legendEntry>
        <c:idx val="2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183-88DB-4B35-B386-01351852E14F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6736-3DE6-4EC8-8C5D-3FA0C8C28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183-88DB-4B35-B386-01351852E14F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6736-3DE6-4EC8-8C5D-3FA0C8C28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183-88DB-4B35-B386-01351852E14F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6736-3DE6-4EC8-8C5D-3FA0C8C28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183-88DB-4B35-B386-01351852E14F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6736-3DE6-4EC8-8C5D-3FA0C8C28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183-88DB-4B35-B386-01351852E14F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6736-3DE6-4EC8-8C5D-3FA0C8C28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183-88DB-4B35-B386-01351852E14F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6736-3DE6-4EC8-8C5D-3FA0C8C28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183-88DB-4B35-B386-01351852E14F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6736-3DE6-4EC8-8C5D-3FA0C8C28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183-88DB-4B35-B386-01351852E14F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6736-3DE6-4EC8-8C5D-3FA0C8C28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183-88DB-4B35-B386-01351852E14F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6736-3DE6-4EC8-8C5D-3FA0C8C28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183-88DB-4B35-B386-01351852E14F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6736-3DE6-4EC8-8C5D-3FA0C8C28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183-88DB-4B35-B386-01351852E14F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6736-3DE6-4EC8-8C5D-3FA0C8C28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2183-88DB-4B35-B386-01351852E14F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D6736-3DE6-4EC8-8C5D-3FA0C8C28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772400" cy="271464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Использование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проектной  технологии в обучении младших школьников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(выступление на семинаре)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4786322"/>
            <a:ext cx="4071966" cy="140018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Подготовила:</a:t>
            </a:r>
          </a:p>
          <a:p>
            <a:r>
              <a:rPr lang="ru-RU" sz="1600" dirty="0" smtClean="0">
                <a:latin typeface="Arial Black" pitchFamily="34" charset="0"/>
              </a:rPr>
              <a:t>Учитель начальных классов</a:t>
            </a:r>
          </a:p>
          <a:p>
            <a:r>
              <a:rPr lang="ru-RU" sz="1600" dirty="0" smtClean="0">
                <a:latin typeface="Arial Black" pitchFamily="34" charset="0"/>
              </a:rPr>
              <a:t>МОАУ «СОШ № 24 г. Орска»</a:t>
            </a:r>
          </a:p>
          <a:p>
            <a:r>
              <a:rPr lang="ru-RU" sz="1600" dirty="0" smtClean="0">
                <a:latin typeface="Arial Black" pitchFamily="34" charset="0"/>
              </a:rPr>
              <a:t>Самарина О.А.</a:t>
            </a:r>
            <a:endParaRPr lang="ru-RU" sz="16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64294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u="sng" dirty="0" smtClean="0"/>
              <a:t> </a:t>
            </a:r>
            <a:r>
              <a:rPr lang="ru-RU" b="1" i="1" u="sng" dirty="0" smtClean="0">
                <a:solidFill>
                  <a:srgbClr val="FF0000"/>
                </a:solidFill>
              </a:rPr>
              <a:t>По </a:t>
            </a:r>
            <a:r>
              <a:rPr lang="ru-RU" b="1" i="1" u="sng" dirty="0">
                <a:solidFill>
                  <a:srgbClr val="FF0000"/>
                </a:solidFill>
              </a:rPr>
              <a:t>продолжительности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dirty="0"/>
              <a:t>различают:</a:t>
            </a:r>
          </a:p>
          <a:p>
            <a:pPr lvl="0"/>
            <a:r>
              <a:rPr lang="ru-RU" dirty="0" err="1">
                <a:solidFill>
                  <a:srgbClr val="7030A0"/>
                </a:solidFill>
              </a:rPr>
              <a:t>минипроекты</a:t>
            </a:r>
            <a:r>
              <a:rPr lang="ru-RU" dirty="0"/>
              <a:t> — укладываются в один урок или даже его часть;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краткосрочные</a:t>
            </a:r>
            <a:r>
              <a:rPr lang="ru-RU" dirty="0"/>
              <a:t> — на 4-6 уроков;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недельные</a:t>
            </a:r>
            <a:r>
              <a:rPr lang="ru-RU" dirty="0"/>
              <a:t>, требующие 30-40 часов; предполагается </a:t>
            </a:r>
            <a:r>
              <a:rPr lang="ru-RU" dirty="0" smtClean="0"/>
              <a:t>сочетание </a:t>
            </a:r>
            <a:r>
              <a:rPr lang="ru-RU" dirty="0"/>
              <a:t>классных </a:t>
            </a:r>
            <a:r>
              <a:rPr lang="ru-RU" dirty="0" smtClean="0"/>
              <a:t>и внеклассных </a:t>
            </a:r>
            <a:r>
              <a:rPr lang="ru-RU" dirty="0"/>
              <a:t>форм работы; глубокое погружение в проект делает проектную неделю оптимальной фор­мой организации проектной работы;</a:t>
            </a:r>
          </a:p>
          <a:p>
            <a:pPr>
              <a:buNone/>
            </a:pPr>
            <a:r>
              <a:rPr lang="ru-RU" dirty="0"/>
              <a:t>• </a:t>
            </a:r>
            <a:r>
              <a:rPr lang="ru-RU" dirty="0">
                <a:solidFill>
                  <a:srgbClr val="7030A0"/>
                </a:solidFill>
              </a:rPr>
              <a:t>долгосрочные (годичные</a:t>
            </a:r>
            <a:r>
              <a:rPr lang="ru-RU" dirty="0"/>
              <a:t>) проекты как индивидуальные, так и групповые; выполняются, как правило, во внеурочное время.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42942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u="sng" dirty="0">
                <a:solidFill>
                  <a:srgbClr val="FF0000"/>
                </a:solidFill>
              </a:rPr>
              <a:t>Виды презентации проектов</a:t>
            </a:r>
            <a:r>
              <a:rPr lang="ru-RU" sz="4000" dirty="0">
                <a:solidFill>
                  <a:srgbClr val="FF0000"/>
                </a:solidFill>
              </a:rPr>
              <a:t>:</a:t>
            </a:r>
          </a:p>
          <a:p>
            <a:r>
              <a:rPr lang="ru-RU" sz="3400" dirty="0"/>
              <a:t>- научный доклад; </a:t>
            </a:r>
          </a:p>
          <a:p>
            <a:r>
              <a:rPr lang="ru-RU" sz="3400" dirty="0"/>
              <a:t>- деловая игра; </a:t>
            </a:r>
          </a:p>
          <a:p>
            <a:r>
              <a:rPr lang="ru-RU" sz="3400" dirty="0"/>
              <a:t>- </a:t>
            </a:r>
            <a:r>
              <a:rPr lang="ru-RU" sz="3400" dirty="0" smtClean="0"/>
              <a:t>демонстрация </a:t>
            </a:r>
            <a:r>
              <a:rPr lang="ru-RU" sz="3400" dirty="0"/>
              <a:t>видеофильма;</a:t>
            </a:r>
          </a:p>
          <a:p>
            <a:r>
              <a:rPr lang="ru-RU" sz="3400" dirty="0"/>
              <a:t>- экскурсия;</a:t>
            </a:r>
          </a:p>
          <a:p>
            <a:r>
              <a:rPr lang="ru-RU" sz="3400" dirty="0"/>
              <a:t>- телепередача;</a:t>
            </a:r>
          </a:p>
          <a:p>
            <a:r>
              <a:rPr lang="ru-RU" sz="3400" dirty="0"/>
              <a:t>- научная </a:t>
            </a:r>
            <a:r>
              <a:rPr lang="ru-RU" sz="3400" dirty="0" smtClean="0"/>
              <a:t>конференция</a:t>
            </a:r>
            <a:r>
              <a:rPr lang="ru-RU" sz="3400" dirty="0"/>
              <a:t>; </a:t>
            </a:r>
          </a:p>
          <a:p>
            <a:r>
              <a:rPr lang="ru-RU" sz="3400" dirty="0"/>
              <a:t>- инсценировка; </a:t>
            </a:r>
          </a:p>
          <a:p>
            <a:r>
              <a:rPr lang="ru-RU" sz="3400" dirty="0"/>
              <a:t>- театрализация; </a:t>
            </a:r>
          </a:p>
          <a:p>
            <a:r>
              <a:rPr lang="ru-RU" sz="3400" dirty="0"/>
              <a:t>- игры с залом; </a:t>
            </a:r>
          </a:p>
          <a:p>
            <a:r>
              <a:rPr lang="ru-RU" sz="3400" dirty="0"/>
              <a:t>- защита на Ученом Совете; </a:t>
            </a:r>
          </a:p>
          <a:p>
            <a:r>
              <a:rPr lang="ru-RU" sz="3400" dirty="0"/>
              <a:t>- диалог исторических или литературных </a:t>
            </a:r>
            <a:r>
              <a:rPr lang="ru-RU" sz="3400" dirty="0" smtClean="0"/>
              <a:t>персонажей</a:t>
            </a:r>
            <a:r>
              <a:rPr lang="ru-RU" sz="3400" dirty="0"/>
              <a:t>;</a:t>
            </a:r>
          </a:p>
          <a:p>
            <a:r>
              <a:rPr lang="ru-RU" sz="3400" dirty="0"/>
              <a:t>- спортивная игра; </a:t>
            </a:r>
          </a:p>
          <a:p>
            <a:r>
              <a:rPr lang="ru-RU" sz="3400" dirty="0"/>
              <a:t>- спектакль; </a:t>
            </a:r>
          </a:p>
          <a:p>
            <a:r>
              <a:rPr lang="ru-RU" sz="3400" dirty="0"/>
              <a:t>- путешествие; </a:t>
            </a:r>
          </a:p>
          <a:p>
            <a:r>
              <a:rPr lang="ru-RU" sz="3400" dirty="0"/>
              <a:t>- реклама; </a:t>
            </a:r>
          </a:p>
          <a:p>
            <a:r>
              <a:rPr lang="ru-RU" sz="3400" dirty="0"/>
              <a:t>- </a:t>
            </a:r>
            <a:r>
              <a:rPr lang="ru-RU" sz="3400" dirty="0" smtClean="0"/>
              <a:t>пресс-конференция</a:t>
            </a:r>
            <a:r>
              <a:rPr lang="ru-RU" sz="3400" dirty="0"/>
              <a:t>.</a:t>
            </a:r>
          </a:p>
          <a:p>
            <a:endParaRPr lang="ru-RU" sz="3400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:\Documents and Settings\UserXP\Мои документы\P104095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lum bright="20000" contrast="30000"/>
          </a:blip>
          <a:srcRect/>
          <a:stretch>
            <a:fillRect/>
          </a:stretch>
        </p:blipFill>
        <p:spPr bwMode="auto">
          <a:xfrm>
            <a:off x="142844" y="612774"/>
            <a:ext cx="8286808" cy="5959497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1440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Проектная  деятельность в моей практике.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40948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lum bright="20000" contrast="30000"/>
          </a:blip>
          <a:srcRect/>
          <a:stretch>
            <a:fillRect/>
          </a:stretch>
        </p:blipFill>
        <p:spPr>
          <a:xfrm>
            <a:off x="428596" y="1142984"/>
            <a:ext cx="7858180" cy="55185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0"/>
            <a:ext cx="8501122" cy="80486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Проект « Моя родословная»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(Индивидуальный проект)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lum bright="-10000" contrast="10000"/>
          </a:blip>
          <a:srcRect/>
          <a:stretch>
            <a:fillRect/>
          </a:stretch>
        </p:blipFill>
        <p:spPr>
          <a:xfrm>
            <a:off x="205491" y="181414"/>
            <a:ext cx="3396836" cy="47477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lum bright="-10000" contrast="10000"/>
          </a:blip>
          <a:srcRect/>
          <a:stretch>
            <a:fillRect/>
          </a:stretch>
        </p:blipFill>
        <p:spPr>
          <a:xfrm>
            <a:off x="3857620" y="2571744"/>
            <a:ext cx="4881914" cy="4000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01665" y="227154"/>
            <a:ext cx="5542335" cy="2838768"/>
          </a:xfrm>
          <a:prstGeom prst="rect">
            <a:avLst/>
          </a:prstGeom>
          <a:noFill/>
        </p:spPr>
        <p:txBody>
          <a:bodyPr wrap="square" lIns="68114" tIns="34057" rIns="68114" bIns="34057" rtlCol="0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00B050"/>
                </a:solidFill>
              </a:rPr>
              <a:t>Коллективный </a:t>
            </a:r>
            <a:r>
              <a:rPr lang="ru-RU" sz="3000" b="1" i="1" dirty="0" err="1" smtClean="0">
                <a:solidFill>
                  <a:srgbClr val="00B050"/>
                </a:solidFill>
              </a:rPr>
              <a:t>монопроект</a:t>
            </a:r>
            <a:endParaRPr lang="ru-RU" sz="3000" b="1" i="1" dirty="0" smtClean="0">
              <a:solidFill>
                <a:srgbClr val="00B050"/>
              </a:solidFill>
            </a:endParaRPr>
          </a:p>
          <a:p>
            <a:pPr algn="ctr"/>
            <a:r>
              <a:rPr lang="ru-RU" sz="3000" b="1" i="1" dirty="0" smtClean="0">
                <a:solidFill>
                  <a:srgbClr val="00B050"/>
                </a:solidFill>
              </a:rPr>
              <a:t> « Числа в нашей жизни»</a:t>
            </a:r>
          </a:p>
          <a:p>
            <a:r>
              <a:rPr lang="ru-RU" sz="3000" u="sng" dirty="0" smtClean="0">
                <a:solidFill>
                  <a:srgbClr val="FF0000"/>
                </a:solidFill>
              </a:rPr>
              <a:t>Задача</a:t>
            </a:r>
            <a:r>
              <a:rPr lang="ru-RU" sz="3000" dirty="0" smtClean="0"/>
              <a:t>: подобрать материал (стихи, загадки , скороговорки  и т.д.) , где встречаются числа.</a:t>
            </a:r>
          </a:p>
          <a:p>
            <a:endParaRPr lang="ru-RU" sz="3000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lum bright="-10000" contrast="10000"/>
          </a:blip>
          <a:stretch>
            <a:fillRect/>
          </a:stretch>
        </p:blipFill>
        <p:spPr>
          <a:xfrm>
            <a:off x="326782" y="1645114"/>
            <a:ext cx="2462932" cy="26084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lum bright="-10000" contrast="10000"/>
          </a:blip>
          <a:stretch>
            <a:fillRect/>
          </a:stretch>
        </p:blipFill>
        <p:spPr>
          <a:xfrm>
            <a:off x="2934559" y="1645115"/>
            <a:ext cx="2425839" cy="25925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137" y="272895"/>
            <a:ext cx="8611727" cy="1176775"/>
          </a:xfrm>
          <a:prstGeom prst="rect">
            <a:avLst/>
          </a:prstGeom>
          <a:noFill/>
        </p:spPr>
        <p:txBody>
          <a:bodyPr wrap="square" lIns="68114" tIns="34057" rIns="68114" bIns="34057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Коллективный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монопроект</a:t>
            </a:r>
            <a:r>
              <a:rPr lang="ru-RU" sz="2400" b="1" i="1" dirty="0" smtClean="0">
                <a:solidFill>
                  <a:srgbClr val="00B050"/>
                </a:solidFill>
              </a:rPr>
              <a:t> «На что похожа буква»</a:t>
            </a:r>
          </a:p>
          <a:p>
            <a:r>
              <a:rPr lang="ru-RU" sz="2400" b="1" u="sng" dirty="0" smtClean="0">
                <a:solidFill>
                  <a:srgbClr val="FF0000"/>
                </a:solidFill>
              </a:rPr>
              <a:t>Задача:  </a:t>
            </a:r>
            <a:r>
              <a:rPr lang="ru-RU" sz="2400" dirty="0" smtClean="0"/>
              <a:t>Изобразить любую букву  русского алфавита  в виде предмета из окружающего мира на основе их сходства.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lum bright="-10000" contrast="10000"/>
          </a:blip>
          <a:srcRect/>
          <a:stretch>
            <a:fillRect/>
          </a:stretch>
        </p:blipFill>
        <p:spPr>
          <a:xfrm rot="5400000">
            <a:off x="5489962" y="1697488"/>
            <a:ext cx="2530583" cy="2425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lum bright="-10000" contrast="20000"/>
          </a:blip>
          <a:srcRect/>
          <a:stretch>
            <a:fillRect/>
          </a:stretch>
        </p:blipFill>
        <p:spPr>
          <a:xfrm rot="5400000">
            <a:off x="704311" y="3966284"/>
            <a:ext cx="1921107" cy="26761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lum bright="-10000" contrast="20000"/>
          </a:blip>
          <a:srcRect/>
          <a:stretch>
            <a:fillRect/>
          </a:stretch>
        </p:blipFill>
        <p:spPr>
          <a:xfrm rot="5400000">
            <a:off x="6431996" y="3696736"/>
            <a:ext cx="1738145" cy="3032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lum bright="-10000" contrast="20000"/>
          </a:blip>
          <a:stretch>
            <a:fillRect/>
          </a:stretch>
        </p:blipFill>
        <p:spPr>
          <a:xfrm rot="5400000">
            <a:off x="3468530" y="4234364"/>
            <a:ext cx="1903709" cy="2122608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UserXP\Мои документы\P10409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571612"/>
            <a:ext cx="3786214" cy="364333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rgbClr val="004620"/>
                </a:solidFill>
              </a:rPr>
              <a:t>Защита проекта «Красная книга» В форме презентации</a:t>
            </a:r>
            <a:endParaRPr lang="ru-RU" sz="3200" b="1" i="1" dirty="0">
              <a:solidFill>
                <a:srgbClr val="004620"/>
              </a:solidFill>
            </a:endParaRPr>
          </a:p>
        </p:txBody>
      </p:sp>
      <p:pic>
        <p:nvPicPr>
          <p:cNvPr id="7" name="Рисунок 6" descr="P1040969.JPG"/>
          <p:cNvPicPr>
            <a:picLocks noChangeAspect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>
          <a:xfrm>
            <a:off x="4643438" y="1785926"/>
            <a:ext cx="4143404" cy="485776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40965.JPG"/>
          <p:cNvPicPr>
            <a:picLocks noChangeAspect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>
          <a:xfrm>
            <a:off x="1643042" y="285728"/>
            <a:ext cx="3889402" cy="3929090"/>
          </a:xfrm>
          <a:prstGeom prst="rect">
            <a:avLst/>
          </a:prstGeom>
        </p:spPr>
      </p:pic>
      <p:pic>
        <p:nvPicPr>
          <p:cNvPr id="6" name="Рисунок 5" descr="P104096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357818" y="2643182"/>
            <a:ext cx="3467070" cy="388039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2428868"/>
            <a:ext cx="3214710" cy="41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643570" y="214290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4620"/>
                </a:solidFill>
              </a:rPr>
              <a:t>И в форме устных сообщений</a:t>
            </a:r>
            <a:endParaRPr lang="ru-RU" sz="3200" b="1" i="1" dirty="0">
              <a:solidFill>
                <a:srgbClr val="004620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>
          <a:xfrm rot="5400000">
            <a:off x="1414550" y="207351"/>
            <a:ext cx="2195551" cy="4613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lum bright="-20000" contrast="30000"/>
          </a:blip>
          <a:srcRect/>
          <a:stretch>
            <a:fillRect/>
          </a:stretch>
        </p:blipFill>
        <p:spPr>
          <a:xfrm rot="5400000">
            <a:off x="5891333" y="764185"/>
            <a:ext cx="2134325" cy="34387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lum bright="-20000" contrast="30000"/>
          </a:blip>
          <a:srcRect/>
          <a:stretch>
            <a:fillRect/>
          </a:stretch>
        </p:blipFill>
        <p:spPr>
          <a:xfrm rot="16200000">
            <a:off x="3154040" y="1756065"/>
            <a:ext cx="2835920" cy="6913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782" y="272895"/>
            <a:ext cx="8551081" cy="1546107"/>
          </a:xfrm>
          <a:prstGeom prst="rect">
            <a:avLst/>
          </a:prstGeom>
          <a:noFill/>
        </p:spPr>
        <p:txBody>
          <a:bodyPr wrap="square" lIns="68114" tIns="34057" rIns="68114" bIns="34057" rtlCol="0">
            <a:spAutoFit/>
          </a:bodyPr>
          <a:lstStyle/>
          <a:p>
            <a:r>
              <a:rPr lang="ru-RU" sz="2400" b="1" i="1" dirty="0" smtClean="0">
                <a:solidFill>
                  <a:srgbClr val="006600"/>
                </a:solidFill>
              </a:rPr>
              <a:t>Групповой  </a:t>
            </a:r>
            <a:r>
              <a:rPr lang="ru-RU" sz="2400" b="1" i="1" dirty="0" err="1" smtClean="0">
                <a:solidFill>
                  <a:srgbClr val="006600"/>
                </a:solidFill>
              </a:rPr>
              <a:t>монопроект</a:t>
            </a:r>
            <a:r>
              <a:rPr lang="ru-RU" sz="2400" b="1" i="1" dirty="0" smtClean="0">
                <a:solidFill>
                  <a:srgbClr val="006600"/>
                </a:solidFill>
              </a:rPr>
              <a:t> « Орнаменты на посуде»</a:t>
            </a:r>
          </a:p>
          <a:p>
            <a:r>
              <a:rPr lang="ru-RU" sz="2400" b="1" u="sng" dirty="0" smtClean="0">
                <a:solidFill>
                  <a:srgbClr val="C00000"/>
                </a:solidFill>
              </a:rPr>
              <a:t>Задача:</a:t>
            </a:r>
            <a:r>
              <a:rPr lang="ru-RU" sz="2400" dirty="0" smtClean="0"/>
              <a:t> Рассмотреть узоры на имеющейся посуде дома, в Интернете. Увидеть закономерность повторения и сочетания узоров и придумать свой  узор.</a:t>
            </a:r>
            <a:endParaRPr lang="ru-RU" sz="2400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>
          <a:xfrm>
            <a:off x="6242303" y="1428736"/>
            <a:ext cx="2687415" cy="25003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288" y="5761086"/>
            <a:ext cx="6383469" cy="17954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348921">
              <a:spcBef>
                <a:spcPts val="8291"/>
              </a:spcBef>
            </a:pPr>
            <a:r>
              <a:rPr lang="ru" sz="700" cap="small" dirty="0">
                <a:solidFill>
                  <a:srgbClr val="D9C8AE"/>
                </a:solidFill>
                <a:latin typeface="Century Schoolbook"/>
              </a:rPr>
              <a:t>г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lum bright="-20000" contrast="40000"/>
          </a:blip>
          <a:srcRect/>
          <a:stretch>
            <a:fillRect/>
          </a:stretch>
        </p:blipFill>
        <p:spPr>
          <a:xfrm>
            <a:off x="4714876" y="4071942"/>
            <a:ext cx="3232201" cy="25315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lum bright="-20000" contrast="30000"/>
          </a:blip>
          <a:stretch>
            <a:fillRect/>
          </a:stretch>
        </p:blipFill>
        <p:spPr>
          <a:xfrm>
            <a:off x="3428992" y="1500174"/>
            <a:ext cx="2756957" cy="2466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366" y="227155"/>
            <a:ext cx="8369143" cy="1222941"/>
          </a:xfrm>
          <a:prstGeom prst="rect">
            <a:avLst/>
          </a:prstGeom>
          <a:noFill/>
        </p:spPr>
        <p:txBody>
          <a:bodyPr wrap="square" lIns="68114" tIns="34057" rIns="68114" bIns="34057" rtlCol="0">
            <a:spAutoFit/>
          </a:bodyPr>
          <a:lstStyle/>
          <a:p>
            <a:r>
              <a:rPr lang="ru-RU" sz="2700" b="1" i="1" dirty="0" smtClean="0">
                <a:solidFill>
                  <a:srgbClr val="006600"/>
                </a:solidFill>
              </a:rPr>
              <a:t>Групповой  проект « Мы за здоровый образ жизни!»</a:t>
            </a:r>
          </a:p>
          <a:p>
            <a:r>
              <a:rPr lang="ru-RU" sz="2400" b="1" u="sng" dirty="0" smtClean="0">
                <a:solidFill>
                  <a:srgbClr val="FF0000"/>
                </a:solidFill>
              </a:rPr>
              <a:t>Задача: </a:t>
            </a:r>
            <a:r>
              <a:rPr lang="ru-RU" sz="2400" dirty="0" smtClean="0"/>
              <a:t>По принципу дорожных знаков изобразить запрещающий и разрешающий знак по теме.</a:t>
            </a:r>
            <a:endParaRPr lang="ru-RU" sz="2400" dirty="0"/>
          </a:p>
        </p:txBody>
      </p:sp>
      <p:pic>
        <p:nvPicPr>
          <p:cNvPr id="10" name="Рисунок 9" descr="P1040956.JPG"/>
          <p:cNvPicPr>
            <a:picLocks noChangeAspect="1"/>
          </p:cNvPicPr>
          <p:nvPr/>
        </p:nvPicPr>
        <p:blipFill>
          <a:blip r:embed="rId5" cstate="screen">
            <a:lum bright="20000" contrast="20000"/>
          </a:blip>
          <a:srcRect/>
          <a:stretch>
            <a:fillRect/>
          </a:stretch>
        </p:blipFill>
        <p:spPr>
          <a:xfrm>
            <a:off x="714348" y="1857364"/>
            <a:ext cx="2357454" cy="3143248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7969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i="1" dirty="0" smtClean="0">
                <a:solidFill>
                  <a:srgbClr val="002060"/>
                </a:solidFill>
              </a:rPr>
              <a:t>1</a:t>
            </a:r>
            <a:r>
              <a:rPr lang="ru-RU" sz="4000" b="1" i="1" dirty="0" smtClean="0">
                <a:solidFill>
                  <a:srgbClr val="002060"/>
                </a:solidFill>
              </a:rPr>
              <a:t>. Актуальность использования 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проектной  технологии в обучении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786874" cy="535785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/>
              <a:t>В связи с социально-экономическими изменениями в мире в современном обществе возникла потребность в активных, деятельных людях, которые могли бы быстро приспосабливаться к меняющимся трудовым условиям, выполнять работу с оптимальными </a:t>
            </a:r>
            <a:r>
              <a:rPr lang="ru-RU" sz="2800" dirty="0" err="1"/>
              <a:t>энергозатратами</a:t>
            </a:r>
            <a:r>
              <a:rPr lang="ru-RU" sz="2800" dirty="0"/>
              <a:t>, способных к самообразованию, самовоспитанию, саморазвитию. </a:t>
            </a:r>
            <a:endParaRPr lang="ru-RU" sz="2800" dirty="0" smtClean="0"/>
          </a:p>
          <a:p>
            <a:r>
              <a:rPr lang="ru-RU" sz="2800" dirty="0" smtClean="0"/>
              <a:t>Среди </a:t>
            </a:r>
            <a:r>
              <a:rPr lang="ru-RU" sz="2800" dirty="0"/>
              <a:t>наиболее важных качеств современного человека выделяются активная мыслительная деятельность, критичность мышления, поиск нового, желание и умение приобретать знания самостоятельно. Тем самым на образование возлагается функция, которая бы способствовала развитию самостоятельности и ответственности личности, была бы </a:t>
            </a:r>
            <a:r>
              <a:rPr lang="ru-RU" sz="2800" dirty="0" err="1"/>
              <a:t>ориентированна</a:t>
            </a:r>
            <a:r>
              <a:rPr lang="ru-RU" sz="2800" dirty="0"/>
              <a:t> на ее саморазвитие, самообразование, самореализацию.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215074" y="2071678"/>
            <a:ext cx="2928926" cy="4312852"/>
          </a:xfrm>
          <a:prstGeom prst="rect">
            <a:avLst/>
          </a:prstGeom>
        </p:spPr>
      </p:pic>
      <p:pic>
        <p:nvPicPr>
          <p:cNvPr id="7" name="Рисунок 6" descr="P1040979.JPG"/>
          <p:cNvPicPr>
            <a:picLocks noChangeAspect="1"/>
          </p:cNvPicPr>
          <p:nvPr/>
        </p:nvPicPr>
        <p:blipFill>
          <a:blip r:embed="rId3" cstate="screen">
            <a:lum bright="20000" contrast="20000"/>
          </a:blip>
          <a:stretch>
            <a:fillRect/>
          </a:stretch>
        </p:blipFill>
        <p:spPr>
          <a:xfrm rot="5400000">
            <a:off x="-561239" y="561239"/>
            <a:ext cx="4489912" cy="3367434"/>
          </a:xfrm>
          <a:prstGeom prst="rect">
            <a:avLst/>
          </a:prstGeom>
        </p:spPr>
      </p:pic>
      <p:pic>
        <p:nvPicPr>
          <p:cNvPr id="6" name="Рисунок 5" descr="P1040976.JPG"/>
          <p:cNvPicPr>
            <a:picLocks noChangeAspect="1"/>
          </p:cNvPicPr>
          <p:nvPr/>
        </p:nvPicPr>
        <p:blipFill>
          <a:blip r:embed="rId4" cstate="screen">
            <a:lum bright="20000" contrast="20000"/>
          </a:blip>
          <a:stretch>
            <a:fillRect/>
          </a:stretch>
        </p:blipFill>
        <p:spPr>
          <a:xfrm>
            <a:off x="2143108" y="3643314"/>
            <a:ext cx="4024340" cy="3018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7554" y="214290"/>
            <a:ext cx="57864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4620"/>
                </a:solidFill>
              </a:rPr>
              <a:t>Индивидуальный проект </a:t>
            </a:r>
          </a:p>
          <a:p>
            <a:r>
              <a:rPr lang="ru-RU" sz="2800" b="1" i="1" dirty="0" smtClean="0">
                <a:solidFill>
                  <a:srgbClr val="004620"/>
                </a:solidFill>
              </a:rPr>
              <a:t>« Солдаты в моей семье» </a:t>
            </a:r>
          </a:p>
          <a:p>
            <a:r>
              <a:rPr lang="ru-RU" sz="2800" b="1" u="sng" dirty="0" smtClean="0">
                <a:solidFill>
                  <a:srgbClr val="FF0000"/>
                </a:solidFill>
              </a:rPr>
              <a:t>Задача: </a:t>
            </a:r>
            <a:r>
              <a:rPr lang="ru-RU" sz="2800" dirty="0" smtClean="0"/>
              <a:t>Выяснить, кто из семьи участвовал в ВОВ или служил в армии, в каких войсках, в каком звании, какие заслуги имеет.</a:t>
            </a:r>
            <a:endParaRPr lang="ru-RU" sz="2800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lum bright="-30000" contrast="40000"/>
          </a:blip>
          <a:stretch>
            <a:fillRect/>
          </a:stretch>
        </p:blipFill>
        <p:spPr>
          <a:xfrm>
            <a:off x="214282" y="4214818"/>
            <a:ext cx="2856966" cy="24227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081" y="15613"/>
            <a:ext cx="548559" cy="2459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910815" y="62451"/>
            <a:ext cx="175953" cy="74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5744345" y="2213100"/>
            <a:ext cx="181128" cy="546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5868547" y="4043689"/>
            <a:ext cx="279455" cy="585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lum bright="-20000" contrast="30000"/>
          </a:blip>
          <a:stretch>
            <a:fillRect/>
          </a:stretch>
        </p:blipFill>
        <p:spPr>
          <a:xfrm>
            <a:off x="285720" y="1571612"/>
            <a:ext cx="4650618" cy="22577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lum bright="-20000" contrast="30000"/>
          </a:blip>
          <a:srcRect/>
          <a:stretch>
            <a:fillRect/>
          </a:stretch>
        </p:blipFill>
        <p:spPr>
          <a:xfrm>
            <a:off x="3428992" y="3571876"/>
            <a:ext cx="2304547" cy="30646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136" y="135673"/>
            <a:ext cx="8672373" cy="2100104"/>
          </a:xfrm>
          <a:prstGeom prst="rect">
            <a:avLst/>
          </a:prstGeom>
          <a:noFill/>
        </p:spPr>
        <p:txBody>
          <a:bodyPr wrap="square" lIns="68114" tIns="34057" rIns="68114" bIns="34057" rtlCol="0">
            <a:spAutoFit/>
          </a:bodyPr>
          <a:lstStyle/>
          <a:p>
            <a:r>
              <a:rPr lang="ru-RU" sz="2400" b="1" i="1" dirty="0" smtClean="0">
                <a:solidFill>
                  <a:srgbClr val="006600"/>
                </a:solidFill>
              </a:rPr>
              <a:t>Коллективный  проект «Влияние  цвета  на характер человека»</a:t>
            </a:r>
          </a:p>
          <a:p>
            <a:r>
              <a:rPr lang="ru-RU" sz="2100" b="1" u="sng" dirty="0" smtClean="0">
                <a:solidFill>
                  <a:srgbClr val="FF0000"/>
                </a:solidFill>
              </a:rPr>
              <a:t>Задача: </a:t>
            </a:r>
            <a:r>
              <a:rPr lang="ru-RU" sz="2100" dirty="0" smtClean="0"/>
              <a:t>Выбрать свой любимый карандаш и нарисовать любой предмет, используя только этот цвет. Затем рисунки группируются по цветам и зачитывается значение данного цвета, а точнее черты характера того, кто выбрал этот цвет. </a:t>
            </a:r>
            <a:endParaRPr lang="ru-RU" sz="2100" dirty="0"/>
          </a:p>
        </p:txBody>
      </p:sp>
      <p:pic>
        <p:nvPicPr>
          <p:cNvPr id="10" name="Picture 2" descr="C:\Documents and Settings\UserXP\Мои документы\P1040954.JPG"/>
          <p:cNvPicPr>
            <a:picLocks noChangeAspect="1" noChangeArrowheads="1"/>
          </p:cNvPicPr>
          <p:nvPr/>
        </p:nvPicPr>
        <p:blipFill>
          <a:blip r:embed="rId5" cstate="screen">
            <a:lum bright="20000" contrast="30000"/>
          </a:blip>
          <a:srcRect/>
          <a:stretch>
            <a:fillRect/>
          </a:stretch>
        </p:blipFill>
        <p:spPr bwMode="auto">
          <a:xfrm>
            <a:off x="5857884" y="1928802"/>
            <a:ext cx="3000396" cy="36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Documents and Settings\UserXP\Мои документы\P10409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644954" y="4429132"/>
            <a:ext cx="3786118" cy="2839434"/>
          </a:xfrm>
          <a:prstGeom prst="rect">
            <a:avLst/>
          </a:prstGeom>
          <a:noFill/>
        </p:spPr>
      </p:pic>
      <p:pic>
        <p:nvPicPr>
          <p:cNvPr id="4" name="Рисунок 3" descr="P104097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85720" y="1071546"/>
            <a:ext cx="5572164" cy="5500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142852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Оценка нашей деятельности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P1040959.JPG"/>
          <p:cNvPicPr>
            <a:picLocks noChangeAspect="1"/>
          </p:cNvPicPr>
          <p:nvPr/>
        </p:nvPicPr>
        <p:blipFill>
          <a:blip r:embed="rId4" cstate="screen">
            <a:lum bright="20000" contrast="30000"/>
          </a:blip>
          <a:srcRect/>
          <a:stretch>
            <a:fillRect/>
          </a:stretch>
        </p:blipFill>
        <p:spPr>
          <a:xfrm>
            <a:off x="5857884" y="1357298"/>
            <a:ext cx="3008488" cy="5143512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Проектная деятельность позволяет проследить взаимосвязь в развитии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познавательных творческих способностей детей и их коммуникативных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навыков.</a:t>
            </a:r>
          </a:p>
          <a:p>
            <a:r>
              <a:rPr lang="ru-RU" dirty="0" smtClean="0"/>
              <a:t>С целью изучения особенностей познавательной и коммуникативной</a:t>
            </a:r>
          </a:p>
          <a:p>
            <a:r>
              <a:rPr lang="ru-RU" dirty="0" smtClean="0"/>
              <a:t>активности я проводила наблюдения за учащимися по трем показателям:</a:t>
            </a:r>
          </a:p>
          <a:p>
            <a:r>
              <a:rPr lang="ru-RU" dirty="0" smtClean="0"/>
              <a:t>1) </a:t>
            </a:r>
            <a:r>
              <a:rPr lang="ru-RU" i="1" dirty="0" smtClean="0"/>
              <a:t>познавательная активность ребенка;</a:t>
            </a:r>
          </a:p>
          <a:p>
            <a:r>
              <a:rPr lang="ru-RU" dirty="0" smtClean="0"/>
              <a:t>2) </a:t>
            </a:r>
            <a:r>
              <a:rPr lang="ru-RU" i="1" dirty="0" smtClean="0"/>
              <a:t>его общение со взрослыми;</a:t>
            </a:r>
          </a:p>
          <a:p>
            <a:r>
              <a:rPr lang="ru-RU" i="1" dirty="0" smtClean="0"/>
              <a:t>3)его общение со сверстниками.</a:t>
            </a:r>
          </a:p>
          <a:p>
            <a:endParaRPr lang="ru-RU" i="1" dirty="0" smtClean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14282" y="3214686"/>
            <a:ext cx="871543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80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в  ходе исследования  были применены следующие диагностические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8038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Анкета для оценки коммуникативных и организаторских склонностей (КОС), предложенная Б.А.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Федоришиным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8038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диагностики общительности использовалась «Методика изучения общительности как характеристик личности» М.В.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Гамезо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В.С. Герасимовой, Л.М. Орловой.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8038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более точного изучения коммуникативных умений была использована методика М.В.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Гамезо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В.С. Герасимовой, Л.М. Орловой «Диагностика особенностей общения и развития коммуникативных навыков и умений».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80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Итак, мы получили следующие результаты: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pull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14282" y="1357298"/>
          <a:ext cx="8501122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720" y="214290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Уровень</a:t>
            </a:r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C00000"/>
                </a:solidFill>
              </a:rPr>
              <a:t>коммуникативных и организаторских склонностей 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(по анкете  </a:t>
            </a:r>
            <a:r>
              <a:rPr lang="ru-RU" sz="2400" dirty="0" err="1" smtClean="0">
                <a:solidFill>
                  <a:srgbClr val="C00000"/>
                </a:solidFill>
              </a:rPr>
              <a:t>Б.А.Федоришина</a:t>
            </a:r>
            <a:r>
              <a:rPr lang="ru-RU" sz="2400" dirty="0" smtClean="0">
                <a:solidFill>
                  <a:srgbClr val="C00000"/>
                </a:solidFill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429124" y="1857364"/>
          <a:ext cx="4572031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0" y="1785926"/>
          <a:ext cx="442912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0034" y="135729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1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135729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14290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  <a:tabLst>
                <a:tab pos="2078038" algn="l"/>
              </a:tabLst>
            </a:pP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Распределение учащихся 2 «б» класса по уровням развития общительности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 «Методике изучения  общительности, как характеристики личности» (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М.В.Гамезо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В.С.Герасимовой) </a:t>
            </a: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214290"/>
            <a:ext cx="8786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Полученные данные позволяют выделить группы детей с различными итоговыми уровнями проявления коммуникативных умений 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( по методике М.В. </a:t>
            </a:r>
            <a:r>
              <a:rPr lang="ru-RU" dirty="0" err="1" smtClean="0"/>
              <a:t>Гамезо</a:t>
            </a:r>
            <a:r>
              <a:rPr lang="ru-RU" dirty="0" smtClean="0"/>
              <a:t>, В.С. Герасимовой, Л.М. Орловой «Диагностика особенностей общения и развития коммуникативных навыков и умений»)</a:t>
            </a:r>
          </a:p>
          <a:p>
            <a:endParaRPr lang="ru-RU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Заключение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42875" y="928689"/>
            <a:ext cx="8858281" cy="407194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         </a:t>
            </a:r>
            <a:r>
              <a:rPr lang="ru-RU" sz="8000" b="1" i="1" dirty="0" smtClean="0">
                <a:solidFill>
                  <a:srgbClr val="FF0000"/>
                </a:solidFill>
              </a:rPr>
              <a:t>Зачем </a:t>
            </a:r>
            <a:r>
              <a:rPr lang="ru-RU" sz="8000" b="1" i="1" dirty="0">
                <a:solidFill>
                  <a:srgbClr val="FF0000"/>
                </a:solidFill>
              </a:rPr>
              <a:t>нужны такие серьезные перемены в обучении?</a:t>
            </a:r>
            <a:r>
              <a:rPr lang="ru-RU" sz="8000" i="1" dirty="0">
                <a:solidFill>
                  <a:srgbClr val="FF0000"/>
                </a:solidFill>
              </a:rPr>
              <a:t> </a:t>
            </a:r>
            <a:r>
              <a:rPr lang="ru-RU" sz="8000" dirty="0"/>
              <a:t>Почему нельзя обойтись прежними, проверенными временем методами? </a:t>
            </a:r>
            <a:r>
              <a:rPr lang="ru-RU" sz="8000" u="sng" dirty="0"/>
              <a:t>Ответ очевиден</a:t>
            </a:r>
            <a:r>
              <a:rPr lang="ru-RU" sz="8000" dirty="0"/>
              <a:t>: </a:t>
            </a:r>
            <a:r>
              <a:rPr lang="ru-RU" sz="8000" i="1" dirty="0">
                <a:solidFill>
                  <a:srgbClr val="0070C0"/>
                </a:solidFill>
              </a:rPr>
              <a:t>потому что новая ситуация требует новых подходов.</a:t>
            </a:r>
            <a:r>
              <a:rPr lang="ru-RU" sz="8000" dirty="0">
                <a:solidFill>
                  <a:srgbClr val="0070C0"/>
                </a:solidFill>
              </a:rPr>
              <a:t> </a:t>
            </a:r>
          </a:p>
          <a:p>
            <a:r>
              <a:rPr lang="ru-RU" sz="8000" dirty="0"/>
              <a:t>Если ученик сумеет справиться с работой над учебным проектом, можно надеяться, что в настоящей взрослой жизни он окажется более приспособленным: сумеет планировать собственную деятельность, ориентироваться в разнообразных ситуациях, совместно работать с </a:t>
            </a:r>
            <a:r>
              <a:rPr lang="ru-RU" sz="8000" dirty="0" smtClean="0"/>
              <a:t>различными </a:t>
            </a:r>
            <a:r>
              <a:rPr lang="ru-RU" sz="8000" dirty="0"/>
              <a:t>людьми, т.е. адаптироваться к меняющимся условиям. </a:t>
            </a:r>
          </a:p>
          <a:p>
            <a:r>
              <a:rPr lang="ru-RU" sz="8000" dirty="0"/>
              <a:t>Очевидно, что учить нужно именно тому, что может пригодиться, только тогда наши выпускники смогут достойно представлять достижения отечественного образования. </a:t>
            </a:r>
            <a:r>
              <a:rPr lang="ru-RU" sz="8000" i="1" dirty="0">
                <a:solidFill>
                  <a:srgbClr val="004620"/>
                </a:solidFill>
              </a:rPr>
              <a:t>«В последнее время в список социальных потребностей  </a:t>
            </a:r>
            <a:r>
              <a:rPr lang="ru-RU" sz="8000" i="1" dirty="0" smtClean="0">
                <a:solidFill>
                  <a:srgbClr val="004620"/>
                </a:solidFill>
              </a:rPr>
              <a:t>попали </a:t>
            </a:r>
            <a:r>
              <a:rPr lang="ru-RU" sz="8000" i="1" dirty="0">
                <a:solidFill>
                  <a:srgbClr val="004620"/>
                </a:solidFill>
              </a:rPr>
              <a:t>следующие необходимые сегодня качества личности: владение универсальными способами деятельности, владение коммуникативными навыками, навыками коллективного труда, владение специфическими навыками учебного труда (способность к самообразованию), нормы и эталоны социальной жизнедеятельности (воспитанность). Если ученик будет обладать указанными свойствами, то он будет, с большой долей вероятности, реализован в современном обществе. Вместе с тем, такое образование будет обладать новым качеством, ибо оно другое, новое по сравнению с тем, что реализуется в предметно-нормативной модели образования и используется в представленных подходах к оценке его качества». </a:t>
            </a:r>
            <a:endParaRPr lang="ru-RU" sz="8000" dirty="0">
              <a:solidFill>
                <a:srgbClr val="004620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ЛИТЕРАТУРА.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715436" cy="526893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dirty="0" err="1"/>
              <a:t>Кукушин</a:t>
            </a:r>
            <a:r>
              <a:rPr lang="ru-RU" dirty="0"/>
              <a:t> В.С., </a:t>
            </a:r>
            <a:r>
              <a:rPr lang="ru-RU" dirty="0" err="1"/>
              <a:t>Болдырева-Вараксина</a:t>
            </a:r>
            <a:r>
              <a:rPr lang="ru-RU" dirty="0"/>
              <a:t> А.В. Педагогика начального образования. – М., 2005.</a:t>
            </a:r>
          </a:p>
          <a:p>
            <a:pPr lvl="0"/>
            <a:r>
              <a:rPr lang="ru-RU" dirty="0"/>
              <a:t>Новые педагогические и информационные технологии в системе образования. / Под ред. Е.С. </a:t>
            </a:r>
            <a:r>
              <a:rPr lang="ru-RU" dirty="0" err="1"/>
              <a:t>Полат</a:t>
            </a:r>
            <a:r>
              <a:rPr lang="ru-RU" dirty="0"/>
              <a:t>. – М., 2000 </a:t>
            </a:r>
          </a:p>
          <a:p>
            <a:pPr lvl="0"/>
            <a:r>
              <a:rPr lang="ru-RU" dirty="0"/>
              <a:t>Пахомова Н.Ю. Проектное обучение — что это? // Методист, №1, 2004. – с. 42. </a:t>
            </a:r>
          </a:p>
          <a:p>
            <a:pPr lvl="0"/>
            <a:r>
              <a:rPr lang="ru-RU" dirty="0"/>
              <a:t>Современная гимназия: взгляд теоретика и практика./Под ред. Е.С. </a:t>
            </a:r>
            <a:r>
              <a:rPr lang="ru-RU" dirty="0" err="1"/>
              <a:t>Полат</a:t>
            </a:r>
            <a:r>
              <a:rPr lang="ru-RU" dirty="0"/>
              <a:t>. – М., 2000. </a:t>
            </a:r>
          </a:p>
          <a:p>
            <a:pPr lvl="0"/>
            <a:r>
              <a:rPr lang="ru-RU" dirty="0"/>
              <a:t>Управление проектами в современной организации: Стандарты. Технологии. Персонал. – М., 2004.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8858280" cy="78579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2. МЕТОД </a:t>
            </a:r>
            <a:r>
              <a:rPr lang="ru-RU" sz="3100" b="1" dirty="0">
                <a:solidFill>
                  <a:srgbClr val="C00000"/>
                </a:solidFill>
              </a:rPr>
              <a:t>УЧЕБНЫХ ПРОЕКТОВ – ОБРАЗОВАТЕЛЬНАЯ ТЕХНОЛОГИЯ XXI ВЕКА.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57232"/>
            <a:ext cx="9001156" cy="600076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	</a:t>
            </a:r>
            <a:r>
              <a:rPr lang="ru-RU" sz="1900" dirty="0" smtClean="0">
                <a:solidFill>
                  <a:schemeClr val="tx1"/>
                </a:solidFill>
              </a:rPr>
              <a:t>В </a:t>
            </a:r>
            <a:r>
              <a:rPr lang="ru-RU" sz="1900" dirty="0">
                <a:solidFill>
                  <a:schemeClr val="tx1"/>
                </a:solidFill>
              </a:rPr>
              <a:t>основе метода проектов лежит развитие познавательных </a:t>
            </a:r>
            <a:r>
              <a:rPr lang="ru-RU" sz="1900" dirty="0" smtClean="0">
                <a:solidFill>
                  <a:schemeClr val="tx1"/>
                </a:solidFill>
              </a:rPr>
              <a:t>навыков </a:t>
            </a:r>
            <a:r>
              <a:rPr lang="ru-RU" sz="1900" dirty="0">
                <a:solidFill>
                  <a:schemeClr val="tx1"/>
                </a:solidFill>
              </a:rPr>
              <a:t>учащихся, умений самостоятельно конструировать свои знания, умений ориентироваться в информационном пространстве, </a:t>
            </a:r>
            <a:r>
              <a:rPr lang="ru-RU" sz="1900" dirty="0" smtClean="0">
                <a:solidFill>
                  <a:schemeClr val="tx1"/>
                </a:solidFill>
              </a:rPr>
              <a:t>развитие </a:t>
            </a:r>
            <a:r>
              <a:rPr lang="ru-RU" sz="1900" dirty="0">
                <a:solidFill>
                  <a:schemeClr val="tx1"/>
                </a:solidFill>
              </a:rPr>
              <a:t>критического мышления.</a:t>
            </a: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	Метод </a:t>
            </a:r>
            <a:r>
              <a:rPr lang="ru-RU" sz="1900" dirty="0">
                <a:solidFill>
                  <a:schemeClr val="tx1"/>
                </a:solidFill>
              </a:rPr>
              <a:t>проектов всегда ориентирован на самостоятельную </a:t>
            </a:r>
            <a:r>
              <a:rPr lang="ru-RU" sz="1900" dirty="0" smtClean="0">
                <a:solidFill>
                  <a:schemeClr val="tx1"/>
                </a:solidFill>
              </a:rPr>
              <a:t>деятельность </a:t>
            </a:r>
            <a:r>
              <a:rPr lang="ru-RU" sz="1900" dirty="0">
                <a:solidFill>
                  <a:schemeClr val="tx1"/>
                </a:solidFill>
              </a:rPr>
              <a:t>учащихся — индивидуальную, парную, групповую, кото­рую учащиеся выполняют в течение определенного отрезка времени. Этот подход органично сочетается с групповым </a:t>
            </a:r>
            <a:r>
              <a:rPr lang="ru-RU" sz="1900" i="1" dirty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подходом </a:t>
            </a:r>
            <a:r>
              <a:rPr lang="ru-RU" sz="1900" dirty="0">
                <a:solidFill>
                  <a:schemeClr val="tx1"/>
                </a:solidFill>
              </a:rPr>
              <a:t>к обучению. Метод проектов всегда предполагает решение какой-то проблемы, предусматривающей, с одной стороны, </a:t>
            </a:r>
            <a:r>
              <a:rPr lang="ru-RU" sz="1900" dirty="0" smtClean="0">
                <a:solidFill>
                  <a:schemeClr val="tx1"/>
                </a:solidFill>
              </a:rPr>
              <a:t>использование </a:t>
            </a:r>
            <a:r>
              <a:rPr lang="ru-RU" sz="1900" dirty="0">
                <a:solidFill>
                  <a:schemeClr val="tx1"/>
                </a:solidFill>
              </a:rPr>
              <a:t>разнообразных методов, средств обучения, а с другой - интегрирование знаний, умений из различных областей науки, </a:t>
            </a:r>
            <a:r>
              <a:rPr lang="ru-RU" sz="1900" dirty="0" smtClean="0">
                <a:solidFill>
                  <a:schemeClr val="tx1"/>
                </a:solidFill>
              </a:rPr>
              <a:t>техники</a:t>
            </a:r>
            <a:r>
              <a:rPr lang="ru-RU" sz="1900" dirty="0">
                <a:solidFill>
                  <a:schemeClr val="tx1"/>
                </a:solidFill>
              </a:rPr>
              <a:t>, технологии, творческих областей. Результаты выполненных проектов должны быть «осязаемыми», т.е., если это теоретическая проблема, то конкретное ее решение, если практическая — конк­ретный результат, готовый к внедрению.</a:t>
            </a:r>
          </a:p>
          <a:p>
            <a:pPr algn="l"/>
            <a:r>
              <a:rPr lang="ru-RU" sz="1900" dirty="0" smtClean="0">
                <a:solidFill>
                  <a:schemeClr val="tx1"/>
                </a:solidFill>
              </a:rPr>
              <a:t>	Умение </a:t>
            </a:r>
            <a:r>
              <a:rPr lang="ru-RU" sz="1900" dirty="0">
                <a:solidFill>
                  <a:schemeClr val="tx1"/>
                </a:solidFill>
              </a:rPr>
              <a:t>пользоваться методом проектов — показатель высокой квалификации преподавателя, его прогрессивной методики </a:t>
            </a:r>
            <a:r>
              <a:rPr lang="ru-RU" sz="1900" dirty="0" smtClean="0">
                <a:solidFill>
                  <a:schemeClr val="tx1"/>
                </a:solidFill>
              </a:rPr>
              <a:t>обучения </a:t>
            </a:r>
            <a:r>
              <a:rPr lang="ru-RU" sz="1900" dirty="0">
                <a:solidFill>
                  <a:schemeClr val="tx1"/>
                </a:solidFill>
              </a:rPr>
              <a:t>и развития. Недаром эти технологии относят к </a:t>
            </a:r>
            <a:r>
              <a:rPr lang="ru-RU" sz="1900" b="1" i="1" dirty="0">
                <a:solidFill>
                  <a:schemeClr val="tx1"/>
                </a:solidFill>
              </a:rPr>
              <a:t>технологиям </a:t>
            </a:r>
            <a:r>
              <a:rPr lang="en-US" sz="1900" b="1" i="1" dirty="0">
                <a:solidFill>
                  <a:schemeClr val="tx1"/>
                </a:solidFill>
              </a:rPr>
              <a:t>XXI</a:t>
            </a:r>
            <a:r>
              <a:rPr lang="ru-RU" sz="1900" b="1" i="1" dirty="0">
                <a:solidFill>
                  <a:schemeClr val="tx1"/>
                </a:solidFill>
              </a:rPr>
              <a:t> века</a:t>
            </a:r>
            <a:r>
              <a:rPr lang="ru-RU" sz="1900" dirty="0">
                <a:solidFill>
                  <a:schemeClr val="tx1"/>
                </a:solidFill>
              </a:rPr>
              <a:t>, предусматривающим прежде всего умение </a:t>
            </a:r>
            <a:r>
              <a:rPr lang="ru-RU" sz="1900" dirty="0" smtClean="0">
                <a:solidFill>
                  <a:schemeClr val="tx1"/>
                </a:solidFill>
              </a:rPr>
              <a:t>адаптироваться </a:t>
            </a:r>
            <a:r>
              <a:rPr lang="ru-RU" sz="1900" dirty="0">
                <a:solidFill>
                  <a:schemeClr val="tx1"/>
                </a:solidFill>
              </a:rPr>
              <a:t>к стремительно изменяющимся условиям жизни человека </a:t>
            </a:r>
            <a:r>
              <a:rPr lang="ru-RU" sz="1900" dirty="0" smtClean="0">
                <a:solidFill>
                  <a:schemeClr val="tx1"/>
                </a:solidFill>
              </a:rPr>
              <a:t>постиндустриального </a:t>
            </a:r>
            <a:r>
              <a:rPr lang="ru-RU" sz="1900" dirty="0">
                <a:solidFill>
                  <a:schemeClr val="tx1"/>
                </a:solidFill>
              </a:rPr>
              <a:t>общества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3. ЦЕЛЬ </a:t>
            </a:r>
            <a:r>
              <a:rPr lang="ru-RU" sz="2800" b="1" dirty="0">
                <a:solidFill>
                  <a:srgbClr val="C00000"/>
                </a:solidFill>
              </a:rPr>
              <a:t>ПРОЕКТНОГО ОБУЧЕНИЯ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Цель проектного обучения</a:t>
            </a:r>
            <a:r>
              <a:rPr lang="ru-RU" b="1" dirty="0"/>
              <a:t> </a:t>
            </a:r>
            <a:r>
              <a:rPr lang="ru-RU" dirty="0"/>
              <a:t>состоит в том, чтобы создать условия, при которых учащиеся:</a:t>
            </a:r>
          </a:p>
          <a:p>
            <a:pPr lvl="0"/>
            <a:r>
              <a:rPr lang="ru-RU" dirty="0"/>
              <a:t>самостоятельно и охотно приобретают недостающие знания из разных источников;</a:t>
            </a:r>
          </a:p>
          <a:p>
            <a:pPr lvl="0"/>
            <a:r>
              <a:rPr lang="ru-RU" dirty="0"/>
              <a:t>учатся пользоваться приобретенными знаниями для решения познавательных и практических задач;</a:t>
            </a:r>
          </a:p>
          <a:p>
            <a:pPr lvl="0"/>
            <a:r>
              <a:rPr lang="ru-RU" dirty="0"/>
              <a:t>приобретают коммуникативные умения, работая в различных группах;</a:t>
            </a:r>
          </a:p>
          <a:p>
            <a:pPr lvl="0"/>
            <a:r>
              <a:rPr lang="ru-RU" dirty="0"/>
              <a:t>развивают у себя исследовательские умения (</a:t>
            </a:r>
            <a:r>
              <a:rPr lang="ru-RU" dirty="0" err="1"/>
              <a:t>умения</a:t>
            </a:r>
            <a:r>
              <a:rPr lang="ru-RU" dirty="0"/>
              <a:t> </a:t>
            </a:r>
            <a:r>
              <a:rPr lang="ru-RU" dirty="0" smtClean="0"/>
              <a:t>выявления </a:t>
            </a:r>
            <a:r>
              <a:rPr lang="ru-RU" dirty="0"/>
              <a:t>проблем, </a:t>
            </a:r>
            <a:r>
              <a:rPr lang="ru-RU" dirty="0" smtClean="0"/>
              <a:t>сбора информации</a:t>
            </a:r>
            <a:r>
              <a:rPr lang="ru-RU" dirty="0"/>
              <a:t>, наблюдения, проведения </a:t>
            </a:r>
            <a:r>
              <a:rPr lang="ru-RU" dirty="0" smtClean="0"/>
              <a:t>эксперимента</a:t>
            </a:r>
            <a:r>
              <a:rPr lang="ru-RU" dirty="0"/>
              <a:t>, анализа, построения гипотез, обобщения);</a:t>
            </a:r>
          </a:p>
          <a:p>
            <a:pPr lvl="0"/>
            <a:r>
              <a:rPr lang="ru-RU" dirty="0"/>
              <a:t>развивают системное мышление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43971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4. ТЕОРЕТИЧЕСКИЕ </a:t>
            </a:r>
            <a:r>
              <a:rPr lang="ru-RU" sz="3100" b="1" dirty="0">
                <a:solidFill>
                  <a:srgbClr val="C00000"/>
                </a:solidFill>
              </a:rPr>
              <a:t>ПОЗИЦИИ ПРОЕКТНОГО ОБУЧЕНИЯ.</a:t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9001156" cy="5715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/>
              <a:t>Исходные теоретические позиции проектного обучения:</a:t>
            </a:r>
            <a:endParaRPr lang="ru-RU" sz="2000" dirty="0"/>
          </a:p>
          <a:p>
            <a:r>
              <a:rPr lang="ru-RU" sz="2000" dirty="0"/>
              <a:t>- в центре внимания — ученик, содействие развитию его </a:t>
            </a:r>
            <a:r>
              <a:rPr lang="ru-RU" sz="2000" dirty="0" smtClean="0"/>
              <a:t>творческих </a:t>
            </a:r>
            <a:r>
              <a:rPr lang="ru-RU" sz="2000" dirty="0"/>
              <a:t>способностей;</a:t>
            </a:r>
          </a:p>
          <a:p>
            <a:r>
              <a:rPr lang="ru-RU" sz="2000" dirty="0"/>
              <a:t>- образовательный процесс строится не в логике учебного </a:t>
            </a:r>
            <a:r>
              <a:rPr lang="ru-RU" sz="2000" dirty="0" smtClean="0"/>
              <a:t>предмета</a:t>
            </a:r>
            <a:r>
              <a:rPr lang="ru-RU" sz="2000" dirty="0"/>
              <a:t>, а в логике деятельности, имеющей личностный смысл для ученика, что повышает его мотивацию в учении;</a:t>
            </a:r>
          </a:p>
          <a:p>
            <a:r>
              <a:rPr lang="ru-RU" sz="2000" dirty="0"/>
              <a:t>- индивидуальный темп работы над проектом обеспечивает </a:t>
            </a:r>
            <a:r>
              <a:rPr lang="ru-RU" sz="2000" dirty="0" smtClean="0"/>
              <a:t>выход </a:t>
            </a:r>
            <a:r>
              <a:rPr lang="ru-RU" sz="2000" dirty="0"/>
              <a:t>каждого ученика на свой уровень развития;</a:t>
            </a:r>
          </a:p>
          <a:p>
            <a:r>
              <a:rPr lang="ru-RU" sz="2000" dirty="0"/>
              <a:t>- комплексный подход к разработке учебных проектов </a:t>
            </a:r>
            <a:r>
              <a:rPr lang="ru-RU" sz="2000" dirty="0" smtClean="0"/>
              <a:t>способствует </a:t>
            </a:r>
            <a:r>
              <a:rPr lang="ru-RU" sz="2000" dirty="0"/>
              <a:t>сбалансированному развитию основных </a:t>
            </a:r>
            <a:r>
              <a:rPr lang="ru-RU" sz="2000" dirty="0" smtClean="0"/>
              <a:t>физиологических </a:t>
            </a:r>
            <a:r>
              <a:rPr lang="ru-RU" sz="2000" dirty="0"/>
              <a:t>и психических функций ученика;</a:t>
            </a:r>
          </a:p>
          <a:p>
            <a:r>
              <a:rPr lang="ru-RU" sz="2000" dirty="0"/>
              <a:t>- глубокое, осознанное усвоение базовых знаний обеспечивается за счет универсального их использования в разных ситуациях. </a:t>
            </a:r>
          </a:p>
          <a:p>
            <a:r>
              <a:rPr lang="ru-RU" sz="2000" dirty="0"/>
              <a:t>Таким образом, суть проектного обучения состоит в том, что </a:t>
            </a:r>
            <a:r>
              <a:rPr lang="ru-RU" sz="2000" dirty="0" smtClean="0"/>
              <a:t>учение </a:t>
            </a:r>
            <a:r>
              <a:rPr lang="ru-RU" sz="2000" dirty="0"/>
              <a:t>в процессе работы над учебным проектом постигает реальные процессы, объекты.</a:t>
            </a:r>
          </a:p>
          <a:p>
            <a:endParaRPr lang="ru-RU" sz="1600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7143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5.  </a:t>
            </a:r>
            <a:r>
              <a:rPr lang="ru-RU" sz="2800" b="1" dirty="0" smtClean="0">
                <a:solidFill>
                  <a:srgbClr val="C00000"/>
                </a:solidFill>
              </a:rPr>
              <a:t>СОВРЕМЕННАЯ </a:t>
            </a:r>
            <a:r>
              <a:rPr lang="ru-RU" sz="2800" b="1" dirty="0">
                <a:solidFill>
                  <a:srgbClr val="C00000"/>
                </a:solidFill>
              </a:rPr>
              <a:t>КЛАССИФИКАЦИЯ УЧЕБНЫХ ПРОЕКТОВ.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5721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Проект может быть </a:t>
            </a:r>
            <a:r>
              <a:rPr lang="ru-RU" i="1" dirty="0">
                <a:solidFill>
                  <a:srgbClr val="0070C0"/>
                </a:solidFill>
              </a:rPr>
              <a:t>групповым</a:t>
            </a:r>
            <a:r>
              <a:rPr lang="ru-RU" dirty="0">
                <a:solidFill>
                  <a:srgbClr val="0070C0"/>
                </a:solidFill>
              </a:rPr>
              <a:t> и </a:t>
            </a:r>
            <a:r>
              <a:rPr lang="ru-RU" i="1" dirty="0">
                <a:solidFill>
                  <a:srgbClr val="0070C0"/>
                </a:solidFill>
              </a:rPr>
              <a:t>персональным</a:t>
            </a:r>
            <a:r>
              <a:rPr lang="ru-RU" dirty="0"/>
              <a:t>. Каждый из них имеет свои неоспоримые достоинства.</a:t>
            </a:r>
          </a:p>
          <a:p>
            <a:r>
              <a:rPr lang="ru-RU" i="1" dirty="0"/>
              <a:t>Современная классификация учебных проектов</a:t>
            </a:r>
            <a:r>
              <a:rPr lang="ru-RU" dirty="0"/>
              <a:t> сделана на </a:t>
            </a:r>
            <a:r>
              <a:rPr lang="ru-RU" dirty="0" smtClean="0"/>
              <a:t>основе </a:t>
            </a:r>
            <a:r>
              <a:rPr lang="ru-RU" u="sng" dirty="0"/>
              <a:t>доминирующей (преобладающей) деятельности</a:t>
            </a:r>
            <a:r>
              <a:rPr lang="ru-RU" dirty="0"/>
              <a:t> учащихся:</a:t>
            </a:r>
          </a:p>
          <a:p>
            <a:pPr lvl="0"/>
            <a:r>
              <a:rPr lang="ru-RU" b="1" i="1" dirty="0">
                <a:solidFill>
                  <a:srgbClr val="7030A0"/>
                </a:solidFill>
              </a:rPr>
              <a:t>практико-ориентированный проект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/>
              <a:t>(от учебного пособия до пакета рекомендаций по восстановлению экономики страны);</a:t>
            </a:r>
          </a:p>
          <a:p>
            <a:pPr lvl="0"/>
            <a:r>
              <a:rPr lang="ru-RU" b="1" i="1" dirty="0">
                <a:solidFill>
                  <a:srgbClr val="7030A0"/>
                </a:solidFill>
              </a:rPr>
              <a:t>исследовательский проект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/>
              <a:t>- исследование какой-либо </a:t>
            </a:r>
            <a:r>
              <a:rPr lang="ru-RU" dirty="0" smtClean="0"/>
              <a:t>проблемы </a:t>
            </a:r>
            <a:r>
              <a:rPr lang="ru-RU" dirty="0"/>
              <a:t>по всем правилам научного исследования;</a:t>
            </a:r>
          </a:p>
          <a:p>
            <a:pPr lvl="0"/>
            <a:r>
              <a:rPr lang="ru-RU" b="1" i="1" dirty="0">
                <a:solidFill>
                  <a:srgbClr val="7030A0"/>
                </a:solidFill>
              </a:rPr>
              <a:t>информационный проект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/>
              <a:t>— сбор и обработка информации по значимой проблеме с целью ее презентации широкой </a:t>
            </a:r>
            <a:r>
              <a:rPr lang="ru-RU" dirty="0" smtClean="0"/>
              <a:t>аудитории </a:t>
            </a:r>
            <a:r>
              <a:rPr lang="ru-RU" dirty="0"/>
              <a:t>(статья в СМИ, информация в сети Интернет);</a:t>
            </a:r>
          </a:p>
          <a:p>
            <a:pPr lvl="0"/>
            <a:r>
              <a:rPr lang="ru-RU" b="1" i="1" dirty="0">
                <a:solidFill>
                  <a:srgbClr val="7030A0"/>
                </a:solidFill>
              </a:rPr>
              <a:t>творческий проект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/>
              <a:t>— максимально свободный авторский </a:t>
            </a:r>
            <a:r>
              <a:rPr lang="ru-RU" dirty="0" smtClean="0"/>
              <a:t>подход </a:t>
            </a:r>
            <a:r>
              <a:rPr lang="ru-RU" dirty="0"/>
              <a:t>в решении проблемы. </a:t>
            </a:r>
            <a:r>
              <a:rPr lang="ru-RU" dirty="0" smtClean="0"/>
              <a:t>Продукт- альманахи</a:t>
            </a:r>
            <a:r>
              <a:rPr lang="ru-RU" dirty="0"/>
              <a:t>, </a:t>
            </a:r>
            <a:r>
              <a:rPr lang="ru-RU" dirty="0" smtClean="0"/>
              <a:t>видеофильмы</a:t>
            </a:r>
            <a:r>
              <a:rPr lang="ru-RU" dirty="0"/>
              <a:t>, театрализации, произведения изо или </a:t>
            </a:r>
            <a:r>
              <a:rPr lang="ru-RU" dirty="0" smtClean="0"/>
              <a:t>декоративно-прикладного </a:t>
            </a:r>
            <a:r>
              <a:rPr lang="ru-RU" dirty="0"/>
              <a:t>искусства и т.п.</a:t>
            </a:r>
          </a:p>
          <a:p>
            <a:pPr lvl="0"/>
            <a:r>
              <a:rPr lang="ru-RU" b="1" i="1" dirty="0">
                <a:solidFill>
                  <a:srgbClr val="7030A0"/>
                </a:solidFill>
              </a:rPr>
              <a:t>ролевой проект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/>
              <a:t>— литературные, исторические и т.п. </a:t>
            </a:r>
            <a:r>
              <a:rPr lang="ru-RU" dirty="0" smtClean="0"/>
              <a:t>деловые </a:t>
            </a:r>
            <a:r>
              <a:rPr lang="ru-RU" dirty="0"/>
              <a:t>ролевые игры, результат которых остается открытым до самого конца.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35798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i="1" u="sng" dirty="0">
                <a:solidFill>
                  <a:srgbClr val="FFFF00"/>
                </a:solidFill>
                <a:latin typeface="Arial Black" pitchFamily="34" charset="0"/>
              </a:rPr>
              <a:t>Возможна классификация проектов по: </a:t>
            </a:r>
          </a:p>
          <a:p>
            <a:pPr>
              <a:buNone/>
            </a:pPr>
            <a:r>
              <a:rPr lang="ru-RU" dirty="0"/>
              <a:t>• тематическим областям; </a:t>
            </a:r>
          </a:p>
          <a:p>
            <a:pPr>
              <a:buNone/>
            </a:pPr>
            <a:r>
              <a:rPr lang="ru-RU" dirty="0"/>
              <a:t>• масштабам деятельности; </a:t>
            </a:r>
          </a:p>
          <a:p>
            <a:pPr>
              <a:buNone/>
            </a:pPr>
            <a:r>
              <a:rPr lang="ru-RU" dirty="0"/>
              <a:t>• срокам реализации; </a:t>
            </a:r>
          </a:p>
          <a:p>
            <a:pPr>
              <a:buNone/>
            </a:pPr>
            <a:r>
              <a:rPr lang="ru-RU" dirty="0"/>
              <a:t>• количеству исполнителей; </a:t>
            </a:r>
          </a:p>
          <a:p>
            <a:pPr>
              <a:buNone/>
            </a:pPr>
            <a:r>
              <a:rPr lang="ru-RU" dirty="0"/>
              <a:t>• важности результатов. </a:t>
            </a:r>
          </a:p>
          <a:p>
            <a:pPr>
              <a:buNone/>
            </a:pPr>
            <a:r>
              <a:rPr lang="ru-RU" u="sng" dirty="0" smtClean="0"/>
              <a:t>     Но </a:t>
            </a:r>
            <a:r>
              <a:rPr lang="ru-RU" u="sng" dirty="0"/>
              <a:t>независимо от типа проекта, все они: </a:t>
            </a:r>
          </a:p>
          <a:p>
            <a:pPr>
              <a:buNone/>
            </a:pPr>
            <a:r>
              <a:rPr lang="ru-RU" dirty="0"/>
              <a:t>• в определенной степени неповторимы и уникальны; </a:t>
            </a:r>
          </a:p>
          <a:p>
            <a:pPr>
              <a:buNone/>
            </a:pPr>
            <a:r>
              <a:rPr lang="ru-RU" dirty="0"/>
              <a:t>• направлены на достижение конкретных целей; </a:t>
            </a:r>
          </a:p>
          <a:p>
            <a:pPr>
              <a:buNone/>
            </a:pPr>
            <a:r>
              <a:rPr lang="ru-RU" dirty="0"/>
              <a:t>• ограничены во времени; </a:t>
            </a:r>
          </a:p>
          <a:p>
            <a:pPr>
              <a:buNone/>
            </a:pPr>
            <a:r>
              <a:rPr lang="ru-RU" dirty="0"/>
              <a:t>• предполагают координированное выполнение взаимосвязанных действий.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715436" cy="61436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u="sng" dirty="0">
                <a:solidFill>
                  <a:srgbClr val="FF0000"/>
                </a:solidFill>
              </a:rPr>
              <a:t>По комплексности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 проекты </a:t>
            </a:r>
            <a:r>
              <a:rPr lang="ru-RU" sz="2800" b="1" i="1" u="sng" dirty="0">
                <a:solidFill>
                  <a:srgbClr val="FF0000"/>
                </a:solidFill>
              </a:rPr>
              <a:t>могут быть </a:t>
            </a:r>
            <a:r>
              <a:rPr lang="ru-RU" sz="2800" b="1" i="1" u="sng" dirty="0" err="1">
                <a:solidFill>
                  <a:srgbClr val="FF0000"/>
                </a:solidFill>
              </a:rPr>
              <a:t>монопроектами</a:t>
            </a:r>
            <a:r>
              <a:rPr lang="ru-RU" sz="2800" b="1" i="1" u="sng" dirty="0">
                <a:solidFill>
                  <a:srgbClr val="FF0000"/>
                </a:solidFill>
              </a:rPr>
              <a:t> и </a:t>
            </a:r>
            <a:r>
              <a:rPr lang="ru-RU" sz="2800" b="1" i="1" u="sng" dirty="0" err="1" smtClean="0">
                <a:solidFill>
                  <a:srgbClr val="FF0000"/>
                </a:solidFill>
              </a:rPr>
              <a:t>межпредметными</a:t>
            </a:r>
            <a:r>
              <a:rPr lang="ru-RU" sz="2800" b="1" i="1" u="sng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ru-RU" sz="2800" b="1" i="1" u="sng" dirty="0"/>
          </a:p>
          <a:p>
            <a:pPr>
              <a:buNone/>
            </a:pPr>
            <a:endParaRPr lang="ru-RU" sz="2800" b="1" i="1" u="sng" dirty="0"/>
          </a:p>
          <a:p>
            <a:r>
              <a:rPr lang="ru-RU" b="1" i="1" dirty="0" err="1">
                <a:solidFill>
                  <a:srgbClr val="7030A0"/>
                </a:solidFill>
              </a:rPr>
              <a:t>Монопроекты</a:t>
            </a:r>
            <a:r>
              <a:rPr lang="ru-RU" dirty="0"/>
              <a:t> реализуются в рамках одного учебного предмета или одной области знания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i="1" dirty="0" err="1">
                <a:solidFill>
                  <a:srgbClr val="7030A0"/>
                </a:solidFill>
              </a:rPr>
              <a:t>Межпредметные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/>
              <a:t>— выполняются во внеурочное время под </a:t>
            </a:r>
            <a:r>
              <a:rPr lang="ru-RU" dirty="0" smtClean="0"/>
              <a:t>руководством </a:t>
            </a:r>
            <a:r>
              <a:rPr lang="ru-RU" dirty="0"/>
              <a:t>специалистов из разных областей знания.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42942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По характеру контактов  </a:t>
            </a:r>
            <a:r>
              <a:rPr lang="ru-RU" dirty="0" smtClean="0"/>
              <a:t>проекты </a:t>
            </a:r>
            <a:r>
              <a:rPr lang="ru-RU" dirty="0"/>
              <a:t>бывают </a:t>
            </a:r>
            <a:endParaRPr lang="ru-RU" dirty="0" smtClean="0"/>
          </a:p>
          <a:p>
            <a:pPr>
              <a:buNone/>
            </a:pPr>
            <a:r>
              <a:rPr lang="ru-RU" i="1" dirty="0" err="1" smtClean="0">
                <a:solidFill>
                  <a:srgbClr val="7030A0"/>
                </a:solidFill>
              </a:rPr>
              <a:t>внутриклассными</a:t>
            </a:r>
            <a:r>
              <a:rPr lang="ru-RU" i="1" dirty="0">
                <a:solidFill>
                  <a:srgbClr val="7030A0"/>
                </a:solidFill>
              </a:rPr>
              <a:t>, </a:t>
            </a:r>
            <a:r>
              <a:rPr lang="ru-RU" i="1" dirty="0" err="1">
                <a:solidFill>
                  <a:srgbClr val="7030A0"/>
                </a:solidFill>
              </a:rPr>
              <a:t>внутришкольными</a:t>
            </a:r>
            <a:r>
              <a:rPr lang="ru-RU" i="1" dirty="0" smtClean="0">
                <a:solidFill>
                  <a:srgbClr val="7030A0"/>
                </a:solidFill>
              </a:rPr>
              <a:t>,</a:t>
            </a:r>
          </a:p>
          <a:p>
            <a:pPr>
              <a:buNone/>
            </a:pP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>
                <a:solidFill>
                  <a:srgbClr val="7030A0"/>
                </a:solidFill>
              </a:rPr>
              <a:t>региональными </a:t>
            </a:r>
            <a:r>
              <a:rPr lang="ru-RU" dirty="0">
                <a:solidFill>
                  <a:srgbClr val="7030A0"/>
                </a:solidFill>
              </a:rPr>
              <a:t>и</a:t>
            </a:r>
            <a:r>
              <a:rPr lang="ru-RU" i="1" dirty="0">
                <a:solidFill>
                  <a:srgbClr val="7030A0"/>
                </a:solidFill>
              </a:rPr>
              <a:t> международными.</a:t>
            </a:r>
            <a:r>
              <a:rPr lang="ru-RU" dirty="0">
                <a:solidFill>
                  <a:srgbClr val="7030A0"/>
                </a:solidFill>
              </a:rPr>
              <a:t> 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/>
              <a:t>   Два последних</a:t>
            </a:r>
            <a:r>
              <a:rPr lang="ru-RU" dirty="0"/>
              <a:t>, как правило, реализуются как телекоммуникационные </a:t>
            </a:r>
            <a:r>
              <a:rPr lang="ru-RU" dirty="0" smtClean="0"/>
              <a:t>проекты</a:t>
            </a:r>
            <a:r>
              <a:rPr lang="ru-RU" dirty="0"/>
              <a:t>, с использованием возможностей Интернета и средств </a:t>
            </a:r>
            <a:r>
              <a:rPr lang="ru-RU" dirty="0" smtClean="0"/>
              <a:t>современных </a:t>
            </a:r>
            <a:r>
              <a:rPr lang="ru-RU" dirty="0"/>
              <a:t>компьютерных технологий.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1387</Words>
  <Application>Microsoft Office PowerPoint</Application>
  <PresentationFormat>Экран (4:3)</PresentationFormat>
  <Paragraphs>130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Использование  проектной  технологии в обучении младших школьников (выступление на семинаре)</vt:lpstr>
      <vt:lpstr>1. Актуальность использования  проектной  технологии в обучении.</vt:lpstr>
      <vt:lpstr>2. МЕТОД УЧЕБНЫХ ПРОЕКТОВ – ОБРАЗОВАТЕЛЬНАЯ ТЕХНОЛОГИЯ XXI ВЕКА. </vt:lpstr>
      <vt:lpstr>3. ЦЕЛЬ ПРОЕКТНОГО ОБУЧЕНИЯ</vt:lpstr>
      <vt:lpstr>4. ТЕОРЕТИЧЕСКИЕ ПОЗИЦИИ ПРОЕКТНОГО ОБУЧЕНИЯ.   </vt:lpstr>
      <vt:lpstr>5.  СОВРЕМЕННАЯ КЛАССИФИКАЦИЯ УЧЕБНЫХ ПРОЕКТОВ.</vt:lpstr>
      <vt:lpstr>Слайд 7</vt:lpstr>
      <vt:lpstr>Слайд 8</vt:lpstr>
      <vt:lpstr>Слайд 9</vt:lpstr>
      <vt:lpstr>Слайд 10</vt:lpstr>
      <vt:lpstr>Слайд 11</vt:lpstr>
      <vt:lpstr>Проектная  деятельность в моей практике.</vt:lpstr>
      <vt:lpstr>Слайд 13</vt:lpstr>
      <vt:lpstr>Слайд 14</vt:lpstr>
      <vt:lpstr>Слайд 15</vt:lpstr>
      <vt:lpstr>Защита проекта «Красная книга» В форме презентации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Заключение</vt:lpstr>
      <vt:lpstr>ЛИТЕРАТУРА.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UserXP</cp:lastModifiedBy>
  <cp:revision>66</cp:revision>
  <dcterms:created xsi:type="dcterms:W3CDTF">2012-12-01T18:49:11Z</dcterms:created>
  <dcterms:modified xsi:type="dcterms:W3CDTF">2014-12-07T19:30:53Z</dcterms:modified>
</cp:coreProperties>
</file>