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3" r:id="rId2"/>
    <p:sldId id="302" r:id="rId3"/>
    <p:sldId id="303" r:id="rId4"/>
    <p:sldId id="304" r:id="rId5"/>
    <p:sldId id="301" r:id="rId6"/>
    <p:sldId id="298" r:id="rId7"/>
    <p:sldId id="268" r:id="rId8"/>
    <p:sldId id="267" r:id="rId9"/>
    <p:sldId id="269" r:id="rId10"/>
    <p:sldId id="275" r:id="rId11"/>
    <p:sldId id="276" r:id="rId12"/>
    <p:sldId id="278" r:id="rId13"/>
    <p:sldId id="279" r:id="rId14"/>
    <p:sldId id="292" r:id="rId15"/>
    <p:sldId id="259" r:id="rId16"/>
    <p:sldId id="257" r:id="rId17"/>
    <p:sldId id="258" r:id="rId18"/>
    <p:sldId id="261" r:id="rId19"/>
    <p:sldId id="299" r:id="rId20"/>
    <p:sldId id="291" r:id="rId21"/>
    <p:sldId id="296" r:id="rId22"/>
    <p:sldId id="310" r:id="rId23"/>
    <p:sldId id="29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0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ECC27-C363-4CB4-9572-E88D36944F1C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CD9D87-C6C1-4C80-8428-5EDB9806A8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82608-56E5-4CB5-BA5F-B06B20D6F83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719263"/>
            <a:ext cx="4038600" cy="2128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4000500"/>
            <a:ext cx="4038600" cy="2130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227AC-640F-4E6B-A597-78715EA15DC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3501008"/>
            <a:ext cx="4427984" cy="3096344"/>
          </a:xfrm>
          <a:solidFill>
            <a:srgbClr val="FFC000"/>
          </a:solidFill>
        </p:spPr>
        <p:txBody>
          <a:bodyPr>
            <a:normAutofit fontScale="85000" lnSpcReduction="10000"/>
          </a:bodyPr>
          <a:lstStyle/>
          <a:p>
            <a:r>
              <a:rPr lang="ru-RU" sz="2600" dirty="0" smtClean="0"/>
              <a:t>На земле, где чудес так немало,</a:t>
            </a:r>
            <a:br>
              <a:rPr lang="ru-RU" sz="2600" dirty="0" smtClean="0"/>
            </a:br>
            <a:r>
              <a:rPr lang="ru-RU" sz="2600" dirty="0" smtClean="0"/>
              <a:t>Есть родная душе сторона.</a:t>
            </a:r>
            <a:br>
              <a:rPr lang="ru-RU" sz="2600" dirty="0" smtClean="0"/>
            </a:br>
            <a:r>
              <a:rPr lang="ru-RU" sz="2600" dirty="0" smtClean="0"/>
              <a:t>Та, где жизнь подарила мне мама,</a:t>
            </a:r>
            <a:br>
              <a:rPr lang="ru-RU" sz="2600" dirty="0" smtClean="0"/>
            </a:br>
            <a:r>
              <a:rPr lang="ru-RU" sz="2600" dirty="0" smtClean="0"/>
              <a:t>Где меня ожидает она.</a:t>
            </a:r>
            <a:br>
              <a:rPr lang="ru-RU" sz="2600" dirty="0" smtClean="0"/>
            </a:br>
            <a:r>
              <a:rPr lang="ru-RU" sz="2600" dirty="0" smtClean="0"/>
              <a:t>И священным навек стало поле,</a:t>
            </a:r>
            <a:br>
              <a:rPr lang="ru-RU" sz="2600" dirty="0" smtClean="0"/>
            </a:br>
            <a:r>
              <a:rPr lang="ru-RU" sz="2600" dirty="0" smtClean="0"/>
              <a:t>Где в хлебах обелиски стоят.</a:t>
            </a:r>
            <a:br>
              <a:rPr lang="ru-RU" sz="2600" dirty="0" smtClean="0"/>
            </a:br>
            <a:r>
              <a:rPr lang="ru-RU" sz="2600" dirty="0" smtClean="0"/>
              <a:t>Дорогое мое Ставрополье,</a:t>
            </a:r>
            <a:br>
              <a:rPr lang="ru-RU" sz="2600" dirty="0" smtClean="0"/>
            </a:br>
            <a:r>
              <a:rPr lang="ru-RU" sz="2600" dirty="0" smtClean="0"/>
              <a:t>Ставрополье – песня моя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7" name="Picture 3" descr="D:\Desktop\Остренко 2014 откр урок\cerk-moskovsko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404664"/>
            <a:ext cx="3730005" cy="2806736"/>
          </a:xfrm>
          <a:prstGeom prst="rect">
            <a:avLst/>
          </a:prstGeom>
          <a:noFill/>
        </p:spPr>
      </p:pic>
      <p:pic>
        <p:nvPicPr>
          <p:cNvPr id="1028" name="Picture 4" descr="D:\Desktop\Остренко 2014 откр урок\e1222230cf79f21246c43b5e86615c6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73564" y="4149080"/>
            <a:ext cx="3870436" cy="2418308"/>
          </a:xfrm>
          <a:prstGeom prst="rect">
            <a:avLst/>
          </a:prstGeom>
          <a:noFill/>
        </p:spPr>
      </p:pic>
      <p:pic>
        <p:nvPicPr>
          <p:cNvPr id="1029" name="Picture 5" descr="D:\Desktop\Остренко 2014 откр урок\luxfon_com-1239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95936" y="0"/>
            <a:ext cx="5148064" cy="3217016"/>
          </a:xfrm>
          <a:prstGeom prst="rect">
            <a:avLst/>
          </a:prstGeom>
          <a:noFill/>
        </p:spPr>
      </p:pic>
      <p:pic>
        <p:nvPicPr>
          <p:cNvPr id="1030" name="Picture 6" descr="D:\Desktop\Остренко 2014 откр урок\744314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3968" y="2996952"/>
            <a:ext cx="2237994" cy="335699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617859" y="3284984"/>
            <a:ext cx="25261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Родина…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ru-RU" dirty="0" smtClean="0"/>
              <a:t>Краеведческий листок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2012280" y="205435"/>
            <a:ext cx="4831407" cy="7632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Что означает слово «Край»?</a:t>
            </a:r>
            <a:br>
              <a:rPr lang="ru-RU" dirty="0" smtClean="0"/>
            </a:br>
            <a:r>
              <a:rPr lang="ru-RU" smtClean="0"/>
              <a:t>Откроем </a:t>
            </a:r>
            <a:r>
              <a:rPr lang="ru-RU" dirty="0" smtClean="0"/>
              <a:t>толковый  словарь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1839738"/>
            <a:ext cx="6381972" cy="463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84213" y="544512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Карта – </a:t>
            </a:r>
            <a:r>
              <a:rPr lang="ru-RU" sz="2400" dirty="0" smtClean="0"/>
              <a:t>это уменьшенное изображение земной поверхности на  плоскости с помощью условных обозначений.</a:t>
            </a:r>
          </a:p>
        </p:txBody>
      </p:sp>
      <p:pic>
        <p:nvPicPr>
          <p:cNvPr id="47110" name="Picture 6" descr="IM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27584" y="1124744"/>
            <a:ext cx="7057727" cy="4536614"/>
          </a:xfrm>
        </p:spPr>
      </p:pic>
      <p:sp>
        <p:nvSpPr>
          <p:cNvPr id="4" name="TextBox 3"/>
          <p:cNvSpPr txBox="1"/>
          <p:nvPr/>
        </p:nvSpPr>
        <p:spPr>
          <a:xfrm>
            <a:off x="1553234" y="476672"/>
            <a:ext cx="621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Вспомним, что такое карта?</a:t>
            </a:r>
            <a:endParaRPr lang="ru-RU" sz="36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8" name="Rectangle 16"/>
          <p:cNvSpPr>
            <a:spLocks noGrp="1" noChangeArrowheads="1"/>
          </p:cNvSpPr>
          <p:nvPr>
            <p:ph type="title"/>
          </p:nvPr>
        </p:nvSpPr>
        <p:spPr>
          <a:xfrm>
            <a:off x="468312" y="188913"/>
            <a:ext cx="8280151" cy="6524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300" dirty="0" smtClean="0">
                <a:solidFill>
                  <a:srgbClr val="FF0000"/>
                </a:solidFill>
              </a:rPr>
              <a:t>Что мы можем увидеть на карте? </a:t>
            </a:r>
          </a:p>
        </p:txBody>
      </p:sp>
      <p:pic>
        <p:nvPicPr>
          <p:cNvPr id="49157" name="Picture 5" descr="IMG_0001_NEW - копия (3)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39750" y="981075"/>
            <a:ext cx="2232025" cy="1274763"/>
          </a:xfrm>
          <a:solidFill>
            <a:srgbClr val="000066"/>
          </a:solidFill>
          <a:ln>
            <a:solidFill>
              <a:schemeClr val="tx1"/>
            </a:solidFill>
          </a:ln>
        </p:spPr>
      </p:pic>
      <p:pic>
        <p:nvPicPr>
          <p:cNvPr id="49164" name="Picture 12" descr="IMG_0001_NEW - копия (4)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95288" y="5373688"/>
            <a:ext cx="2089150" cy="1204912"/>
          </a:xfrm>
          <a:ln>
            <a:solidFill>
              <a:srgbClr val="C00000"/>
            </a:solidFill>
          </a:ln>
        </p:spPr>
      </p:pic>
      <p:sp>
        <p:nvSpPr>
          <p:cNvPr id="49169" name="Rectangle 17"/>
          <p:cNvSpPr>
            <a:spLocks noGrp="1" noChangeArrowheads="1"/>
          </p:cNvSpPr>
          <p:nvPr>
            <p:ph type="body" sz="half" idx="3"/>
          </p:nvPr>
        </p:nvSpPr>
        <p:spPr>
          <a:xfrm>
            <a:off x="3455988" y="981075"/>
            <a:ext cx="4428380" cy="55435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600" dirty="0" smtClean="0"/>
              <a:t>Столица России, города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600" dirty="0" smtClean="0"/>
          </a:p>
          <a:p>
            <a:pPr eaLnBrk="1" hangingPunct="1">
              <a:lnSpc>
                <a:spcPct val="90000"/>
              </a:lnSpc>
            </a:pPr>
            <a:endParaRPr lang="ru-RU" sz="2600" dirty="0" smtClean="0"/>
          </a:p>
          <a:p>
            <a:pPr eaLnBrk="1" hangingPunct="1">
              <a:lnSpc>
                <a:spcPct val="90000"/>
              </a:lnSpc>
            </a:pPr>
            <a:endParaRPr lang="ru-RU" sz="2600" dirty="0" smtClean="0"/>
          </a:p>
          <a:p>
            <a:pPr eaLnBrk="1" hangingPunct="1">
              <a:lnSpc>
                <a:spcPct val="90000"/>
              </a:lnSpc>
            </a:pPr>
            <a:r>
              <a:rPr lang="ru-RU" sz="2600" dirty="0" smtClean="0"/>
              <a:t>Каналы</a:t>
            </a:r>
          </a:p>
          <a:p>
            <a:pPr eaLnBrk="1" hangingPunct="1">
              <a:lnSpc>
                <a:spcPct val="90000"/>
              </a:lnSpc>
            </a:pPr>
            <a:endParaRPr lang="ru-RU" sz="2600" dirty="0" smtClean="0"/>
          </a:p>
          <a:p>
            <a:pPr eaLnBrk="1" hangingPunct="1">
              <a:lnSpc>
                <a:spcPct val="90000"/>
              </a:lnSpc>
            </a:pPr>
            <a:endParaRPr lang="ru-RU" sz="2600" dirty="0" smtClean="0"/>
          </a:p>
          <a:p>
            <a:pPr eaLnBrk="1" hangingPunct="1">
              <a:lnSpc>
                <a:spcPct val="90000"/>
              </a:lnSpc>
            </a:pPr>
            <a:r>
              <a:rPr lang="ru-RU" sz="2600" dirty="0" smtClean="0"/>
              <a:t>Реки, озера</a:t>
            </a:r>
          </a:p>
          <a:p>
            <a:pPr eaLnBrk="1" hangingPunct="1">
              <a:lnSpc>
                <a:spcPct val="90000"/>
              </a:lnSpc>
            </a:pPr>
            <a:endParaRPr lang="ru-RU" sz="2600" dirty="0" smtClean="0"/>
          </a:p>
          <a:p>
            <a:pPr eaLnBrk="1" hangingPunct="1">
              <a:lnSpc>
                <a:spcPct val="90000"/>
              </a:lnSpc>
            </a:pPr>
            <a:endParaRPr lang="ru-RU" sz="2600" dirty="0" smtClean="0"/>
          </a:p>
          <a:p>
            <a:pPr eaLnBrk="1" hangingPunct="1">
              <a:lnSpc>
                <a:spcPct val="90000"/>
              </a:lnSpc>
            </a:pPr>
            <a:r>
              <a:rPr lang="ru-RU" sz="2600" dirty="0" smtClean="0"/>
              <a:t>Границы</a:t>
            </a:r>
          </a:p>
        </p:txBody>
      </p:sp>
      <p:pic>
        <p:nvPicPr>
          <p:cNvPr id="49165" name="Picture 13" descr="IMG_0001_NEW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611188" y="3933825"/>
            <a:ext cx="1800225" cy="936625"/>
          </a:xfrm>
          <a:ln>
            <a:solidFill>
              <a:srgbClr val="C00000"/>
            </a:solidFill>
          </a:ln>
        </p:spPr>
      </p:pic>
      <p:pic>
        <p:nvPicPr>
          <p:cNvPr id="49166" name="Picture 14" descr="IMG_NEW - копия (2)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email">
            <a:lum contrast="30000"/>
          </a:blip>
          <a:srcRect/>
          <a:stretch>
            <a:fillRect/>
          </a:stretch>
        </p:blipFill>
        <p:spPr>
          <a:xfrm>
            <a:off x="827088" y="2420938"/>
            <a:ext cx="1584325" cy="1166812"/>
          </a:xfrm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1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91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91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91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1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91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Какие бывают карты?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физические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экономические</a:t>
            </a:r>
            <a:endParaRPr lang="ru-RU" dirty="0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2603521"/>
            <a:ext cx="4040188" cy="309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5025" y="2689365"/>
            <a:ext cx="4041775" cy="292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Физическая карта </a:t>
            </a:r>
            <a:br>
              <a:rPr lang="ru-RU" dirty="0" smtClean="0"/>
            </a:br>
            <a:r>
              <a:rPr lang="ru-RU" dirty="0" smtClean="0"/>
              <a:t>Ставропольского края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556793"/>
            <a:ext cx="8388424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Физическая карта </a:t>
            </a:r>
            <a:br>
              <a:rPr lang="ru-RU" dirty="0" smtClean="0"/>
            </a:br>
            <a:r>
              <a:rPr lang="ru-RU" dirty="0" smtClean="0"/>
              <a:t>Ставропольского края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63494" y="1484784"/>
            <a:ext cx="6936897" cy="516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Карта границ Ставропольского края и крупных городов</a:t>
            </a:r>
            <a:endParaRPr lang="ru-RU" dirty="0"/>
          </a:p>
        </p:txBody>
      </p:sp>
      <p:pic>
        <p:nvPicPr>
          <p:cNvPr id="3075" name="Picture 3" descr="G:\4кл окр мир 2ч\твой край\full_stavropo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1600200"/>
            <a:ext cx="5025668" cy="4816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Административная карта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0432" y="1103809"/>
            <a:ext cx="7597992" cy="5493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А есть ещё  современнейшие карты…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Изображение поверхности земли со спутника в реальном времени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Определить тему урока поможет загадка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Моря есть - плавать нельзя,</a:t>
            </a:r>
            <a:br>
              <a:rPr lang="ru-RU" sz="3600" dirty="0" smtClean="0"/>
            </a:br>
            <a:r>
              <a:rPr lang="ru-RU" sz="3600" dirty="0" smtClean="0"/>
              <a:t>дороги есть - ехать нельзя,</a:t>
            </a:r>
            <a:br>
              <a:rPr lang="ru-RU" sz="3600" dirty="0" smtClean="0"/>
            </a:br>
            <a:r>
              <a:rPr lang="ru-RU" sz="3600" dirty="0" smtClean="0"/>
              <a:t>земля есть - пахать нельзя.</a:t>
            </a:r>
          </a:p>
          <a:p>
            <a:r>
              <a:rPr lang="ru-RU" sz="3600" dirty="0" smtClean="0">
                <a:solidFill>
                  <a:srgbClr val="006600"/>
                </a:solidFill>
              </a:rPr>
              <a:t>Географическая карта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47864" y="3933056"/>
            <a:ext cx="3237756" cy="2479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Какова поверхность (рельеф) края?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7" name="Picture 3" descr="G:\видео край\gora_beshta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124744"/>
            <a:ext cx="3837296" cy="2550102"/>
          </a:xfrm>
          <a:prstGeom prst="rect">
            <a:avLst/>
          </a:prstGeom>
          <a:noFill/>
        </p:spPr>
      </p:pic>
      <p:pic>
        <p:nvPicPr>
          <p:cNvPr id="1028" name="Picture 4" descr="G:\видео край\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67944" y="3212976"/>
            <a:ext cx="4485878" cy="297990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55576" y="4365104"/>
            <a:ext cx="24348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Выскажи своё</a:t>
            </a:r>
          </a:p>
          <a:p>
            <a:r>
              <a:rPr lang="ru-RU" sz="2400" dirty="0" smtClean="0"/>
              <a:t> предположение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Посмотрим  научно-познавательный фильм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«Поверхность края»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Проверим, кто был внимательным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251520" y="4437112"/>
            <a:ext cx="4038600" cy="1152128"/>
          </a:xfrm>
          <a:solidFill>
            <a:srgbClr val="00B050"/>
          </a:solidFill>
        </p:spPr>
        <p:txBody>
          <a:bodyPr>
            <a:normAutofit/>
          </a:bodyPr>
          <a:lstStyle/>
          <a:p>
            <a:endParaRPr lang="ru-RU" i="1" dirty="0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2"/>
          </p:nvPr>
        </p:nvSpPr>
        <p:spPr>
          <a:xfrm>
            <a:off x="1763688" y="3356992"/>
            <a:ext cx="4038600" cy="1152128"/>
          </a:xfrm>
          <a:solidFill>
            <a:srgbClr val="FFFF00"/>
          </a:solidFill>
        </p:spPr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>
          <a:xfrm>
            <a:off x="4648200" y="4437111"/>
            <a:ext cx="4038600" cy="169381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Работая в парах, заполните диаграмму в ТПО №63</a:t>
            </a:r>
          </a:p>
          <a:p>
            <a:r>
              <a:rPr lang="ru-RU" dirty="0" smtClean="0"/>
              <a:t>Вспомните какая поверхность в Ставропольском крае.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043608" y="1484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0" y="2132856"/>
            <a:ext cx="4248472" cy="132343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ru-RU" sz="4000" dirty="0" smtClean="0">
              <a:solidFill>
                <a:schemeClr val="bg1"/>
              </a:solidFill>
            </a:endParaRPr>
          </a:p>
          <a:p>
            <a:endParaRPr lang="ru-RU" sz="4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Поверхность  края разнообразна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251520" y="4437112"/>
            <a:ext cx="4038600" cy="1152128"/>
          </a:xfrm>
          <a:solidFill>
            <a:srgbClr val="00B050"/>
          </a:solidFill>
        </p:spPr>
        <p:txBody>
          <a:bodyPr>
            <a:normAutofit lnSpcReduction="10000"/>
          </a:bodyPr>
          <a:lstStyle/>
          <a:p>
            <a:r>
              <a:rPr lang="ru-RU" dirty="0" smtClean="0"/>
              <a:t>Низменности</a:t>
            </a:r>
          </a:p>
          <a:p>
            <a:r>
              <a:rPr lang="ru-RU" dirty="0" smtClean="0"/>
              <a:t>( менее 200 м)</a:t>
            </a:r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2"/>
          </p:nvPr>
        </p:nvSpPr>
        <p:spPr>
          <a:xfrm>
            <a:off x="2915816" y="2708920"/>
            <a:ext cx="4038600" cy="1152128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r>
              <a:rPr lang="ru-RU" dirty="0" smtClean="0"/>
              <a:t>Возвышенности</a:t>
            </a:r>
          </a:p>
          <a:p>
            <a:r>
              <a:rPr lang="ru-RU" dirty="0" smtClean="0"/>
              <a:t>(200-500 м)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half" idx="3"/>
          </p:nvPr>
        </p:nvSpPr>
        <p:spPr>
          <a:xfrm>
            <a:off x="4644008" y="1052737"/>
            <a:ext cx="4038600" cy="1152128"/>
          </a:xfrm>
          <a:solidFill>
            <a:schemeClr val="accent6">
              <a:lumMod val="5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Горы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(более 500 м)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9832" y="3861048"/>
            <a:ext cx="4334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центре -Ставропольская возвышенность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5733256"/>
            <a:ext cx="59063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 востоке – Азово-Кубанская низменность</a:t>
            </a:r>
          </a:p>
          <a:p>
            <a:r>
              <a:rPr lang="ru-RU" dirty="0" smtClean="0"/>
              <a:t>На западе -</a:t>
            </a:r>
            <a:r>
              <a:rPr lang="ru-RU" dirty="0" err="1" smtClean="0"/>
              <a:t>Терско-Кумская</a:t>
            </a:r>
            <a:r>
              <a:rPr lang="ru-RU" dirty="0" smtClean="0"/>
              <a:t> низменность </a:t>
            </a:r>
          </a:p>
          <a:p>
            <a:r>
              <a:rPr lang="ru-RU" dirty="0" smtClean="0"/>
              <a:t>На севере и </a:t>
            </a:r>
            <a:r>
              <a:rPr lang="ru-RU" dirty="0" err="1" smtClean="0"/>
              <a:t>северо</a:t>
            </a:r>
            <a:r>
              <a:rPr lang="ru-RU" dirty="0" smtClean="0"/>
              <a:t>- востоке – Кума- </a:t>
            </a:r>
            <a:r>
              <a:rPr lang="ru-RU" dirty="0" err="1" smtClean="0"/>
              <a:t>Манычская</a:t>
            </a:r>
            <a:r>
              <a:rPr lang="ru-RU" dirty="0" smtClean="0"/>
              <a:t> впадина.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27984" y="220486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юге- Предгорья Большого  Кавказа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/>
      <p:bldP spid="13" grpId="0" build="p" animBg="1"/>
      <p:bldP spid="1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8420" y="404664"/>
            <a:ext cx="52583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 нашего урока: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196752"/>
            <a:ext cx="8017836" cy="156966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4800" dirty="0" smtClean="0"/>
              <a:t>Карта твоего края.</a:t>
            </a:r>
          </a:p>
          <a:p>
            <a:pPr algn="ctr"/>
            <a:r>
              <a:rPr lang="ru-RU" sz="4800" dirty="0" smtClean="0"/>
              <a:t>Поверхность и водоёмы края.</a:t>
            </a: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2564904"/>
            <a:ext cx="35595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Мы познакомимся 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2456" y="2996952"/>
            <a:ext cx="44853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</a:rPr>
              <a:t>с крупными городами и реками, </a:t>
            </a:r>
          </a:p>
          <a:p>
            <a:r>
              <a:rPr lang="ru-RU" sz="2400" i="1" dirty="0" smtClean="0">
                <a:solidFill>
                  <a:srgbClr val="C00000"/>
                </a:solidFill>
              </a:rPr>
              <a:t>узнаем, какие бывают карты.</a:t>
            </a:r>
            <a:endParaRPr lang="ru-RU" sz="2400" i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3717032"/>
            <a:ext cx="34514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</a:rPr>
              <a:t>Мы научимся</a:t>
            </a:r>
            <a:endParaRPr lang="ru-RU" sz="4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95536" y="4674622"/>
            <a:ext cx="87484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Определять местоположение Ставропольского края,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400" i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Находить крупные реки, горы, возвышенности и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низменности на карте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358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340768"/>
            <a:ext cx="7488832" cy="480131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2400" b="1" dirty="0" smtClean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Проверим домашнее задание</a:t>
            </a:r>
          </a:p>
          <a:p>
            <a:pPr marL="514350" indent="-514350"/>
            <a:r>
              <a:rPr lang="ru-RU" dirty="0" smtClean="0">
                <a:solidFill>
                  <a:srgbClr val="333333"/>
                </a:solidFill>
                <a:cs typeface="Times New Roman" pitchFamily="18" charset="0"/>
              </a:rPr>
              <a:t>       </a:t>
            </a:r>
            <a:r>
              <a:rPr lang="ru-RU" sz="2400" dirty="0" smtClean="0">
                <a:solidFill>
                  <a:srgbClr val="333333"/>
                </a:solidFill>
                <a:cs typeface="Times New Roman" pitchFamily="18" charset="0"/>
              </a:rPr>
              <a:t>А) Блиц-опрос «Знаю ли я свой край?»</a:t>
            </a:r>
          </a:p>
          <a:p>
            <a:pPr marL="514350" indent="-514350"/>
            <a:r>
              <a:rPr lang="ru-RU" sz="2400" dirty="0" smtClean="0">
                <a:solidFill>
                  <a:srgbClr val="333333"/>
                </a:solidFill>
                <a:cs typeface="Times New Roman" pitchFamily="18" charset="0"/>
              </a:rPr>
              <a:t>      б) Мини сообщение «Мой край. Символы края»</a:t>
            </a:r>
          </a:p>
          <a:p>
            <a:pPr marL="514350" indent="-514350"/>
            <a:r>
              <a:rPr lang="ru-RU" sz="2400" dirty="0" smtClean="0">
                <a:solidFill>
                  <a:srgbClr val="333333"/>
                </a:solidFill>
                <a:cs typeface="Times New Roman" pitchFamily="18" charset="0"/>
              </a:rPr>
              <a:t>      В)  Заполним «Краеведческий листок»</a:t>
            </a:r>
          </a:p>
          <a:p>
            <a:pPr marL="514350" indent="-514350"/>
            <a:r>
              <a:rPr lang="ru-RU" sz="2400" b="1" dirty="0" smtClean="0">
                <a:solidFill>
                  <a:srgbClr val="333333"/>
                </a:solidFill>
                <a:cs typeface="Times New Roman" pitchFamily="18" charset="0"/>
              </a:rPr>
              <a:t>2. Работа над новой темой урока.</a:t>
            </a:r>
          </a:p>
          <a:p>
            <a:pPr marL="514350" indent="-514350"/>
            <a:r>
              <a:rPr lang="ru-RU" sz="2400" dirty="0" smtClean="0">
                <a:solidFill>
                  <a:srgbClr val="333333"/>
                </a:solidFill>
                <a:cs typeface="Times New Roman" pitchFamily="18" charset="0"/>
              </a:rPr>
              <a:t>А)О чём нам расскажет карта? Какие бывают карты?</a:t>
            </a:r>
          </a:p>
          <a:p>
            <a:pPr marL="514350" indent="-514350"/>
            <a:r>
              <a:rPr lang="ru-RU" sz="2400" dirty="0" smtClean="0">
                <a:solidFill>
                  <a:srgbClr val="333333"/>
                </a:solidFill>
                <a:cs typeface="Times New Roman" pitchFamily="18" charset="0"/>
              </a:rPr>
              <a:t>Б) Какова поверхность края? Посмотрим фильм.</a:t>
            </a:r>
            <a:r>
              <a:rPr lang="ru-RU" sz="2400" b="1" dirty="0" smtClean="0">
                <a:solidFill>
                  <a:srgbClr val="333333"/>
                </a:solidFill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ru-RU" b="1" dirty="0" smtClean="0">
                <a:solidFill>
                  <a:srgbClr val="333333"/>
                </a:solidFill>
                <a:cs typeface="Times New Roman" pitchFamily="18" charset="0"/>
              </a:rPr>
              <a:t>Физкультминутка </a:t>
            </a:r>
          </a:p>
          <a:p>
            <a:pPr marL="514350" indent="-514350"/>
            <a:r>
              <a:rPr lang="ru-RU" sz="2400" dirty="0" smtClean="0">
                <a:solidFill>
                  <a:srgbClr val="333333"/>
                </a:solidFill>
                <a:cs typeface="Times New Roman" pitchFamily="18" charset="0"/>
              </a:rPr>
              <a:t>в) Проведём своё исследование по карте, работая в  группах</a:t>
            </a:r>
          </a:p>
          <a:p>
            <a:pPr marL="514350" indent="-514350"/>
            <a:r>
              <a:rPr lang="ru-RU" sz="2400" dirty="0" smtClean="0">
                <a:solidFill>
                  <a:srgbClr val="333333"/>
                </a:solidFill>
                <a:cs typeface="Times New Roman" pitchFamily="18" charset="0"/>
              </a:rPr>
              <a:t>г)Посмотрим на поверхность края глазами художника и поэта</a:t>
            </a:r>
          </a:p>
          <a:p>
            <a:r>
              <a:rPr lang="ru-RU" sz="2400" b="1" dirty="0" smtClean="0">
                <a:solidFill>
                  <a:srgbClr val="333333"/>
                </a:solidFill>
                <a:cs typeface="Times New Roman" pitchFamily="18" charset="0"/>
              </a:rPr>
              <a:t>4. </a:t>
            </a:r>
            <a:r>
              <a:rPr lang="ru-RU" sz="2400" b="1" dirty="0" smtClean="0"/>
              <a:t> Итог урока. Домашнее задание.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404664"/>
            <a:ext cx="2647391" cy="707886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ru-RU" sz="4000" dirty="0" smtClean="0"/>
              <a:t>План урока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solidFill>
            <a:srgbClr val="FFFF00"/>
          </a:solidFill>
        </p:spPr>
        <p:txBody>
          <a:bodyPr/>
          <a:lstStyle/>
          <a:p>
            <a:r>
              <a:rPr lang="ru-RU" dirty="0" smtClean="0">
                <a:solidFill>
                  <a:srgbClr val="006600"/>
                </a:solidFill>
              </a:rPr>
              <a:t>Блиц-опрос</a:t>
            </a:r>
            <a:endParaRPr lang="ru-RU" dirty="0">
              <a:solidFill>
                <a:srgbClr val="00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95536" y="1340768"/>
            <a:ext cx="3168352" cy="50405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Наша Родина….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347864" y="1268760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Россия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700808"/>
            <a:ext cx="19848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Наш край….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627784" y="1700808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Ставропольский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2204864"/>
            <a:ext cx="2281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Наш район ….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59832" y="2276872"/>
            <a:ext cx="19765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 smtClean="0">
                <a:solidFill>
                  <a:srgbClr val="C00000"/>
                </a:solidFill>
              </a:rPr>
              <a:t>Ипатовский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2708920"/>
            <a:ext cx="21375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Наше село….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3212976"/>
            <a:ext cx="2294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Главный город края…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99592" y="3645024"/>
            <a:ext cx="3687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Край расположен между морями….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99592" y="4077072"/>
            <a:ext cx="39485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Край протянулся с севера на юг на…….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75856" y="2708920"/>
            <a:ext cx="970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Тахта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347864" y="3212976"/>
            <a:ext cx="1326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Ставрополь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3645024"/>
            <a:ext cx="2402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Чёрным и Каспийским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60032" y="4077072"/>
            <a:ext cx="904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285 км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99592" y="4437112"/>
            <a:ext cx="4407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Край протянулся с запада на восток  на…….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796136" y="4437112"/>
            <a:ext cx="904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370 км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99592" y="4869160"/>
            <a:ext cx="3161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Средняя температура июля … 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923928" y="4797152"/>
            <a:ext cx="1764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+22-25 градусов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27584" y="5301208"/>
            <a:ext cx="3279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Средняя температура января… 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995936" y="5229200"/>
            <a:ext cx="1448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– 5 градусов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16016" y="3212976"/>
            <a:ext cx="1822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Он был основан 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444208" y="3212976"/>
            <a:ext cx="12926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 1777 году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20072" y="2348880"/>
            <a:ext cx="1673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Был образован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7020272" y="2276872"/>
            <a:ext cx="963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 1924 г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1975" y="6021288"/>
            <a:ext cx="8802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Покажем местоположение Ставропольского края на карте России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3" grpId="0"/>
      <p:bldP spid="14" grpId="0"/>
      <p:bldP spid="15" grpId="0"/>
      <p:bldP spid="16" grpId="0"/>
      <p:bldP spid="18" grpId="0"/>
      <p:bldP spid="20" grpId="0"/>
      <p:bldP spid="22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Прочтём стихи о крае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G:\видео край\turism_ecotropy_Stavropoli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8064" y="1268760"/>
            <a:ext cx="3362672" cy="2359475"/>
          </a:xfrm>
          <a:prstGeom prst="rect">
            <a:avLst/>
          </a:prstGeom>
          <a:noFill/>
        </p:spPr>
      </p:pic>
      <p:pic>
        <p:nvPicPr>
          <p:cNvPr id="1027" name="Picture 3" descr="G:\видео край\459244_origina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3734924"/>
            <a:ext cx="3874651" cy="2904031"/>
          </a:xfrm>
          <a:prstGeom prst="rect">
            <a:avLst/>
          </a:prstGeom>
          <a:noFill/>
        </p:spPr>
      </p:pic>
      <p:pic>
        <p:nvPicPr>
          <p:cNvPr id="1028" name="Picture 4" descr="G:\видео край\684b9499a5944e6a7de51b573ba5432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71600" y="1268760"/>
            <a:ext cx="3064130" cy="2376264"/>
          </a:xfrm>
          <a:prstGeom prst="rect">
            <a:avLst/>
          </a:prstGeom>
          <a:noFill/>
        </p:spPr>
      </p:pic>
      <p:pic>
        <p:nvPicPr>
          <p:cNvPr id="1029" name="Picture 5" descr="G:\видео край\50405180-c0d8-d40b-c0d8-d404cff1ee35_photo_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4008" y="3789040"/>
            <a:ext cx="41148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Флаг Ставропольского края</a:t>
            </a:r>
            <a:endParaRPr lang="ru-RU" dirty="0"/>
          </a:p>
        </p:txBody>
      </p:sp>
      <p:pic>
        <p:nvPicPr>
          <p:cNvPr id="4" name="Содержимое 3" descr="http://im8-tub-ru.yandex.net/i?id=293975632-43-72&amp;n=21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488" y="2643182"/>
            <a:ext cx="300039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Герб Ставропольского края</a:t>
            </a:r>
            <a:endParaRPr lang="ru-RU" dirty="0"/>
          </a:p>
        </p:txBody>
      </p:sp>
      <p:pic>
        <p:nvPicPr>
          <p:cNvPr id="4" name="Содержимое 3" descr="http://images.vector-images.com/26/stavropol.gif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14678" y="1643050"/>
            <a:ext cx="271464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Население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Численность населения Ставропольского края в 2013 году составила 2 миллиона 791 тысячу человек. </a:t>
            </a:r>
          </a:p>
          <a:p>
            <a:pPr>
              <a:buNone/>
            </a:pPr>
            <a:r>
              <a:rPr lang="ru-RU" sz="2400" dirty="0" smtClean="0"/>
              <a:t>Городское население в крае немного преобладает над сельским – 58%  </a:t>
            </a:r>
            <a:r>
              <a:rPr lang="ru-RU" sz="2400" dirty="0" err="1" smtClean="0"/>
              <a:t>ставропольцев</a:t>
            </a:r>
            <a:r>
              <a:rPr lang="ru-RU" sz="2400" dirty="0" smtClean="0"/>
              <a:t> живет в городах</a:t>
            </a:r>
            <a:endParaRPr lang="ru-RU" sz="2400" dirty="0"/>
          </a:p>
        </p:txBody>
      </p:sp>
      <p:pic>
        <p:nvPicPr>
          <p:cNvPr id="4" name="Рисунок 3" descr="http://cs303813.userapi.com/v303813831/33ea/tohQJYV3mJo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68" y="3429000"/>
            <a:ext cx="192882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1163</TotalTime>
  <Words>448</Words>
  <Application>Microsoft Office PowerPoint</Application>
  <PresentationFormat>Экран (4:3)</PresentationFormat>
  <Paragraphs>105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Определить тему урока поможет загадка</vt:lpstr>
      <vt:lpstr>Слайд 3</vt:lpstr>
      <vt:lpstr>Слайд 4</vt:lpstr>
      <vt:lpstr>Блиц-опрос</vt:lpstr>
      <vt:lpstr>Прочтём стихи о крае</vt:lpstr>
      <vt:lpstr>Флаг Ставропольского края</vt:lpstr>
      <vt:lpstr>Герб Ставропольского края</vt:lpstr>
      <vt:lpstr>Население</vt:lpstr>
      <vt:lpstr>Краеведческий листок</vt:lpstr>
      <vt:lpstr>Что означает слово «Край»? Откроем толковый  словарь</vt:lpstr>
      <vt:lpstr>Карта – это уменьшенное изображение земной поверхности на  плоскости с помощью условных обозначений.</vt:lpstr>
      <vt:lpstr>Что мы можем увидеть на карте? </vt:lpstr>
      <vt:lpstr>Какие бывают карты?</vt:lpstr>
      <vt:lpstr>Физическая карта  Ставропольского края</vt:lpstr>
      <vt:lpstr>Физическая карта  Ставропольского края</vt:lpstr>
      <vt:lpstr>Карта границ Ставропольского края и крупных городов</vt:lpstr>
      <vt:lpstr>Административная карта </vt:lpstr>
      <vt:lpstr>А есть ещё  современнейшие карты…</vt:lpstr>
      <vt:lpstr>Какова поверхность (рельеф) края? </vt:lpstr>
      <vt:lpstr>Посмотрим  научно-познавательный фильм</vt:lpstr>
      <vt:lpstr>Проверим, кто был внимательным</vt:lpstr>
      <vt:lpstr>Поверхность  края разнообразна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Поработаем с картой в ТПО</dc:title>
  <dc:creator>user</dc:creator>
  <cp:lastModifiedBy>user</cp:lastModifiedBy>
  <cp:revision>94</cp:revision>
  <dcterms:created xsi:type="dcterms:W3CDTF">2014-11-24T17:44:28Z</dcterms:created>
  <dcterms:modified xsi:type="dcterms:W3CDTF">2014-12-02T18:59:46Z</dcterms:modified>
</cp:coreProperties>
</file>