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58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24" autoAdjust="0"/>
    <p:restoredTop sz="94660"/>
  </p:normalViewPr>
  <p:slideViewPr>
    <p:cSldViewPr>
      <p:cViewPr varScale="1">
        <p:scale>
          <a:sx n="68" d="100"/>
          <a:sy n="68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540FC-1B07-4524-AB79-A1291092EA0E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76386-71C4-46A5-B82E-8EFBFB5F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643050"/>
            <a:ext cx="7000924" cy="82279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>Правописание </a:t>
            </a:r>
            <a:br>
              <a:rPr lang="ru-RU" sz="4800" dirty="0" smtClean="0">
                <a:latin typeface="Comic Sans MS" pitchFamily="66" charset="0"/>
              </a:rPr>
            </a:br>
            <a:r>
              <a:rPr lang="ru-RU" sz="4800" dirty="0" smtClean="0">
                <a:latin typeface="Comic Sans MS" pitchFamily="66" charset="0"/>
              </a:rPr>
              <a:t>приставок</a:t>
            </a:r>
            <a:endParaRPr lang="ru-RU" sz="4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2571744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Электронный тренажер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5786454"/>
            <a:ext cx="3214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Comic Sans MS" pitchFamily="66" charset="0"/>
              </a:rPr>
              <a:t>Выполнила 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Учитель МБОУ СОШ № 70</a:t>
            </a:r>
          </a:p>
          <a:p>
            <a:pPr algn="r"/>
            <a:r>
              <a:rPr lang="ru-RU" sz="1600" dirty="0" smtClean="0">
                <a:latin typeface="Comic Sans MS" pitchFamily="66" charset="0"/>
              </a:rPr>
              <a:t>Грачева Оксана Николаевна</a:t>
            </a:r>
            <a:endParaRPr lang="ru-RU" sz="1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Подумай ещё!</a:t>
            </a:r>
            <a:endParaRPr lang="ru-RU" sz="96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857628"/>
            <a:ext cx="2957208" cy="2528887"/>
          </a:xfrm>
          <a:prstGeom prst="rect">
            <a:avLst/>
          </a:prstGeom>
          <a:noFill/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85720" y="5500702"/>
            <a:ext cx="1500198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28572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Приставка – это</a:t>
            </a:r>
            <a:endParaRPr lang="ru-RU" sz="3600" i="1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500034" y="2000240"/>
            <a:ext cx="335758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Общая часть всех родственных слов</a:t>
            </a:r>
            <a:endParaRPr lang="ru-RU" sz="2000" dirty="0"/>
          </a:p>
        </p:txBody>
      </p:sp>
      <p:sp>
        <p:nvSpPr>
          <p:cNvPr id="8" name="Овал 7">
            <a:hlinkClick r:id="rId2" action="ppaction://hlinksldjump"/>
          </p:cNvPr>
          <p:cNvSpPr/>
          <p:nvPr/>
        </p:nvSpPr>
        <p:spPr>
          <a:xfrm>
            <a:off x="4714876" y="1785926"/>
            <a:ext cx="378621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Изменяемая часть слова, которая служит для связи слов в предложении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2214546" y="4000504"/>
            <a:ext cx="435771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Значимая часть слова, которая служит для образования новых слов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1.94444E-6 -4.86586E-6 L -0.00399 -0.4442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14290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Место приставки в слове</a:t>
            </a:r>
            <a:endParaRPr lang="ru-RU" sz="3600" i="1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500034" y="2000240"/>
            <a:ext cx="335758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 конце слова</a:t>
            </a:r>
            <a:endParaRPr lang="ru-RU" sz="2000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2643174" y="3571876"/>
            <a:ext cx="335758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Между корнем и окончанием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5143504" y="2000240"/>
            <a:ext cx="335758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Перед корнем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571876"/>
            <a:ext cx="571504" cy="57150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круглая скобка 7"/>
          <p:cNvSpPr/>
          <p:nvPr/>
        </p:nvSpPr>
        <p:spPr>
          <a:xfrm rot="5400000">
            <a:off x="3857620" y="2714620"/>
            <a:ext cx="285752" cy="2714644"/>
          </a:xfrm>
          <a:prstGeom prst="rightBracket">
            <a:avLst>
              <a:gd name="adj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8900000">
            <a:off x="3287727" y="3383511"/>
            <a:ext cx="1571636" cy="1665837"/>
          </a:xfrm>
          <a:prstGeom prst="arc">
            <a:avLst/>
          </a:prstGeom>
          <a:ln w="444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4714876" y="3071810"/>
            <a:ext cx="571504" cy="571504"/>
            <a:chOff x="4286248" y="5286388"/>
            <a:chExt cx="571504" cy="57150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4143372" y="5429264"/>
              <a:ext cx="571504" cy="2857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4429124" y="5429264"/>
              <a:ext cx="571504" cy="2857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2643174" y="3429000"/>
            <a:ext cx="715174" cy="286546"/>
            <a:chOff x="3357554" y="4857760"/>
            <a:chExt cx="715174" cy="286546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3357554" y="4857760"/>
              <a:ext cx="71438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3929058" y="5000636"/>
              <a:ext cx="28575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93154E-6 L -0.25382 -0.1480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-7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1429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2 группы приставок</a:t>
            </a:r>
            <a:endParaRPr lang="ru-RU" sz="4000" i="1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35729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  - о -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200024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по-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250030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под-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307181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про-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3571876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до-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407194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о-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357290" y="450057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от-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286380" y="135729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  - а -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200024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на-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57818" y="2558473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над-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57818" y="3071810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за-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57818" y="3571876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пра</a:t>
            </a:r>
            <a:r>
              <a:rPr lang="ru-RU" sz="3200" dirty="0" smtClean="0"/>
              <a:t>-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600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Вставь пропущенную букву</a:t>
            </a:r>
          </a:p>
          <a:p>
            <a:pPr algn="ctr"/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- о - или - а - ?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071546"/>
            <a:ext cx="8358246" cy="5538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err="1" smtClean="0">
                <a:latin typeface="Comic Sans MS" pitchFamily="66" charset="0"/>
              </a:rPr>
              <a:t>п_драсти</a:t>
            </a:r>
            <a:r>
              <a:rPr lang="ru-RU" sz="4000" dirty="0" smtClean="0">
                <a:latin typeface="Comic Sans MS" pitchFamily="66" charset="0"/>
              </a:rPr>
              <a:t>, </a:t>
            </a:r>
            <a:r>
              <a:rPr lang="ru-RU" sz="4000" dirty="0" err="1" smtClean="0">
                <a:latin typeface="Comic Sans MS" pitchFamily="66" charset="0"/>
              </a:rPr>
              <a:t>д_ползти</a:t>
            </a:r>
            <a:r>
              <a:rPr lang="ru-RU" sz="4000" dirty="0" smtClean="0">
                <a:latin typeface="Comic Sans MS" pitchFamily="66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ru-RU" sz="4000" dirty="0" err="1" smtClean="0">
                <a:latin typeface="Comic Sans MS" pitchFamily="66" charset="0"/>
              </a:rPr>
              <a:t>н_писать</a:t>
            </a:r>
            <a:r>
              <a:rPr lang="ru-RU" sz="4000" dirty="0" smtClean="0">
                <a:latin typeface="Comic Sans MS" pitchFamily="66" charset="0"/>
              </a:rPr>
              <a:t>, </a:t>
            </a:r>
            <a:r>
              <a:rPr lang="ru-RU" sz="4000" dirty="0" err="1" smtClean="0">
                <a:latin typeface="Comic Sans MS" pitchFamily="66" charset="0"/>
              </a:rPr>
              <a:t>н_дрезать</a:t>
            </a:r>
            <a:r>
              <a:rPr lang="ru-RU" sz="4000" dirty="0" smtClean="0">
                <a:latin typeface="Comic Sans MS" pitchFamily="66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ru-RU" sz="4000" dirty="0" err="1" smtClean="0">
                <a:latin typeface="Comic Sans MS" pitchFamily="66" charset="0"/>
              </a:rPr>
              <a:t>_тплыть</a:t>
            </a:r>
            <a:r>
              <a:rPr lang="ru-RU" sz="4000" dirty="0" smtClean="0">
                <a:latin typeface="Comic Sans MS" pitchFamily="66" charset="0"/>
              </a:rPr>
              <a:t>, </a:t>
            </a:r>
            <a:r>
              <a:rPr lang="ru-RU" sz="4000" dirty="0" err="1" smtClean="0">
                <a:latin typeface="Comic Sans MS" pitchFamily="66" charset="0"/>
              </a:rPr>
              <a:t>з_шить</a:t>
            </a:r>
            <a:r>
              <a:rPr lang="ru-RU" sz="4000" dirty="0" smtClean="0">
                <a:latin typeface="Comic Sans MS" pitchFamily="66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ru-RU" sz="4000" dirty="0" err="1" smtClean="0">
                <a:latin typeface="Comic Sans MS" pitchFamily="66" charset="0"/>
              </a:rPr>
              <a:t>пр_бежать</a:t>
            </a:r>
            <a:r>
              <a:rPr lang="ru-RU" sz="4000" dirty="0" smtClean="0">
                <a:latin typeface="Comic Sans MS" pitchFamily="66" charset="0"/>
              </a:rPr>
              <a:t>, </a:t>
            </a:r>
            <a:r>
              <a:rPr lang="ru-RU" sz="4000" dirty="0" err="1" smtClean="0">
                <a:latin typeface="Comic Sans MS" pitchFamily="66" charset="0"/>
              </a:rPr>
              <a:t>_блепить</a:t>
            </a:r>
            <a:r>
              <a:rPr lang="ru-RU" sz="4000" dirty="0" smtClean="0">
                <a:latin typeface="Comic Sans MS" pitchFamily="66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ru-RU" sz="4000" dirty="0" err="1" smtClean="0">
                <a:latin typeface="Comic Sans MS" pitchFamily="66" charset="0"/>
              </a:rPr>
              <a:t>пр_бабушка</a:t>
            </a:r>
            <a:r>
              <a:rPr lang="ru-RU" sz="4000" dirty="0" smtClean="0">
                <a:latin typeface="Comic Sans MS" pitchFamily="66" charset="0"/>
              </a:rPr>
              <a:t>, </a:t>
            </a:r>
            <a:r>
              <a:rPr lang="ru-RU" sz="4000" dirty="0" err="1" smtClean="0">
                <a:latin typeface="Comic Sans MS" pitchFamily="66" charset="0"/>
              </a:rPr>
              <a:t>п_шутить</a:t>
            </a:r>
            <a:r>
              <a:rPr lang="ru-RU" sz="4000" dirty="0" smtClean="0">
                <a:latin typeface="Comic Sans MS" pitchFamily="66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ru-RU" sz="4000" dirty="0" err="1" smtClean="0">
                <a:latin typeface="Comic Sans MS" pitchFamily="66" charset="0"/>
              </a:rPr>
              <a:t>з_ехать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129235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129235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222104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222104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307181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307181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400050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400699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492919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492919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6182" y="5864386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85728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Раздели слова на 2 группы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298" y="2285992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ru-RU" sz="2000" dirty="0" smtClean="0">
                <a:latin typeface="Comic Sans MS" pitchFamily="66" charset="0"/>
              </a:rPr>
              <a:t>на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ru-RU" sz="2000" dirty="0" smtClean="0">
                <a:latin typeface="Comic Sans MS" pitchFamily="66" charset="0"/>
              </a:rPr>
              <a:t>резать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321468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ru-RU" sz="2000" dirty="0" err="1" smtClean="0">
                <a:latin typeface="Comic Sans MS" pitchFamily="66" charset="0"/>
              </a:rPr>
              <a:t>пад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ru-RU" sz="2000" dirty="0" smtClean="0">
                <a:latin typeface="Comic Sans MS" pitchFamily="66" charset="0"/>
              </a:rPr>
              <a:t>красить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364331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ru-RU" sz="2000" dirty="0" smtClean="0">
                <a:latin typeface="Comic Sans MS" pitchFamily="66" charset="0"/>
              </a:rPr>
              <a:t>па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ru-RU" sz="2000" dirty="0" smtClean="0">
                <a:latin typeface="Comic Sans MS" pitchFamily="66" charset="0"/>
              </a:rPr>
              <a:t>бегать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4810" y="185736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ru-RU" sz="2000" dirty="0" smtClean="0">
                <a:latin typeface="Comic Sans MS" pitchFamily="66" charset="0"/>
              </a:rPr>
              <a:t>на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ru-RU" sz="2000" dirty="0" smtClean="0">
                <a:latin typeface="Comic Sans MS" pitchFamily="66" charset="0"/>
              </a:rPr>
              <a:t>учит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450057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ru-RU" sz="2000" dirty="0" smtClean="0">
                <a:latin typeface="Comic Sans MS" pitchFamily="66" charset="0"/>
              </a:rPr>
              <a:t>за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ru-RU" sz="2000" dirty="0" err="1" smtClean="0">
                <a:latin typeface="Comic Sans MS" pitchFamily="66" charset="0"/>
              </a:rPr>
              <a:t>пасать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500063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ru-RU" sz="2000" dirty="0" smtClean="0">
                <a:latin typeface="Comic Sans MS" pitchFamily="66" charset="0"/>
              </a:rPr>
              <a:t>на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ru-RU" sz="2000" dirty="0" smtClean="0">
                <a:latin typeface="Comic Sans MS" pitchFamily="66" charset="0"/>
              </a:rPr>
              <a:t>резать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6050" y="4143380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ru-RU" sz="2000" dirty="0" smtClean="0">
                <a:latin typeface="Comic Sans MS" pitchFamily="66" charset="0"/>
              </a:rPr>
              <a:t>а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ru-RU" sz="2000" dirty="0" smtClean="0">
                <a:latin typeface="Comic Sans MS" pitchFamily="66" charset="0"/>
              </a:rPr>
              <a:t>пустеть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135729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ru-RU" sz="2000" dirty="0" err="1" smtClean="0">
                <a:latin typeface="Comic Sans MS" pitchFamily="66" charset="0"/>
              </a:rPr>
              <a:t>аб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ru-RU" sz="2000" dirty="0" smtClean="0">
                <a:latin typeface="Comic Sans MS" pitchFamily="66" charset="0"/>
              </a:rPr>
              <a:t>лететь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4810" y="278605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[</a:t>
            </a:r>
            <a:r>
              <a:rPr lang="ru-RU" sz="2000" dirty="0" smtClean="0">
                <a:latin typeface="Comic Sans MS" pitchFamily="66" charset="0"/>
              </a:rPr>
              <a:t>на</a:t>
            </a:r>
            <a:r>
              <a:rPr lang="en-US" sz="2000" dirty="0" smtClean="0">
                <a:latin typeface="Comic Sans MS" pitchFamily="66" charset="0"/>
              </a:rPr>
              <a:t>]</a:t>
            </a:r>
            <a:r>
              <a:rPr lang="ru-RU" sz="2000" dirty="0" smtClean="0">
                <a:latin typeface="Comic Sans MS" pitchFamily="66" charset="0"/>
              </a:rPr>
              <a:t>помнить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034" y="1357298"/>
            <a:ext cx="16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2400" b="1" dirty="0" smtClean="0">
                <a:latin typeface="Comic Sans MS" pitchFamily="66" charset="0"/>
              </a:rPr>
              <a:t>блететь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48" y="1357298"/>
            <a:ext cx="16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на</a:t>
            </a:r>
            <a:r>
              <a:rPr lang="ru-RU" sz="2400" b="1" dirty="0" smtClean="0">
                <a:latin typeface="Comic Sans MS" pitchFamily="66" charset="0"/>
              </a:rPr>
              <a:t>учит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5172" y="2143116"/>
            <a:ext cx="16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на</a:t>
            </a:r>
            <a:r>
              <a:rPr lang="ru-RU" sz="2400" b="1" dirty="0" smtClean="0">
                <a:latin typeface="Comic Sans MS" pitchFamily="66" charset="0"/>
              </a:rPr>
              <a:t>резать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7950" y="300037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на</a:t>
            </a:r>
            <a:r>
              <a:rPr lang="ru-RU" sz="2400" b="1" dirty="0" smtClean="0">
                <a:latin typeface="Comic Sans MS" pitchFamily="66" charset="0"/>
              </a:rPr>
              <a:t>помнить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214311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под</a:t>
            </a:r>
            <a:r>
              <a:rPr lang="ru-RU" sz="2400" b="1" dirty="0" smtClean="0">
                <a:latin typeface="Comic Sans MS" pitchFamily="66" charset="0"/>
              </a:rPr>
              <a:t>красить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158" y="3000372"/>
            <a:ext cx="16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по</a:t>
            </a:r>
            <a:r>
              <a:rPr lang="ru-RU" sz="2400" b="1" dirty="0" smtClean="0">
                <a:latin typeface="Comic Sans MS" pitchFamily="66" charset="0"/>
              </a:rPr>
              <a:t>бегать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58" y="3929066"/>
            <a:ext cx="16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sz="2400" b="1" dirty="0" smtClean="0">
                <a:latin typeface="Comic Sans MS" pitchFamily="66" charset="0"/>
              </a:rPr>
              <a:t>пустеть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2264" y="3929066"/>
            <a:ext cx="16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за</a:t>
            </a:r>
            <a:r>
              <a:rPr lang="ru-RU" sz="2400" b="1" dirty="0" smtClean="0">
                <a:latin typeface="Comic Sans MS" pitchFamily="66" charset="0"/>
              </a:rPr>
              <a:t>пасать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43734" y="4786322"/>
            <a:ext cx="164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на</a:t>
            </a:r>
            <a:r>
              <a:rPr lang="ru-RU" sz="2400" b="1" dirty="0" smtClean="0">
                <a:latin typeface="Comic Sans MS" pitchFamily="66" charset="0"/>
              </a:rPr>
              <a:t>резать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14290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Подбери приставки к каждому слову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422" y="12858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1285860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бежать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135729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00694" y="135729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ломить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1662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221455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гулка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242886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242886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клон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5140" y="235743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29454" y="235743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варка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36" y="528638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под-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628" y="528638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про-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662" y="421481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над-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4744" y="385762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по-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388" y="450057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за-</a:t>
            </a:r>
            <a:endParaRPr lang="ru-RU" sz="2800" dirty="0">
              <a:latin typeface="Comic Sans MS" pitchFamily="66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0" y="3286124"/>
            <a:ext cx="9144000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6.29047E-7 L -0.52274 -0.4451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" y="-22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6.29047E-7 L -0.09167 -0.5814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-291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23959E-6 L -0.05139 -0.205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103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91304E-6 L 0.41094 -0.4148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207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03515E-6 L -0.01736 -0.3096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15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  <p:bldP spid="5" grpId="1"/>
      <p:bldP spid="7" grpId="0"/>
      <p:bldP spid="8" grpId="0"/>
      <p:bldP spid="8" grpId="1"/>
      <p:bldP spid="9" grpId="0"/>
      <p:bldP spid="10" grpId="0"/>
      <p:bldP spid="10" grpId="1"/>
      <p:bldP spid="11" grpId="0"/>
      <p:bldP spid="12" grpId="0"/>
      <p:bldP spid="12" grpId="1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071546"/>
            <a:ext cx="5786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5">
                    <a:lumMod val="50000"/>
                  </a:schemeClr>
                </a:solidFill>
              </a:rPr>
              <a:t>Молодцы, ребята! </a:t>
            </a:r>
            <a:r>
              <a:rPr lang="ru-RU" sz="8000" b="1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</a:t>
            </a:r>
            <a:endParaRPr lang="ru-RU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8929710" y="6643710"/>
            <a:ext cx="214290" cy="2142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66" charset="0"/>
              </a:rPr>
              <a:t>Подумай ещё!</a:t>
            </a:r>
            <a:endParaRPr lang="ru-RU" sz="9600" dirty="0">
              <a:solidFill>
                <a:schemeClr val="tx1">
                  <a:lumMod val="65000"/>
                  <a:lumOff val="3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857628"/>
            <a:ext cx="2957208" cy="2528887"/>
          </a:xfrm>
          <a:prstGeom prst="rect">
            <a:avLst/>
          </a:prstGeom>
          <a:noFill/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85720" y="5500702"/>
            <a:ext cx="1500198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203</Words>
  <PresentationFormat>Экран (4:3)</PresentationFormat>
  <Paragraphs>85</Paragraphs>
  <Slides>10</Slides>
  <Notes>0</Notes>
  <HiddenSlides>2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Правописание  приставок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 приставок</dc:title>
  <dc:creator>Грач</dc:creator>
  <cp:lastModifiedBy>Грач</cp:lastModifiedBy>
  <cp:revision>14</cp:revision>
  <dcterms:created xsi:type="dcterms:W3CDTF">2014-04-02T16:52:46Z</dcterms:created>
  <dcterms:modified xsi:type="dcterms:W3CDTF">2014-04-05T13:59:30Z</dcterms:modified>
</cp:coreProperties>
</file>