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68" r:id="rId5"/>
    <p:sldId id="259" r:id="rId6"/>
    <p:sldId id="260" r:id="rId7"/>
    <p:sldId id="270" r:id="rId8"/>
    <p:sldId id="261" r:id="rId9"/>
    <p:sldId id="262" r:id="rId10"/>
    <p:sldId id="269" r:id="rId11"/>
    <p:sldId id="263" r:id="rId12"/>
    <p:sldId id="264" r:id="rId13"/>
    <p:sldId id="265" r:id="rId14"/>
    <p:sldId id="281" r:id="rId15"/>
    <p:sldId id="271" r:id="rId16"/>
    <p:sldId id="266" r:id="rId17"/>
    <p:sldId id="267" r:id="rId18"/>
    <p:sldId id="280" r:id="rId19"/>
    <p:sldId id="272" r:id="rId20"/>
    <p:sldId id="275" r:id="rId21"/>
    <p:sldId id="273" r:id="rId22"/>
    <p:sldId id="274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7" autoAdjust="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2951BE-D541-4588-84EE-4D67A50C6831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502904-CFD4-49EE-BB96-39D296607B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 &amp;ucy;&amp;rcy;&amp;ocy;&amp;kcy;. &amp;Mcy;&amp;ycy; &amp;zcy;&amp;ncy;&amp;acy;&amp;kcy;&amp;ocy;&amp;mcy;&amp;icy;&amp;mcy;&amp;s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810039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Picture 5" descr="C:\Documents and Settings\Admin\Рабочий стол\11971488431079343407barretr_Pencil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3869"/>
            <a:ext cx="1872000" cy="1872000"/>
          </a:xfrm>
          <a:prstGeom prst="rect">
            <a:avLst/>
          </a:prstGeom>
          <a:noFill/>
        </p:spPr>
      </p:pic>
      <p:sp>
        <p:nvSpPr>
          <p:cNvPr id="7" name="Freeform 8"/>
          <p:cNvSpPr>
            <a:spLocks/>
          </p:cNvSpPr>
          <p:nvPr/>
        </p:nvSpPr>
        <p:spPr bwMode="gray">
          <a:xfrm rot="870691" flipH="1">
            <a:off x="1513386" y="2084898"/>
            <a:ext cx="540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899592" y="188640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из нескольких веществ 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611560" y="4941168"/>
            <a:ext cx="1764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Карандаш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gray">
          <a:xfrm rot="21333592">
            <a:off x="3306209" y="1663143"/>
            <a:ext cx="540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20193589" flipH="1">
            <a:off x="728033" y="3585560"/>
            <a:ext cx="540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642910" y="1571612"/>
            <a:ext cx="2052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2857488" y="1142984"/>
            <a:ext cx="1764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каучук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0" y="2928934"/>
            <a:ext cx="1764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графит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узел 14"/>
          <p:cNvSpPr>
            <a:spLocks noChangeAspect="1"/>
          </p:cNvSpPr>
          <p:nvPr/>
        </p:nvSpPr>
        <p:spPr>
          <a:xfrm>
            <a:off x="285720" y="2500306"/>
            <a:ext cx="2052000" cy="2052000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>
            <a:spLocks noChangeAspect="1"/>
          </p:cNvSpPr>
          <p:nvPr/>
        </p:nvSpPr>
        <p:spPr>
          <a:xfrm>
            <a:off x="857224" y="1500174"/>
            <a:ext cx="2052000" cy="2052000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>
            <a:spLocks noChangeAspect="1"/>
          </p:cNvSpPr>
          <p:nvPr/>
        </p:nvSpPr>
        <p:spPr>
          <a:xfrm>
            <a:off x="2571736" y="1000108"/>
            <a:ext cx="2052000" cy="2052000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\Рабочий стол\11949850601793037291magnifing_glass_gino_riv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097" flipH="1">
            <a:off x="5822165" y="1678769"/>
            <a:ext cx="2354263" cy="2362200"/>
          </a:xfrm>
          <a:prstGeom prst="rect">
            <a:avLst/>
          </a:prstGeom>
          <a:noFill/>
        </p:spPr>
      </p:pic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6732240" y="5013176"/>
            <a:ext cx="1764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Лупа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узел 29"/>
          <p:cNvSpPr>
            <a:spLocks noChangeAspect="1"/>
          </p:cNvSpPr>
          <p:nvPr/>
        </p:nvSpPr>
        <p:spPr>
          <a:xfrm>
            <a:off x="6444208" y="1484784"/>
            <a:ext cx="2052000" cy="2052000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gray">
          <a:xfrm>
            <a:off x="5786446" y="1285860"/>
            <a:ext cx="1764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стекло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gray">
          <a:xfrm rot="2989835">
            <a:off x="7825754" y="3039415"/>
            <a:ext cx="540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7072330" y="3429000"/>
            <a:ext cx="1764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4286248" y="2714620"/>
            <a:ext cx="1764000" cy="574675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металл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8"/>
          <p:cNvSpPr>
            <a:spLocks/>
          </p:cNvSpPr>
          <p:nvPr/>
        </p:nvSpPr>
        <p:spPr bwMode="gray">
          <a:xfrm rot="870691" flipH="1">
            <a:off x="5131107" y="3202288"/>
            <a:ext cx="540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9" name="Блок-схема: узел 38"/>
          <p:cNvSpPr>
            <a:spLocks noChangeAspect="1"/>
          </p:cNvSpPr>
          <p:nvPr/>
        </p:nvSpPr>
        <p:spPr>
          <a:xfrm>
            <a:off x="4643438" y="2143116"/>
            <a:ext cx="2052000" cy="2052000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>
            <a:outerShdw dist="50800" dir="5400000" algn="ctr" rotWithShape="0">
              <a:srgbClr val="00B05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&amp;Vcy;&amp;iecy;&amp;shchcy;&amp;iecy;&amp;scy;&amp;tcy;&amp;vcy;&amp;acy;&amp;mcy;&amp;icy; &amp;ncy;&amp;acy;&amp;zcy;&amp;ycy;&amp;vcy;&amp;acy;&amp;yucy;&amp;tcy; &amp;tcy;&amp;ocy;, &amp;icy;&amp;zcy; &amp;chcy;&amp;iecy;&amp;gcy;&amp;ocy; &amp;scy;&amp;ocy;&amp;scy;&amp;tcy;&amp;ocy;&amp;yacy;&amp;tcy; &amp;tcy;&amp;iecy;&amp;lcy;&amp;acy;"/>
          <p:cNvPicPr>
            <a:picLocks noChangeAspect="1" noChangeArrowheads="1"/>
          </p:cNvPicPr>
          <p:nvPr/>
        </p:nvPicPr>
        <p:blipFill>
          <a:blip r:embed="rId2" cstate="print"/>
          <a:srcRect l="43049" t="33600"/>
          <a:stretch>
            <a:fillRect/>
          </a:stretch>
        </p:blipFill>
        <p:spPr bwMode="auto">
          <a:xfrm>
            <a:off x="1475656" y="764704"/>
            <a:ext cx="6408712" cy="560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89008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Называют, веществами, из, то, тела, состоят, чего</a:t>
            </a:r>
            <a:endParaRPr lang="ru-RU" sz="5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8172400" cy="198884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Веществами называют то, из чего состоят тела.</a:t>
            </a:r>
            <a:endParaRPr lang="ru-RU" sz="44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Kcy;&amp;ucy;&amp;pcy;&amp;icy;&amp;tcy;&amp;softcy; &amp;Mcy;&amp;icy;&amp;kcy;&amp;rcy;&amp;ocy;&amp;scy;&amp;kcy;&amp;ocy;&amp;pcy; &amp;bcy;&amp;icy;&amp;ocy;&amp;lcy;&amp;ocy;&amp;gcy;&amp;icy;&amp;chcy;&amp;iecy;&amp;scy;&amp;kcy;&amp;icy;&amp;jcy; &amp;Bcy;&amp;icy;&amp;ocy;&amp;mcy;&amp;iecy;&amp;dcy; 2 &amp;scy; &amp;dcy;&amp;ocy;&amp;scy;&amp;tcy;&amp;acy;&amp;vcy;&amp;kcy;&amp;ocy;&amp;jcy; &amp;pcy;&amp;ocy; &amp;Rcy;&amp;ocy;&amp;scy;&amp;scy;&amp;icy;&amp;icy; &amp;Mcy;&amp;ocy;&amp;ncy;&amp;ocy;&amp;kcy;&amp;ucy;&amp;lcy;&amp;yacy;&amp;rcy;&amp;ncy;&amp;ycy;&amp;iecy; &amp;Bcy;&amp;ocy;&amp;lcy;&amp;softcy;&amp;shcy;&amp;ocy;&amp;jcy; &amp;kcy;&amp;acy;&amp;tcy;&amp;acy;&amp;lcy;&amp;ocy;&amp;gcy; &amp;tcy;&amp;ocy;&amp;vcy;&amp;acy;&amp;rcy;&amp;ocy;&amp;vcy; &amp;dcy;&amp;lcy;&amp;yacy; &amp;kcy;&amp;rcy;&amp;acy;&amp;scy;&amp;ocy;&amp;tcy;&amp;ycy; &amp;icy; &amp;zcy;&amp;dcy;&amp;ocy;&amp;rcy;&amp;ocy;&amp;vcy;&amp;softcy;&amp;yacy;. &amp;Ocy;&amp;tcy;&amp;zcy;&amp;y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804" y="548680"/>
            <a:ext cx="5482580" cy="548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50"/>
          <p:cNvGrpSpPr>
            <a:grpSpLocks noChangeAspect="1"/>
          </p:cNvGrpSpPr>
          <p:nvPr/>
        </p:nvGrpSpPr>
        <p:grpSpPr>
          <a:xfrm>
            <a:off x="4355976" y="2420888"/>
            <a:ext cx="1679040" cy="2376000"/>
            <a:chOff x="3562587" y="2428868"/>
            <a:chExt cx="1908000" cy="270000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562587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0"/>
            <p:cNvGrpSpPr/>
            <p:nvPr/>
          </p:nvGrpSpPr>
          <p:grpSpPr>
            <a:xfrm>
              <a:off x="3706587" y="2720240"/>
              <a:ext cx="1620000" cy="2117256"/>
              <a:chOff x="4071934" y="2928934"/>
              <a:chExt cx="1620000" cy="2117256"/>
            </a:xfrm>
          </p:grpSpPr>
          <p:grpSp>
            <p:nvGrpSpPr>
              <p:cNvPr id="33" name="Группа 9"/>
              <p:cNvGrpSpPr/>
              <p:nvPr/>
            </p:nvGrpSpPr>
            <p:grpSpPr>
              <a:xfrm>
                <a:off x="4071934" y="2928934"/>
                <a:ext cx="1620000" cy="2117256"/>
                <a:chOff x="1357290" y="3000372"/>
                <a:chExt cx="1620000" cy="2117256"/>
              </a:xfrm>
            </p:grpSpPr>
            <p:sp>
              <p:nvSpPr>
                <p:cNvPr id="18" name="Блок-схема: магнитный диск 17"/>
                <p:cNvSpPr/>
                <p:nvPr/>
              </p:nvSpPr>
              <p:spPr>
                <a:xfrm>
                  <a:off x="1357290" y="3000372"/>
                  <a:ext cx="1620000" cy="1260000"/>
                </a:xfrm>
                <a:prstGeom prst="flowChartMagneticDisk">
                  <a:avLst/>
                </a:prstGeom>
                <a:solidFill>
                  <a:schemeClr val="bg1"/>
                </a:solidFill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Блок-схема: магнитный диск 18"/>
                <p:cNvSpPr/>
                <p:nvPr/>
              </p:nvSpPr>
              <p:spPr>
                <a:xfrm>
                  <a:off x="1357290" y="3857628"/>
                  <a:ext cx="1620000" cy="1260000"/>
                </a:xfrm>
                <a:prstGeom prst="flowChartMagneticDisk">
                  <a:avLst/>
                </a:prstGeom>
                <a:gradFill flip="none" rotWithShape="1">
                  <a:gsLst>
                    <a:gs pos="0">
                      <a:srgbClr val="8EB4E3">
                        <a:tint val="66000"/>
                        <a:satMod val="160000"/>
                      </a:srgbClr>
                    </a:gs>
                    <a:gs pos="50000">
                      <a:srgbClr val="8EB4E3">
                        <a:tint val="44500"/>
                        <a:satMod val="160000"/>
                      </a:srgbClr>
                    </a:gs>
                    <a:gs pos="100000">
                      <a:srgbClr val="8EB4E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" name="Куб 19"/>
              <p:cNvSpPr>
                <a:spLocks noChangeAspect="1"/>
              </p:cNvSpPr>
              <p:nvPr/>
            </p:nvSpPr>
            <p:spPr>
              <a:xfrm rot="1035088">
                <a:off x="4551831" y="4433361"/>
                <a:ext cx="576000" cy="433124"/>
              </a:xfrm>
              <a:prstGeom prst="cube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7" name="Picture 3" descr="C:\Documents and Settings\Admin\Рабочий стол\11971013331885495170jilagan_Spoon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512770">
            <a:off x="4427192" y="1858266"/>
            <a:ext cx="462230" cy="2052000"/>
          </a:xfrm>
          <a:prstGeom prst="rect">
            <a:avLst/>
          </a:prstGeom>
          <a:noFill/>
        </p:spPr>
      </p:pic>
      <p:grpSp>
        <p:nvGrpSpPr>
          <p:cNvPr id="35" name="Группа 51"/>
          <p:cNvGrpSpPr>
            <a:grpSpLocks noChangeAspect="1"/>
          </p:cNvGrpSpPr>
          <p:nvPr/>
        </p:nvGrpSpPr>
        <p:grpSpPr>
          <a:xfrm>
            <a:off x="7092280" y="2492896"/>
            <a:ext cx="1679040" cy="2376000"/>
            <a:chOff x="5857884" y="2428868"/>
            <a:chExt cx="1908000" cy="27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857884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9"/>
            <p:cNvGrpSpPr/>
            <p:nvPr/>
          </p:nvGrpSpPr>
          <p:grpSpPr>
            <a:xfrm>
              <a:off x="6001884" y="2720240"/>
              <a:ext cx="1620000" cy="2117256"/>
              <a:chOff x="1357290" y="3000372"/>
              <a:chExt cx="1620000" cy="2117256"/>
            </a:xfrm>
          </p:grpSpPr>
          <p:sp>
            <p:nvSpPr>
              <p:cNvPr id="24" name="Блок-схема: магнитный диск 23"/>
              <p:cNvSpPr/>
              <p:nvPr/>
            </p:nvSpPr>
            <p:spPr>
              <a:xfrm>
                <a:off x="1357290" y="3000372"/>
                <a:ext cx="1620000" cy="126000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Блок-схема: магнитный диск 24"/>
              <p:cNvSpPr/>
              <p:nvPr/>
            </p:nvSpPr>
            <p:spPr>
              <a:xfrm>
                <a:off x="1357290" y="3857628"/>
                <a:ext cx="1620000" cy="1260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8EB4E3">
                      <a:tint val="66000"/>
                      <a:satMod val="160000"/>
                    </a:srgbClr>
                  </a:gs>
                  <a:gs pos="50000">
                    <a:srgbClr val="8EB4E3">
                      <a:tint val="44500"/>
                      <a:satMod val="160000"/>
                    </a:srgbClr>
                  </a:gs>
                  <a:gs pos="100000">
                    <a:srgbClr val="8EB4E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8" name="Группа 49"/>
          <p:cNvGrpSpPr>
            <a:grpSpLocks noChangeAspect="1"/>
          </p:cNvGrpSpPr>
          <p:nvPr/>
        </p:nvGrpSpPr>
        <p:grpSpPr>
          <a:xfrm>
            <a:off x="1403648" y="2420888"/>
            <a:ext cx="1679040" cy="2376000"/>
            <a:chOff x="1036100" y="2428868"/>
            <a:chExt cx="1908000" cy="27000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36100" y="2428868"/>
              <a:ext cx="1908000" cy="2700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9"/>
            <p:cNvGrpSpPr/>
            <p:nvPr/>
          </p:nvGrpSpPr>
          <p:grpSpPr>
            <a:xfrm>
              <a:off x="1180100" y="2720240"/>
              <a:ext cx="1620000" cy="2117256"/>
              <a:chOff x="1357290" y="3000372"/>
              <a:chExt cx="1620000" cy="2117256"/>
            </a:xfrm>
          </p:grpSpPr>
          <p:sp>
            <p:nvSpPr>
              <p:cNvPr id="9" name="Блок-схема: магнитный диск 8"/>
              <p:cNvSpPr/>
              <p:nvPr/>
            </p:nvSpPr>
            <p:spPr>
              <a:xfrm>
                <a:off x="1357290" y="3000372"/>
                <a:ext cx="1620000" cy="1260000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магнитный диск 7"/>
              <p:cNvSpPr/>
              <p:nvPr/>
            </p:nvSpPr>
            <p:spPr>
              <a:xfrm>
                <a:off x="1357290" y="3857628"/>
                <a:ext cx="1620000" cy="126000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8EB4E3">
                      <a:tint val="66000"/>
                      <a:satMod val="160000"/>
                    </a:srgbClr>
                  </a:gs>
                  <a:gs pos="50000">
                    <a:srgbClr val="8EB4E3">
                      <a:tint val="44500"/>
                      <a:satMod val="160000"/>
                    </a:srgbClr>
                  </a:gs>
                  <a:gs pos="100000">
                    <a:srgbClr val="8EB4E3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547664" y="0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Экспериментальная часть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267744" y="908720"/>
            <a:ext cx="6264000" cy="756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Частицы – мельчайшие, невидимые глазом </a:t>
            </a:r>
          </a:p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(молекулы, атомы)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уб 10"/>
          <p:cNvSpPr>
            <a:spLocks noChangeAspect="1"/>
          </p:cNvSpPr>
          <p:nvPr/>
        </p:nvSpPr>
        <p:spPr>
          <a:xfrm rot="1035088">
            <a:off x="1958972" y="3864708"/>
            <a:ext cx="576000" cy="433124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 rot="3442561" flipH="1" flipV="1">
            <a:off x="1077552" y="1917479"/>
            <a:ext cx="1152000" cy="540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Lcy;&amp;ocy;&amp;mcy;&amp;ocy;&amp;ncy;&amp;ocy;&amp;scy;&amp;ocy;&amp;vcy; &amp;Mcy;&amp;icy;&amp;khcy;&amp;acy;&amp;icy;&amp;lcy; &amp;Vcy;&amp;acy;&amp;scy;&amp;icy;&amp;lcy;&amp;softcy;&amp;iecy;&amp;vcy;&amp;icy;&amp;chcy; (1711 – 176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532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Mcy;&amp;ocy;&amp;lcy;&amp;iecy;&amp;kcy;&amp;ucy;&amp;lcy;&amp;acy; - &amp;Kcy;&amp;acy;&amp;rcy;&amp;tcy;&amp;icy;&amp;ncy;&amp;kcy;&amp;acy; 12983/68"/>
          <p:cNvPicPr>
            <a:picLocks noChangeAspect="1" noChangeArrowheads="1"/>
          </p:cNvPicPr>
          <p:nvPr/>
        </p:nvPicPr>
        <p:blipFill>
          <a:blip r:embed="rId2" cstate="print"/>
          <a:srcRect l="20075" t="12201" r="26375"/>
          <a:stretch>
            <a:fillRect/>
          </a:stretch>
        </p:blipFill>
        <p:spPr bwMode="auto">
          <a:xfrm>
            <a:off x="2483768" y="404664"/>
            <a:ext cx="489654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8914" name="Picture 2" descr="&amp;Zcy;&amp;acy;&amp;lcy;&amp;icy;&amp;ncy;&amp;acy; &amp;Mcy;&amp;icy;&amp;khcy;&amp;acy;&amp;jcy;&amp;lcy;&amp;ocy;&amp;vcy;&amp;ncy;&amp;acy; - &amp;Fcy;&amp;icy;&amp;zcy;&amp;kcy;&amp;ucy;&amp;lcy;&amp;softcy;&amp;tcy;&amp;mcy;&amp;icy;&amp;ncy;&amp;ucy;&amp;t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926349" cy="444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248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Вода  </a:t>
            </a:r>
            <a:r>
              <a:rPr lang="ru-RU" dirty="0" smtClean="0"/>
              <a:t>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ru-RU" dirty="0" smtClean="0"/>
              <a:t>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Железо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Дым                Пар              Сок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&amp;ZHcy;&amp;iecy;&amp;ncy;&amp;scy;&amp;kcy;&amp;icy;&amp;jcy; &amp;vcy;&amp;zcy;&amp;gcy;&amp;lcy;&amp;yacy;&amp;dcy; - Part 1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520280" cy="2160240"/>
          </a:xfrm>
          <a:prstGeom prst="rect">
            <a:avLst/>
          </a:prstGeom>
          <a:noFill/>
        </p:spPr>
      </p:pic>
      <p:pic>
        <p:nvPicPr>
          <p:cNvPr id="31748" name="Picture 4" descr="Le Chien de Garde Suisse - newspaper of Rican - page 14 of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92696"/>
            <a:ext cx="2952329" cy="2160240"/>
          </a:xfrm>
          <a:prstGeom prst="rect">
            <a:avLst/>
          </a:prstGeom>
          <a:noFill/>
        </p:spPr>
      </p:pic>
      <p:pic>
        <p:nvPicPr>
          <p:cNvPr id="31750" name="Picture 6" descr="high iron regions of the world - published by Simsek ARGE on day 921 - page 1 of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664296" cy="2088232"/>
          </a:xfrm>
          <a:prstGeom prst="rect">
            <a:avLst/>
          </a:prstGeom>
          <a:noFill/>
        </p:spPr>
      </p:pic>
      <p:pic>
        <p:nvPicPr>
          <p:cNvPr id="31752" name="Picture 8" descr="&amp;Fcy;&amp;ocy;&amp;tcy;&amp;ocy;.&amp;Kcy;&amp;lcy;&amp;ucy;&amp;bcy; &amp;ncy;&amp;ocy;&amp;vcy;&amp;ycy;&amp;iecy; &amp;kcy;&amp;ocy;&amp;mcy;&amp;mcy;&amp;iecy;&amp;ncy;&amp;tcy;&amp;acy;&amp;rcy;&amp;icy;&amp;icy; &amp;fcy;&amp;ocy;&amp;tcy;&amp;ocy;&amp;gcy;&amp;rcy;&amp;acy;&amp;fcy;&amp;icy;&amp;icy; &amp;ocy;&amp;bcy;&amp;scy;&amp;ucy;&amp;zhcy;&amp;dcy;&amp;ie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 l="15053" r="17207" b="18147"/>
          <a:stretch>
            <a:fillRect/>
          </a:stretch>
        </p:blipFill>
        <p:spPr bwMode="auto">
          <a:xfrm>
            <a:off x="1115616" y="4437112"/>
            <a:ext cx="2304256" cy="2016224"/>
          </a:xfrm>
          <a:prstGeom prst="rect">
            <a:avLst/>
          </a:prstGeom>
          <a:noFill/>
        </p:spPr>
      </p:pic>
      <p:pic>
        <p:nvPicPr>
          <p:cNvPr id="31754" name="Picture 10" descr="&amp;Ocy;&amp;scy;&amp;ncy;&amp;ocy;&amp;vcy;&amp;ncy;&amp;ocy;&amp;iecy; &amp;ocy; &amp;vcy;&amp;ocy;&amp;d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437112"/>
            <a:ext cx="2592288" cy="2081808"/>
          </a:xfrm>
          <a:prstGeom prst="rect">
            <a:avLst/>
          </a:prstGeom>
          <a:noFill/>
        </p:spPr>
      </p:pic>
      <p:pic>
        <p:nvPicPr>
          <p:cNvPr id="31756" name="Picture 12" descr="&amp;Scy;&amp;ocy;&amp;kcy;&amp;icy; - &amp;pcy;&amp;ocy;&amp;khcy;&amp;ucy;&amp;dcy;&amp;iecy;&amp;tcy;&amp;softcy; &amp;icy; &amp;zcy;&amp;acy;&amp;rcy;&amp;yacy;&amp;dcy;&amp;icy;&amp;tcy;&amp;softcy;&amp;scy;&amp;yacy;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437112"/>
            <a:ext cx="2448272" cy="2076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920880" cy="53733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1) Стол, табуретка, шкаф, комод 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>2) Ложки, чайник, нож, кастрюля 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852936"/>
            <a:ext cx="8100392" cy="40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                  Дым 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Железо                      Сок                     Пар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&amp;Vcy;&amp;iecy;&amp;shchcy;&amp;iecy;&amp;scy;&amp;tcy;&amp;vcy;&amp;acy; - &amp;Kcy;&amp;acy;&amp;rcy;&amp;tcy;&amp;icy;&amp;ncy;&amp;kcy;&amp;acy; 14373/55"/>
          <p:cNvPicPr>
            <a:picLocks noChangeAspect="1" noChangeArrowheads="1"/>
          </p:cNvPicPr>
          <p:nvPr/>
        </p:nvPicPr>
        <p:blipFill>
          <a:blip r:embed="rId2" cstate="print"/>
          <a:srcRect b="63650"/>
          <a:stretch>
            <a:fillRect/>
          </a:stretch>
        </p:blipFill>
        <p:spPr bwMode="auto">
          <a:xfrm>
            <a:off x="971600" y="0"/>
            <a:ext cx="8172400" cy="2852937"/>
          </a:xfrm>
          <a:prstGeom prst="rect">
            <a:avLst/>
          </a:prstGeom>
          <a:noFill/>
        </p:spPr>
      </p:pic>
      <p:pic>
        <p:nvPicPr>
          <p:cNvPr id="10" name="Picture 4" descr="Le Chien de Garde Suisse - newspaper of Rican - page 14 of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1574576" cy="1152128"/>
          </a:xfrm>
          <a:prstGeom prst="rect">
            <a:avLst/>
          </a:prstGeom>
          <a:noFill/>
        </p:spPr>
      </p:pic>
      <p:pic>
        <p:nvPicPr>
          <p:cNvPr id="11" name="Picture 6" descr="high iron regions of the world - published by Simsek ARGE on day 921 - page 1 of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45225"/>
            <a:ext cx="1584176" cy="1412776"/>
          </a:xfrm>
          <a:prstGeom prst="rect">
            <a:avLst/>
          </a:prstGeom>
          <a:noFill/>
        </p:spPr>
      </p:pic>
      <p:pic>
        <p:nvPicPr>
          <p:cNvPr id="12" name="Picture 2" descr="&amp;ZHcy;&amp;iecy;&amp;ncy;&amp;scy;&amp;kcy;&amp;icy;&amp;jcy; &amp;vcy;&amp;zcy;&amp;gcy;&amp;lcy;&amp;yacy;&amp;dcy; - Part 1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01008"/>
            <a:ext cx="1596178" cy="1368152"/>
          </a:xfrm>
          <a:prstGeom prst="rect">
            <a:avLst/>
          </a:prstGeom>
          <a:noFill/>
        </p:spPr>
      </p:pic>
      <p:pic>
        <p:nvPicPr>
          <p:cNvPr id="13" name="Picture 12" descr="&amp;Scy;&amp;ocy;&amp;kcy;&amp;icy; - &amp;pcy;&amp;ocy;&amp;khcy;&amp;ucy;&amp;dcy;&amp;iecy;&amp;tcy;&amp;softcy; &amp;icy; &amp;zcy;&amp;acy;&amp;rcy;&amp;yacy;&amp;dcy;&amp;icy;&amp;tcy;&amp;softcy;&amp;scy;&amp;yacy;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445224"/>
            <a:ext cx="1440160" cy="1412777"/>
          </a:xfrm>
          <a:prstGeom prst="rect">
            <a:avLst/>
          </a:prstGeom>
          <a:noFill/>
        </p:spPr>
      </p:pic>
      <p:pic>
        <p:nvPicPr>
          <p:cNvPr id="14" name="Picture 8" descr="&amp;Fcy;&amp;ocy;&amp;tcy;&amp;ocy;.&amp;Kcy;&amp;lcy;&amp;ucy;&amp;bcy; &amp;ncy;&amp;ocy;&amp;vcy;&amp;ycy;&amp;iecy; &amp;kcy;&amp;ocy;&amp;mcy;&amp;mcy;&amp;iecy;&amp;ncy;&amp;tcy;&amp;acy;&amp;rcy;&amp;icy;&amp;icy; &amp;fcy;&amp;ocy;&amp;tcy;&amp;ocy;&amp;gcy;&amp;rcy;&amp;acy;&amp;fcy;&amp;icy;&amp;icy; &amp;ocy;&amp;bcy;&amp;scy;&amp;ucy;&amp;zhcy;&amp;dcy;&amp;ie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 l="15053" r="17207" b="18147"/>
          <a:stretch>
            <a:fillRect/>
          </a:stretch>
        </p:blipFill>
        <p:spPr bwMode="auto">
          <a:xfrm>
            <a:off x="7308304" y="3501007"/>
            <a:ext cx="1512168" cy="1323147"/>
          </a:xfrm>
          <a:prstGeom prst="rect">
            <a:avLst/>
          </a:prstGeom>
          <a:noFill/>
        </p:spPr>
      </p:pic>
      <p:pic>
        <p:nvPicPr>
          <p:cNvPr id="15" name="Picture 10" descr="&amp;Ocy;&amp;scy;&amp;ncy;&amp;ocy;&amp;vcy;&amp;ncy;&amp;ocy;&amp;iecy; &amp;ocy; &amp;vcy;&amp;ocy;&amp;dcy;&amp;ie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445224"/>
            <a:ext cx="1490207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&amp;Kcy;&amp;ocy;&amp;ncy;&amp;kcy;&amp;ucy;&amp;rcy;&amp;scy; &amp;icy;&amp;scy;&amp;scy;&amp;lcy;&amp;iecy;&amp;dcy;&amp;ocy;&amp;vcy;&amp;acy;&amp;tcy;&amp;iecy;&amp;lcy;&amp;softcy;&amp;scy;&amp;kcy;&amp;icy;&amp;khcy; &amp;rcy;&amp;acy;&amp;bcy;&amp;ocy;&amp;tcy; &amp;icy; &amp;tcy;&amp;vcy;&amp;ocy;&amp;rcy;&amp;chcy;&amp;iecy;&amp;scy;&amp;kcy;&amp;icy;&amp;khcy; &amp;pcy;&amp;rcy;&amp;ocy;&amp;iecy;&amp;kcy;&amp;tcy;&amp;ocy;&amp;vcy; &amp;dcy;&amp;ocy;&amp;shcy;&amp;kcy;&amp;ocy;&amp;lcy;&amp;softcy;&amp;ncy;&amp;icy;&amp;kcy;&amp;ocy;&amp;vcy; &amp;icy; &amp;mcy;&amp;lcy;&amp;acy;&amp;dcy;&amp;shcy;&amp;icy;&amp;khcy; &amp;shcy;&amp;kcy;&amp;ocy;&amp;lcy;&amp;softcy;&amp;ncy;&amp;icy;&amp;kcy;&amp;ocy;&amp;vcy; &quot;&amp;Ucy;&amp;mcy;&amp;ncy;&amp;ocy;&amp;iecy; &amp;pcy;&amp;ocy;&amp;kcy;&amp;ocy;&amp;lcy;&amp;iecy;&amp;ncy;&amp;icy;&amp;iecy;&quot;"/>
          <p:cNvPicPr>
            <a:picLocks noChangeAspect="1" noChangeArrowheads="1"/>
          </p:cNvPicPr>
          <p:nvPr/>
        </p:nvPicPr>
        <p:blipFill>
          <a:blip r:embed="rId2" cstate="print"/>
          <a:srcRect b="17044"/>
          <a:stretch>
            <a:fillRect/>
          </a:stretch>
        </p:blipFill>
        <p:spPr bwMode="auto">
          <a:xfrm>
            <a:off x="1043608" y="1556792"/>
            <a:ext cx="8100392" cy="32403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01317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Газообразное вещество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08518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Жидкое вещество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508518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Твёрдое вещество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Проверь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4320480" cy="4861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Твёрдые тела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Гвоздь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Подкова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Проволока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Канистра для бензина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Сосулька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Льдина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Конфета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Солонка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980728"/>
            <a:ext cx="28803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accent4">
                    <a:lumMod val="75000"/>
                  </a:schemeClr>
                </a:solidFill>
              </a:rPr>
              <a:t>Вещества</a:t>
            </a: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Соль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Железо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Алюминий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Медь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Пластмасса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Бензин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Вода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Сахар</a:t>
            </a: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8100392" cy="48006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Своей работой на уроке я: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доволен, потому что …;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 совсем доволен, потому что…;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 доволен, потому что…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Р.т. С. 37 №4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Scy;&amp;pcy;&amp;acy;&amp;scy;&amp;icy;&amp;bcy;&amp;ocy; &amp;zcy;&amp;acy; &amp;vcy;&amp;ncy;&amp;icy;&amp;mcy;&amp;acy;&amp;ncy;&amp;icy;&amp;iecy; - &amp;Kcy;&amp;acy;&amp;rcy;&amp;tcy;&amp;icy;&amp;ncy;&amp;kcy;&amp;acy; 18872/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  <a:effectLst/>
              </a:rPr>
              <a:t>Тему урока</a:t>
            </a:r>
            <a:endParaRPr lang="ru-RU" sz="4800" b="1" i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132856"/>
            <a:ext cx="7704856" cy="829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/>
              <a:t>Состоит, из, всё, чего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  <a:effectLst/>
              </a:rPr>
              <a:t>Тему урока</a:t>
            </a:r>
            <a:endParaRPr lang="ru-RU" sz="4800" b="1" i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8478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Из чего состоит всё?</a:t>
            </a:r>
            <a:endParaRPr lang="ru-RU" sz="4400" b="1" i="1" dirty="0"/>
          </a:p>
        </p:txBody>
      </p:sp>
      <p:pic>
        <p:nvPicPr>
          <p:cNvPr id="1026" name="Picture 2" descr="&amp;Kcy;&amp;rcy;&amp;acy;&amp;scy;&amp;icy;&amp;vcy;&amp;ycy;&amp;iecy; &amp;kcy;&amp;acy;&amp;rcy;&amp;tcy;&amp;icy;&amp;ncy;&amp;kcy;&amp;icy;, &amp;kcy;&amp;acy;&amp;rcy;&amp;tcy;&amp;icy;&amp;ncy;&amp;kcy;&amp;icy; &amp;pcy;&amp;rcy;&amp;ocy; &amp;lcy;&amp;yucy;&amp;bcy;&amp;ocy;&amp;vcy;&amp;softcy;, &amp;acy;&amp;ncy;&amp;icy;&amp;mcy;&amp;acy;&amp;tscy;&amp;icy;&amp;ocy;&amp;ncy;&amp;ncy;&amp;ycy;&amp;iecy; &amp;kcy;&amp;acy;&amp;rcy;&amp;tcy;&amp;icy;&amp;ncy;&amp;kcy;&amp;icy;, &amp;scy;&amp;kcy;&amp;acy;&amp;chcy;&amp;acy;&amp;tcy;&amp;softcy; &amp;kcy;&amp;acy;&amp;rcy;&amp;tcy;&amp;icy;&amp;ncy;&amp;kcy;&amp;icy; &amp;bcy;&amp;iecy;&amp;scy;&amp;pcy;&amp;lcy;&amp;acy;&amp;tcy;&amp;ncy;&amp;ocy;, &amp;kcy;&amp;acy;&amp;rcy;&amp;tcy;&amp;icy;&amp;ncy;&amp;kcy;&amp;icy; &amp;ncy;&amp;acy; &amp;tcy;&amp;iecy;&amp;lcy;&amp;iecy;&amp;fcy;&amp;o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5145823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0"/>
            <a:ext cx="8244408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– организм человека или животного в его внешних и физических формах». </a:t>
            </a: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(Словарь С. Ожегова)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i="1" dirty="0" smtClean="0"/>
              <a:t>      </a:t>
            </a:r>
          </a:p>
          <a:p>
            <a:pPr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«Телами называют все предметы, окружающие нас».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&amp;Fcy;&amp;ocy;&amp;rcy;&amp;ucy;&amp;mcy; &amp;Acy;&amp;mcy;&amp;ucy;&amp;rcy;.&amp;icy;&amp;ncy;&amp;fcy;&amp;ocy;: &amp;fcy;&amp;ocy;&amp;rcy;&amp;ucy;&amp;mcy; &amp;Bcy;&amp;lcy;&amp;acy;&amp;gcy;&amp;ocy;&amp;vcy;&amp;iecy;&amp;shchcy;&amp;iecy;&amp;ncy;&amp;scy;&amp;kcy;&amp;acy; &amp;icy; &amp;Acy;&amp;mcy;&amp;ucy;&amp;rcy;&amp;scy;&amp;kcy;&amp;ocy;&amp;jcy; &amp;ocy;&amp;bcy;&amp;lcy;&amp;acy;&amp;scy;&amp;tcy;&amp;icy;: &amp;Pcy;&amp;ocy;&amp;zcy;&amp;dcy;&amp;rcy;&amp;acy;&amp;vcy;&amp;lcy;&amp;iecy;&amp;ncy;&amp;icy;&amp;ya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2132856"/>
            <a:ext cx="2232248" cy="1494048"/>
          </a:xfrm>
          <a:prstGeom prst="rect">
            <a:avLst/>
          </a:prstGeom>
          <a:noFill/>
        </p:spPr>
      </p:pic>
      <p:pic>
        <p:nvPicPr>
          <p:cNvPr id="10244" name="Picture 4" descr="Book With White Pages - Stock Photo - free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77172"/>
            <a:ext cx="2107771" cy="1580828"/>
          </a:xfrm>
          <a:prstGeom prst="rect">
            <a:avLst/>
          </a:prstGeom>
          <a:noFill/>
        </p:spPr>
      </p:pic>
      <p:pic>
        <p:nvPicPr>
          <p:cNvPr id="10246" name="Picture 6" descr="&amp;ZHcy;&amp;icy;&amp;vcy;&amp;ocy;&amp;tcy;&amp;ncy;&amp;ycy;&amp;iecy; - &amp;Ocy;&amp;bcy;&amp;ocy;&amp;icy; &amp;ncy;&amp;acy; &amp;rcy;&amp;acy;&amp;bcy;&amp;ocy;&amp;chcy;&amp;icy;&amp;jcy; &amp;scy;&amp;tcy;&amp;ocy;&amp;lcy; - EL`NET--&amp;Kcy;&amp;acy;&amp;zhcy;&amp;dcy;&amp;ocy;&amp;mcy;&amp;ucy; &amp;scy;&amp;vcy;&amp;ocy;&amp;io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29250"/>
            <a:ext cx="2088232" cy="1428750"/>
          </a:xfrm>
          <a:prstGeom prst="rect">
            <a:avLst/>
          </a:prstGeom>
          <a:noFill/>
        </p:spPr>
      </p:pic>
      <p:pic>
        <p:nvPicPr>
          <p:cNvPr id="10248" name="Picture 8" descr="&amp;Fcy;&amp;ocy;&amp;tcy;&amp;ocy;&amp;gcy;&amp;rcy;&amp;acy;&amp;fcy;&amp;icy;&amp;icy; Samsung D780 - &amp;Scy;&amp;ocy;&amp;tcy;&amp;ocy;&amp;vcy;&amp;ycy;&amp;jcy; &amp;tcy;&amp;iecy;&amp;lcy;&amp;iecy;&amp;fcy;&amp;ocy;&amp;ncy; Samsung D780 dark sil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445224"/>
            <a:ext cx="1224136" cy="1412776"/>
          </a:xfrm>
          <a:prstGeom prst="rect">
            <a:avLst/>
          </a:prstGeom>
          <a:noFill/>
        </p:spPr>
      </p:pic>
      <p:pic>
        <p:nvPicPr>
          <p:cNvPr id="10250" name="Picture 10" descr="&amp;Fcy;&amp;icy;&amp;lcy;&amp;ocy;&amp;dcy;&amp;iecy;&amp;ncy;&amp;dcy;&amp;rcy;&amp;ocy;&amp;ncy; - Philodendron &amp;Kcy;&amp;acy;&amp;tcy;&amp;acy;&amp;lcy;&amp;ocy;&amp;gcy; &amp;tscy;&amp;vcy;&amp;iecy;&amp;tcy;&amp;ocy;&amp;vcy; &amp;icy; &amp;rcy;&amp;acy;&amp;scy;&amp;tcy;&amp;iecy;&amp;ncy;&amp;icy;&amp;j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41784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7962088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Природные объекты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Искусственные тела</a:t>
            </a:r>
          </a:p>
          <a:p>
            <a:pPr algn="ctr">
              <a:buNone/>
            </a:pPr>
            <a:endParaRPr lang="ru-RU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&amp;Icy;&amp;ncy;&amp;tcy;&amp;iecy;&amp;rcy;&amp;ncy;&amp;iecy;&amp;tcy;-&amp;ucy;&amp;rcy;&amp;ocy;&amp;kcy; &amp;pcy;&amp;ocy; &amp;ocy;&amp;kcy;&amp;rcy;&amp;ucy;&amp;zhcy;&amp;acy;&amp;yucy;&amp;shchcy;&amp;iecy;&amp;mcy;&amp;ucy; &amp;mcy;&amp;icy;&amp;rcy;&amp;ucy; &quot;&amp;Rcy;&amp;acy;&amp;scy;&amp;tcy;&amp;iecy;&amp;ncy;&amp;icy;&amp;iecy;-&amp;zhcy;&amp;icy;&amp;vcy;&amp;ocy;&amp;jcy; &amp;ocy;&amp;rcy;&amp;gcy;&amp;acy;&amp;ncy;&amp;icy;&amp;zcy;&amp;mcy;&quot; &amp;Kcy;&amp;lcy;&amp;acy;&amp;scy;&amp;scy;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908720"/>
            <a:ext cx="1944216" cy="1440159"/>
          </a:xfrm>
          <a:prstGeom prst="rect">
            <a:avLst/>
          </a:prstGeom>
          <a:noFill/>
        </p:spPr>
      </p:pic>
      <p:pic>
        <p:nvPicPr>
          <p:cNvPr id="9220" name="Picture 4" descr="&amp;Ocy;&amp;tcy; &amp;ncy;&amp;iecy;&amp;scy;&amp;ucy;&amp;shchcy;&amp;icy;&amp;khcy;&amp;scy;&amp;yacy; &amp;kcy; &amp;Zcy;&amp;iecy;&amp;mcy;&amp;lcy;&amp;iecy; &amp;acy;&amp;scy;&amp;tcy;&amp;iecy;&amp;rcy;&amp;ocy;&amp;icy;&amp;dcy;&amp;ocy;&amp;vcy; &amp;scy;&amp;pcy;&amp;acy;&amp;scy;&amp;iecy;&amp;tcy; &amp;tcy;&amp;ocy;&amp;lcy;&amp;softcy;&amp;kcy;&amp;ocy; &amp;rcy;&amp;acy;&amp;kcy;&amp;iecy;&amp;tcy;&amp;acy; &amp;ncy;&amp;iecy;&amp;ocy;&amp;bcy;&amp;hardcy;&amp;yacy;&amp;scy;&amp;ncy;&amp;icy;&amp;mcy;&amp;ycy;&amp;iecy; &amp;yacy;&amp;vcy;&amp;l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908720"/>
            <a:ext cx="2016224" cy="1440160"/>
          </a:xfrm>
          <a:prstGeom prst="rect">
            <a:avLst/>
          </a:prstGeom>
          <a:noFill/>
        </p:spPr>
      </p:pic>
      <p:pic>
        <p:nvPicPr>
          <p:cNvPr id="9222" name="Picture 6" descr="&amp;Kcy;&amp;ocy;&amp;lcy;&amp;ocy;&amp;kcy;&amp;ocy;&amp;lcy;&amp;softcy;&amp;chcy;&amp;i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1924222" cy="1440160"/>
          </a:xfrm>
          <a:prstGeom prst="rect">
            <a:avLst/>
          </a:prstGeom>
          <a:noFill/>
        </p:spPr>
      </p:pic>
      <p:pic>
        <p:nvPicPr>
          <p:cNvPr id="9224" name="Picture 8" descr="&amp;Mcy;&amp;acy;&amp;lcy;&amp;iecy;&amp;ncy;&amp;softcy;&amp;kcy;&amp;icy;&amp;iecy; &amp;zcy;&amp;vcy;&amp;iecy;&amp;rcy;&amp;yucy;&amp;shcy;&amp;kcy;&amp;icy; &amp;icy;&amp;zcy; &amp;dcy;&amp;icy;&amp;kcy;&amp;ocy;&amp;jcy; &amp;pcy;&amp;rcy;&amp;icy;&amp;rcy;&amp;ocy;&amp;dcy;&amp;y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908720"/>
            <a:ext cx="1729786" cy="1449219"/>
          </a:xfrm>
          <a:prstGeom prst="rect">
            <a:avLst/>
          </a:prstGeom>
          <a:noFill/>
        </p:spPr>
      </p:pic>
      <p:pic>
        <p:nvPicPr>
          <p:cNvPr id="9228" name="Picture 12" descr="&amp;Tcy;&amp;iecy;&amp;lcy;&amp;acy;. &amp;IEcy;&amp;scy;&amp;tcy;&amp;iecy;&amp;scy;&amp;tcy;&amp;vcy;&amp;iecy;&amp;ncy;&amp;ncy;&amp;ycy;&amp;iecy; &amp;Icy;&amp;scy;&amp;kcy;&amp;ucy;&amp;scy;&amp;scy;&amp;tcy;&amp;vcy;&amp;iecy;&amp;ncy;&amp;ncy;&amp;ycy;&amp;iecy;. - &amp;Fcy;&amp;ocy;&amp;tcy;&amp;ocy; 14 - &amp;Vcy;&amp;iecy;&amp;shchcy;&amp;iecy;&amp;scy;&amp;tcy;&amp;vcy;&amp;acy; &amp;tcy;&amp;iecy;&amp;lcy;&amp;acy; &amp;chcy;&amp;acy;&amp;scy;&amp;tcy;&amp;icy;&amp;tscy;&amp;ycy; - &amp;Ocy;&amp;bcy;&amp;hardcy;&amp;iecy;&amp;kcy;&amp;tcy;&amp;ycy; - &amp;Fcy;&amp;ocy;&amp;tcy;&amp;ocy;&amp;gcy;&amp;rcy;&amp;acy;&amp;fcy;&amp;i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7" y="3645024"/>
            <a:ext cx="2208245" cy="1656184"/>
          </a:xfrm>
          <a:prstGeom prst="rect">
            <a:avLst/>
          </a:prstGeom>
          <a:noFill/>
        </p:spPr>
      </p:pic>
      <p:pic>
        <p:nvPicPr>
          <p:cNvPr id="9230" name="Picture 14" descr="&amp;Tcy;&amp;iecy;&amp;lcy;&amp;acy;. &amp;IEcy;&amp;scy;&amp;tcy;&amp;iecy;&amp;scy;&amp;tcy;&amp;vcy;&amp;iecy;&amp;ncy;&amp;ncy;&amp;ycy;&amp;iecy; &amp;Icy;&amp;scy;&amp;kcy;&amp;ucy;&amp;scy;&amp;scy;&amp;tcy;&amp;vcy;&amp;iecy;&amp;ncy;&amp;ncy;&amp;ycy;&amp;iecy;. - &amp;Kcy;&amp;acy;&amp;rcy;&amp;tcy;&amp;icy;&amp;ncy;&amp;kcy;&amp;acy; 28 - &amp;Vcy;&amp;iecy;&amp;shchcy;&amp;iecy;&amp;scy;&amp;tcy;&amp;vcy;&amp;acy; &amp;tcy;&amp;iecy;&amp;lcy;&amp;acy; &amp;chcy;&amp;acy;&amp;scy;&amp;tcy;&amp;icy;&amp;tscy;&amp;ycy; - &amp;Ocy;&amp;bcy;&amp;hardcy;&amp;iecy;&amp;kcy;&amp;t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17032"/>
            <a:ext cx="1872208" cy="1656184"/>
          </a:xfrm>
          <a:prstGeom prst="rect">
            <a:avLst/>
          </a:prstGeom>
          <a:noFill/>
        </p:spPr>
      </p:pic>
      <p:pic>
        <p:nvPicPr>
          <p:cNvPr id="9232" name="Picture 16" descr="&amp;Ocy;&amp;kcy;&amp;rcy;&amp;ucy;&amp;zhcy;&amp;acy;&amp;yucy;&amp;shchcy;&amp;icy;&amp;iecy; &amp;ncy;&amp;acy;&amp;scy; &amp;tcy;&amp;iecy;&amp;lcy;&amp;acy; &amp;mcy;&amp;ocy;&amp;gcy;&amp;ucy;&amp;tcy; &amp;bcy;&amp;ycy;&amp;tcy;&amp;softcy; &amp;pcy;&amp;rcy;&amp;icy;&amp;rcy;&amp;ocy;&amp;dcy;&amp;ncy;&amp;ycy;&amp;mcy;&amp;icy; &amp;icy; &amp;icy;&amp;scy;&amp;kcy;&amp;ucy;&amp;scy;&amp;scy;&amp;tcy;&amp;vcy;&amp;iecy;&amp;ncy;&amp;ncy;&amp;ycy;&amp;mcy;&amp;icy;, &amp;zhcy;&amp;icy;&amp;vcy;&amp;ycy;&amp;mcy;&amp;icy; &amp;icy; - &amp;Kcy;&amp;acy;&amp;rcy;&amp;tcy;&amp;icy;&amp;ncy;&amp;kcy;&amp;acy; 7784/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717032"/>
            <a:ext cx="1584176" cy="1584176"/>
          </a:xfrm>
          <a:prstGeom prst="rect">
            <a:avLst/>
          </a:prstGeom>
          <a:noFill/>
        </p:spPr>
      </p:pic>
      <p:pic>
        <p:nvPicPr>
          <p:cNvPr id="9234" name="Picture 18" descr="&amp;Ncy;&amp;ocy;&amp;vcy;&amp;ycy;&amp;iecy; &amp;pcy;&amp;ocy;&amp;scy;&amp;tcy;&amp;ucy;&amp;pcy;&amp;lcy;&amp;iecy;&amp;ncy;&amp;icy;&amp;yacy; &amp;icy; &amp;acy;&amp;kcy;&amp;tscy;&amp;icy;&amp;i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717032"/>
            <a:ext cx="174475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Tcy;&amp;iecy;&amp;lcy;&amp;acy; &amp;scy;&amp;ocy;&amp;scy;&amp;tcy;&amp;ocy;&amp;yacy;&amp;tcy; &amp;icy;&amp;zcy; &amp;Vcy;&amp;iecy;&amp;shchcy;&amp;iecy;&amp;scy;&amp;t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Вещества</a:t>
            </a:r>
            <a:endParaRPr lang="ru-RU" sz="40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2664295" cy="2232248"/>
          </a:xfrm>
          <a:prstGeom prst="rect">
            <a:avLst/>
          </a:prstGeom>
          <a:noFill/>
        </p:spPr>
      </p:pic>
      <p:pic>
        <p:nvPicPr>
          <p:cNvPr id="8196" name="Picture 4" descr="&amp;Scy;&amp;acy;&amp;khcy;&amp;acy;&amp;rcy; &amp;ocy;&amp;pcy;&amp;tcy;&amp;ocy;&amp;mcy;, &amp;tscy;&amp;iecy;&amp;ncy;&amp;ycy; &amp;ncy;&amp;acy; &amp;Scy;&amp;acy;&amp;khcy;&amp;acy;&amp;rcy; &amp;ocy;&amp;pcy;&amp;tcy;&amp;ocy;&amp;mcy; &amp;ocy;&amp;tcy; &amp;vcy;&amp;scy;&amp;iecy;&amp;khcy; &amp;kcy;&amp;ocy;&amp;mcy;&amp;pcy;&amp;acy;&amp;ncy;&amp;icy;&amp;jcy; &amp;Rcy;&amp;ocy;&amp;scy;&amp;scy;&amp;icy;&amp;icy; - &amp;scy;&amp;tcy;&amp;rcy;.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2088232" cy="2232248"/>
          </a:xfrm>
          <a:prstGeom prst="rect">
            <a:avLst/>
          </a:prstGeom>
          <a:noFill/>
        </p:spPr>
      </p:pic>
      <p:pic>
        <p:nvPicPr>
          <p:cNvPr id="8198" name="Picture 6" descr="&amp;Gcy;&amp;ucy;&amp;bcy;&amp;iecy;&amp;rcy;&amp;ncy;&amp;acy;&amp;tcy;&amp;ocy;&amp;rcy; &amp;Dcy;&amp;ocy;&amp;ncy;&amp;iecy;&amp;tcy;&amp;chcy;&amp;icy;&amp;ncy;&amp;ycy; &amp;zcy;&amp;acy;&amp;pcy;&amp;rcy;&amp;iecy;&amp;tcy;&amp;icy;&amp;lcy; &amp;chcy;&amp;icy;&amp;ncy;&amp;ocy;&amp;vcy;&amp;ncy;&amp;icy;&amp;kcy;&amp;acy;&amp;mcy; &amp;pcy;&amp;icy;&amp;tcy;&amp;softcy; &quot;&amp;Bcy;&amp;ocy;&amp;ncy;&amp;acy;&amp;kcy;&amp;vcy;&amp;ucy;&quot; - &amp;Pcy;&amp;ocy;&amp;lcy;&amp;icy;&amp;tcy;&amp;icy;&amp;kcy;&amp;acy; &amp;ncy;&amp;acy; &amp;Ncy;&amp;ocy;&amp;vcy;&amp;ocy;&amp;scy;&amp;tcy;&amp;iecy;&amp;jcy;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520280" cy="2232248"/>
          </a:xfrm>
          <a:prstGeom prst="rect">
            <a:avLst/>
          </a:prstGeom>
          <a:noFill/>
        </p:spPr>
      </p:pic>
      <p:pic>
        <p:nvPicPr>
          <p:cNvPr id="8200" name="Picture 8" descr="&amp;Scy;&amp;chcy;&amp;acy;&amp;scy;&amp;tcy;&amp;softcy;&amp;iecy; :: Ed-Win - &amp;lcy;&amp;icy;&amp;chcy;&amp;ncy;&amp;ycy;&amp;jcy; &amp;bcy;&amp;lcy;&amp;ocy;&amp;gcy; :: &amp;CHcy;&amp;iecy;&amp;lcy;&amp;ocy;&amp;vcy;&amp;iecy;&amp;ch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645024"/>
            <a:ext cx="2575670" cy="2232248"/>
          </a:xfrm>
          <a:prstGeom prst="rect">
            <a:avLst/>
          </a:prstGeom>
          <a:noFill/>
        </p:spPr>
      </p:pic>
      <p:pic>
        <p:nvPicPr>
          <p:cNvPr id="8202" name="Picture 10" descr="&amp;Ucy;&amp;zcy;&amp;bcy;&amp;iecy;&amp;kcy;&amp;ucy;&amp;gcy;&amp;ocy;&amp;lcy;&amp;softcy;, &amp;Ocy;&amp;Acy;&amp;Ocy; - &amp;kcy;&amp;ocy;&amp;ncy;&amp;tcy;&amp;acy;&amp;kcy;&amp;tcy;&amp;ycy;, &amp;icy;&amp;ncy;&amp;fcy;&amp;ocy;&amp;rcy;&amp;mcy;&amp;acy;&amp;tscy;&amp;icy;&amp;yacy;, &amp;scy;&amp;acy;&amp;jcy;&amp;tcy;, &amp;pcy;&amp;rcy;&amp;ocy;&amp;dcy;&amp;ucy;&amp;kcy;&amp;tscy;&amp;icy;&amp;yacy;, &amp;ucy;&amp;scy;&amp;lcy;&amp;ucy;&amp;gcy;&amp;icy;. &amp;Ucy;&amp;zcy;&amp;bcy;&amp;iecy;&amp;kcy;&amp;icy;&amp;scy;&amp;tcy;&amp;acy;&amp;ncy;, &amp;Tcy;&amp;acy;&amp;shcy;&amp;kcy;&amp;iecy;&amp;ncy;&amp;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305744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из одного вещества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899592" y="188640"/>
            <a:ext cx="7380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из одного вещества 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1340768"/>
            <a:ext cx="2880031" cy="3486154"/>
            <a:chOff x="642910" y="1285860"/>
            <a:chExt cx="2700000" cy="3217881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642910" y="1285860"/>
              <a:ext cx="2700000" cy="574675"/>
            </a:xfrm>
            <a:prstGeom prst="rect">
              <a:avLst/>
            </a:prstGeom>
            <a:no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Вещество: железо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11"/>
            <p:cNvGrpSpPr/>
            <p:nvPr/>
          </p:nvGrpSpPr>
          <p:grpSpPr>
            <a:xfrm>
              <a:off x="1110910" y="1855205"/>
              <a:ext cx="1764000" cy="2648536"/>
              <a:chOff x="428596" y="1855205"/>
              <a:chExt cx="1764000" cy="2648536"/>
            </a:xfrm>
          </p:grpSpPr>
          <p:grpSp>
            <p:nvGrpSpPr>
              <p:cNvPr id="11" name="Группа 7"/>
              <p:cNvGrpSpPr/>
              <p:nvPr/>
            </p:nvGrpSpPr>
            <p:grpSpPr>
              <a:xfrm>
                <a:off x="428596" y="2414155"/>
                <a:ext cx="1764000" cy="2089586"/>
                <a:chOff x="428596" y="2414155"/>
                <a:chExt cx="1764000" cy="2089586"/>
              </a:xfrm>
            </p:grpSpPr>
            <p:pic>
              <p:nvPicPr>
                <p:cNvPr id="13" name="Picture 2" descr="C:\Documents and Settings\Admin\Рабочий стол\12247845911693553444schoolfreeware_Scissors.svg.med.png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 rot="16200000">
                  <a:off x="572596" y="2334816"/>
                  <a:ext cx="1476000" cy="1634678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AutoShape 4"/>
                <p:cNvSpPr>
                  <a:spLocks noChangeArrowheads="1"/>
                </p:cNvSpPr>
                <p:nvPr/>
              </p:nvSpPr>
              <p:spPr bwMode="gray">
                <a:xfrm>
                  <a:off x="428596" y="3929066"/>
                  <a:ext cx="1764000" cy="57467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63500" dir="3187806" algn="ctr" rotWithShape="0">
                    <a:srgbClr val="00B05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Ножницы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rot="2265817" flipH="1">
                <a:off x="857595" y="1855205"/>
                <a:ext cx="792000" cy="972000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dist="114300" dir="2400000" algn="ctr" rotWithShape="0">
                  <a:schemeClr val="tx2">
                    <a:lumMod val="60000"/>
                    <a:lumOff val="40000"/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5292080" y="1412776"/>
            <a:ext cx="2913943" cy="3432195"/>
            <a:chOff x="4286619" y="1214422"/>
            <a:chExt cx="2913943" cy="343219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500562" y="1214422"/>
              <a:ext cx="2700000" cy="3432195"/>
              <a:chOff x="4500562" y="1214422"/>
              <a:chExt cx="2700000" cy="3432195"/>
            </a:xfrm>
          </p:grpSpPr>
          <p:grpSp>
            <p:nvGrpSpPr>
              <p:cNvPr id="19" name="Группа 14"/>
              <p:cNvGrpSpPr/>
              <p:nvPr/>
            </p:nvGrpSpPr>
            <p:grpSpPr>
              <a:xfrm>
                <a:off x="4950562" y="1643050"/>
                <a:ext cx="1800000" cy="3003567"/>
                <a:chOff x="5000628" y="1643050"/>
                <a:chExt cx="1800000" cy="3003567"/>
              </a:xfrm>
            </p:grpSpPr>
            <p:pic>
              <p:nvPicPr>
                <p:cNvPr id="21" name="Picture 3" descr="C:\Documents and Settings\Admin\Рабочий стол\12279729011274662317rg1024_Set_of_water_drops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000628" y="1643050"/>
                  <a:ext cx="1800000" cy="238382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AutoShape 4"/>
                <p:cNvSpPr>
                  <a:spLocks noChangeArrowheads="1"/>
                </p:cNvSpPr>
                <p:nvPr/>
              </p:nvSpPr>
              <p:spPr bwMode="gray">
                <a:xfrm>
                  <a:off x="5018628" y="4071942"/>
                  <a:ext cx="1764000" cy="57467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63500" dir="3187806" algn="ctr" rotWithShape="0">
                    <a:srgbClr val="00B05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ru-RU" sz="2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Капли</a:t>
                  </a:r>
                  <a:endParaRPr lang="en-US" sz="2400" dirty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AutoShape 4"/>
              <p:cNvSpPr>
                <a:spLocks noChangeArrowheads="1"/>
              </p:cNvSpPr>
              <p:nvPr/>
            </p:nvSpPr>
            <p:spPr bwMode="gray">
              <a:xfrm>
                <a:off x="4500562" y="1214422"/>
                <a:ext cx="2700000" cy="574675"/>
              </a:xfrm>
              <a:prstGeom prst="rect">
                <a:avLst/>
              </a:prstGeom>
              <a:noFill/>
              <a:ln w="635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ru-RU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Вещество: вода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Freeform 8"/>
            <p:cNvSpPr>
              <a:spLocks/>
            </p:cNvSpPr>
            <p:nvPr/>
          </p:nvSpPr>
          <p:spPr bwMode="gray">
            <a:xfrm rot="2265817" flipH="1">
              <a:off x="4286619" y="1855205"/>
              <a:ext cx="792000" cy="972000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  <a:effectLst>
              <a:outerShdw dist="114300" dir="2400000" algn="ctr" rotWithShape="0">
                <a:schemeClr val="tx2">
                  <a:lumMod val="60000"/>
                  <a:lumOff val="40000"/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</TotalTime>
  <Words>169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1) Стол, табуретка, шкаф, комод    2) Ложки, чайник, нож, кастрюля    </vt:lpstr>
      <vt:lpstr>Тему урока</vt:lpstr>
      <vt:lpstr>Тему урока</vt:lpstr>
      <vt:lpstr>Слайд 5</vt:lpstr>
      <vt:lpstr>Слайд 6</vt:lpstr>
      <vt:lpstr>Слайд 7</vt:lpstr>
      <vt:lpstr>Вещества</vt:lpstr>
      <vt:lpstr>Тела из одного вещества </vt:lpstr>
      <vt:lpstr>Слайд 10</vt:lpstr>
      <vt:lpstr>Слайд 11</vt:lpstr>
      <vt:lpstr>Называют, веществами, из, то, тела, состоят, чего</vt:lpstr>
      <vt:lpstr>Веществами называют то, из чего состоят тела.</vt:lpstr>
      <vt:lpstr>Слайд 14</vt:lpstr>
      <vt:lpstr>Слайд 15</vt:lpstr>
      <vt:lpstr>Слайд 16</vt:lpstr>
      <vt:lpstr>Слайд 17</vt:lpstr>
      <vt:lpstr>Физкультминутка</vt:lpstr>
      <vt:lpstr>Слайд 19</vt:lpstr>
      <vt:lpstr>Слайд 20</vt:lpstr>
      <vt:lpstr>Слайд 21</vt:lpstr>
      <vt:lpstr>Проверь</vt:lpstr>
      <vt:lpstr>Слайд 23</vt:lpstr>
      <vt:lpstr>Домашнее задание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Стол, табуретка, шкаф, комод    2) Ложки, чайник, нож, кастрюля</dc:title>
  <dc:creator>Никита</dc:creator>
  <cp:lastModifiedBy>User</cp:lastModifiedBy>
  <cp:revision>30</cp:revision>
  <dcterms:created xsi:type="dcterms:W3CDTF">2014-10-27T16:01:11Z</dcterms:created>
  <dcterms:modified xsi:type="dcterms:W3CDTF">2014-12-02T12:10:39Z</dcterms:modified>
</cp:coreProperties>
</file>