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3"/>
  </p:notesMasterIdLst>
  <p:sldIdLst>
    <p:sldId id="256" r:id="rId2"/>
    <p:sldId id="291" r:id="rId3"/>
    <p:sldId id="269" r:id="rId4"/>
    <p:sldId id="270" r:id="rId5"/>
    <p:sldId id="272" r:id="rId6"/>
    <p:sldId id="273" r:id="rId7"/>
    <p:sldId id="274" r:id="rId8"/>
    <p:sldId id="266" r:id="rId9"/>
    <p:sldId id="267" r:id="rId10"/>
    <p:sldId id="268" r:id="rId11"/>
    <p:sldId id="275" r:id="rId12"/>
    <p:sldId id="276" r:id="rId13"/>
    <p:sldId id="277" r:id="rId14"/>
    <p:sldId id="264" r:id="rId15"/>
    <p:sldId id="265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8" r:id="rId24"/>
    <p:sldId id="286" r:id="rId25"/>
    <p:sldId id="287" r:id="rId26"/>
    <p:sldId id="289" r:id="rId27"/>
    <p:sldId id="293" r:id="rId28"/>
    <p:sldId id="295" r:id="rId29"/>
    <p:sldId id="296" r:id="rId30"/>
    <p:sldId id="294" r:id="rId31"/>
    <p:sldId id="29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3576" autoAdjust="0"/>
    <p:restoredTop sz="76367" autoAdjust="0"/>
  </p:normalViewPr>
  <p:slideViewPr>
    <p:cSldViewPr>
      <p:cViewPr varScale="1">
        <p:scale>
          <a:sx n="97" d="100"/>
          <a:sy n="97" d="100"/>
        </p:scale>
        <p:origin x="-11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7BA8B-A042-4CE2-B14C-8FC9130AB5C2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35DCD-4BCE-4C39-A540-75D15FC26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986494E-361A-46D0-ABD5-8DD034E8FC66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117C8BD-CA6F-49BC-86AD-3A769991B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494E-361A-46D0-ABD5-8DD034E8FC66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C8BD-CA6F-49BC-86AD-3A769991B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494E-361A-46D0-ABD5-8DD034E8FC66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C8BD-CA6F-49BC-86AD-3A769991B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86494E-361A-46D0-ABD5-8DD034E8FC66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117C8BD-CA6F-49BC-86AD-3A769991B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986494E-361A-46D0-ABD5-8DD034E8FC66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117C8BD-CA6F-49BC-86AD-3A769991B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494E-361A-46D0-ABD5-8DD034E8FC66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C8BD-CA6F-49BC-86AD-3A769991B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494E-361A-46D0-ABD5-8DD034E8FC66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C8BD-CA6F-49BC-86AD-3A769991B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86494E-361A-46D0-ABD5-8DD034E8FC66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17C8BD-CA6F-49BC-86AD-3A769991B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494E-361A-46D0-ABD5-8DD034E8FC66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C8BD-CA6F-49BC-86AD-3A769991B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86494E-361A-46D0-ABD5-8DD034E8FC66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117C8BD-CA6F-49BC-86AD-3A769991B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86494E-361A-46D0-ABD5-8DD034E8FC66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17C8BD-CA6F-49BC-86AD-3A769991B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86494E-361A-46D0-ABD5-8DD034E8FC66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117C8BD-CA6F-49BC-86AD-3A769991B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20081118044638.m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2" y="285728"/>
            <a:ext cx="550072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Портфолио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643050"/>
            <a:ext cx="5786478" cy="7143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Учителя начальных классов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4429132"/>
            <a:ext cx="63579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Башировой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Фаузии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Абдулхамитовны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2928934"/>
            <a:ext cx="65722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МОУ «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Тат.Каргалинская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СОШ» </a:t>
            </a:r>
          </a:p>
          <a:p>
            <a:pPr algn="ctr"/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Сакмарского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района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Мои документы\Мои рисунки\Изображение\Изображение 00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642918"/>
            <a:ext cx="335758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Admin\Мои документы\Мои рисунки\Изображение\Изображение 00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642918"/>
            <a:ext cx="351756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7467600" cy="128588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Обобщение опыта в 2003-2004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уч.году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на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I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категорию по теме: «Развитие орфографической зоркости на уроках русского языка».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500306"/>
            <a:ext cx="7467600" cy="250033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   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Обобщение опыта в 2008-2009 </a:t>
            </a:r>
            <a:r>
              <a:rPr lang="ru-RU" sz="3600" dirty="0" err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уч.году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на высшую категорию по тему: «Развитие речевой деятельности учащихся 4 класса на уроках русского языка»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Открытые мероприятия</a:t>
            </a:r>
            <a:br>
              <a:rPr lang="ru-RU" dirty="0" smtClean="0">
                <a:solidFill>
                  <a:schemeClr val="accent3"/>
                </a:solidFill>
              </a:rPr>
            </a:br>
            <a:endParaRPr lang="ru-RU" dirty="0">
              <a:solidFill>
                <a:schemeClr val="accent3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142984"/>
          <a:ext cx="7467600" cy="530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700467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 открытого урока/мероприятия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</a:tr>
              <a:tr h="700467">
                <a:tc>
                  <a:txBody>
                    <a:bodyPr/>
                    <a:lstStyle/>
                    <a:p>
                      <a:r>
                        <a:rPr lang="ru-RU" dirty="0" smtClean="0"/>
                        <a:t>2008г.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Язу</a:t>
                      </a:r>
                      <a:r>
                        <a:rPr lang="ru-RU" baseline="0" dirty="0" smtClean="0"/>
                        <a:t> 1 класс «М </a:t>
                      </a:r>
                      <a:r>
                        <a:rPr lang="ru-RU" baseline="0" dirty="0" err="1" smtClean="0"/>
                        <a:t>харефе</a:t>
                      </a:r>
                      <a:r>
                        <a:rPr lang="ru-RU" baseline="0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РМО, ШМО</a:t>
                      </a:r>
                    </a:p>
                    <a:p>
                      <a:r>
                        <a:rPr lang="ru-RU" dirty="0" err="1" smtClean="0"/>
                        <a:t>Видеоурок</a:t>
                      </a:r>
                      <a:endParaRPr lang="ru-RU" dirty="0"/>
                    </a:p>
                  </a:txBody>
                  <a:tcPr/>
                </a:tc>
              </a:tr>
              <a:tr h="700467">
                <a:tc>
                  <a:txBody>
                    <a:bodyPr/>
                    <a:lstStyle/>
                    <a:p>
                      <a:r>
                        <a:rPr lang="ru-RU" dirty="0" smtClean="0"/>
                        <a:t>2008г.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 1 класс «Число и цифра</a:t>
                      </a:r>
                      <a:r>
                        <a:rPr lang="ru-RU" baseline="0" dirty="0" smtClean="0"/>
                        <a:t> 7»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ШМО</a:t>
                      </a:r>
                      <a:endParaRPr lang="ru-RU" dirty="0"/>
                    </a:p>
                  </a:txBody>
                  <a:tcPr/>
                </a:tc>
              </a:tr>
              <a:tr h="1901268">
                <a:tc>
                  <a:txBody>
                    <a:bodyPr/>
                    <a:lstStyle/>
                    <a:p>
                      <a:r>
                        <a:rPr lang="ru-RU" dirty="0" smtClean="0"/>
                        <a:t>20.10.2009г.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Литературное чтение 2 класс «Эстетические и нравственные</a:t>
                      </a:r>
                      <a:r>
                        <a:rPr lang="ru-RU" baseline="0" dirty="0" smtClean="0"/>
                        <a:t> ситуации в японских сказках»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ШМО</a:t>
                      </a:r>
                      <a:endParaRPr lang="ru-RU" dirty="0"/>
                    </a:p>
                  </a:txBody>
                  <a:tcPr/>
                </a:tc>
              </a:tr>
              <a:tr h="1300867">
                <a:tc>
                  <a:txBody>
                    <a:bodyPr/>
                    <a:lstStyle/>
                    <a:p>
                      <a:r>
                        <a:rPr lang="ru-RU" dirty="0" smtClean="0"/>
                        <a:t>10.12.2009г.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Технология. Здоровьесбережение «Цветочная композиция»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Видеоурок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Выступления:</a:t>
            </a:r>
            <a:endParaRPr lang="ru-RU" dirty="0">
              <a:solidFill>
                <a:schemeClr val="accent3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857229"/>
          <a:ext cx="7467600" cy="521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156"/>
                <a:gridCol w="1000132"/>
                <a:gridCol w="5067312"/>
              </a:tblGrid>
              <a:tr h="956771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представления</a:t>
                      </a:r>
                      <a:endParaRPr lang="ru-RU" dirty="0"/>
                    </a:p>
                  </a:txBody>
                  <a:tcPr/>
                </a:tc>
              </a:tr>
              <a:tr h="1014239">
                <a:tc>
                  <a:txBody>
                    <a:bodyPr/>
                    <a:lstStyle/>
                    <a:p>
                      <a:r>
                        <a:rPr lang="ru-RU" dirty="0" smtClean="0"/>
                        <a:t>23.03.2005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РМО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сообщение «Перспективная начальная школа» теория и практика</a:t>
                      </a:r>
                      <a:endParaRPr lang="ru-RU" sz="1800" dirty="0"/>
                    </a:p>
                  </a:txBody>
                  <a:tcPr/>
                </a:tc>
              </a:tr>
              <a:tr h="1032433">
                <a:tc>
                  <a:txBody>
                    <a:bodyPr/>
                    <a:lstStyle/>
                    <a:p>
                      <a:r>
                        <a:rPr lang="ru-RU" dirty="0" smtClean="0"/>
                        <a:t>08.2007г.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ШМО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Результаты экспериментальной</a:t>
                      </a:r>
                      <a:r>
                        <a:rPr lang="ru-RU" sz="1800" baseline="0" dirty="0" smtClean="0"/>
                        <a:t> работы по УМК «Перспективная начальная школа»</a:t>
                      </a:r>
                      <a:endParaRPr lang="ru-RU" sz="1800" dirty="0"/>
                    </a:p>
                  </a:txBody>
                  <a:tcPr/>
                </a:tc>
              </a:tr>
              <a:tr h="844718">
                <a:tc>
                  <a:txBody>
                    <a:bodyPr/>
                    <a:lstStyle/>
                    <a:p>
                      <a:r>
                        <a:rPr lang="ru-RU" dirty="0" smtClean="0"/>
                        <a:t>15.01.2010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РМО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Творческая площадка</a:t>
                      </a:r>
                      <a:r>
                        <a:rPr lang="ru-RU" sz="1800" baseline="0" dirty="0" smtClean="0"/>
                        <a:t> «Инновационные технологии»</a:t>
                      </a:r>
                      <a:endParaRPr lang="ru-RU" sz="1800" dirty="0"/>
                    </a:p>
                  </a:txBody>
                  <a:tcPr/>
                </a:tc>
              </a:tr>
              <a:tr h="1366815">
                <a:tc>
                  <a:txBody>
                    <a:bodyPr/>
                    <a:lstStyle/>
                    <a:p>
                      <a:r>
                        <a:rPr lang="ru-RU" dirty="0" smtClean="0"/>
                        <a:t>24.03.2010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РМО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Творческий отчет «ИКТ на уроках окружающего</a:t>
                      </a:r>
                      <a:r>
                        <a:rPr lang="ru-RU" sz="1800" baseline="0" dirty="0" smtClean="0"/>
                        <a:t> мира в начальной школе» Суханова Н.В.</a:t>
                      </a:r>
                    </a:p>
                    <a:p>
                      <a:r>
                        <a:rPr lang="ru-RU" sz="1800" baseline="0" dirty="0" smtClean="0"/>
                        <a:t>(участие в экспертной комиссии)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214422"/>
            <a:ext cx="3929090" cy="31432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</a:rPr>
              <a:t>Учебники 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омплекта «Перспективная начальная школа» прошли процедуру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грифования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 новым образовательным стандартам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имеют гриф «</a:t>
            </a: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Рекомендовано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Министерством образования и науки РФ».</a:t>
            </a:r>
            <a:endParaRPr lang="ru-RU" sz="20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85750" y="214290"/>
            <a:ext cx="8172450" cy="7858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dirty="0" smtClean="0"/>
              <a:t>УМК «Перспективная начальная школа»</a:t>
            </a:r>
            <a:endParaRPr lang="ru-RU" sz="3200" dirty="0"/>
          </a:p>
        </p:txBody>
      </p:sp>
      <p:pic>
        <p:nvPicPr>
          <p:cNvPr id="5" name="Picture 7" descr="C:\Users\Черепаха &amp; Ахиллес\Desktop\Обложки\1 класс\1k_Azb_Tet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400000">
            <a:off x="4397456" y="1647917"/>
            <a:ext cx="1162050" cy="16906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8" descr="C:\Users\Черепаха &amp; Ахиллес\Desktop\Обложки\2 класс\2kl_Mir_Te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0000">
            <a:off x="5265715" y="1377802"/>
            <a:ext cx="1306512" cy="16652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9" descr="C:\Users\Черепаха &amp; Ахиллес\Desktop\Обложки\2 класс\2kl_Rus_Uch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0000">
            <a:off x="6395050" y="1440070"/>
            <a:ext cx="1304925" cy="1651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14" descr="C:\Users\Черепаха &amp; Ахиллес\Desktop\Обложки\3 класс\3kl_Rus_Uch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00000">
            <a:off x="7460861" y="1735832"/>
            <a:ext cx="1252537" cy="16573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5" descr="C:\Users\Черепаха &amp; Ахиллес\Desktop\Обложки\4 класс\4kl_Lit_Uch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4000504"/>
            <a:ext cx="1281112" cy="16208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16" descr="C:\Users\Черепаха &amp; Ахиллес\Desktop\Обложки\4 класс\4kl_Mir_Hr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3929066"/>
            <a:ext cx="1214446" cy="16414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9" descr="C:\Users\Черепаха &amp; Ахиллес\Desktop\Обложки\4 класс\4kl_Rus_Tet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4000504"/>
            <a:ext cx="1250950" cy="1595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C:\Users\Черепаха &amp; Ахиллес\Desktop\Обложки\3 класс\3kl_Mat_Uch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20000">
            <a:off x="2644656" y="4716048"/>
            <a:ext cx="1233488" cy="16605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3" descr="C:\Users\Черепаха &amp; Ахиллес\Desktop\Обложки\3 класс\inf3kl_kompl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785918" y="4500570"/>
            <a:ext cx="1187450" cy="1739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2" descr="C:\Users\Черепаха &amp; Ахиллес\Desktop\Обложки\3 класс\3kl_Mir_Tet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580000">
            <a:off x="632512" y="4791077"/>
            <a:ext cx="1246188" cy="15811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57166"/>
            <a:ext cx="7386662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Результаты обучения учащихся 4б класса 2007-2008 </a:t>
            </a:r>
            <a:r>
              <a:rPr lang="ru-RU" dirty="0" err="1" smtClean="0">
                <a:solidFill>
                  <a:schemeClr val="accent3"/>
                </a:solidFill>
              </a:rPr>
              <a:t>уч.год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285860"/>
            <a:ext cx="7672414" cy="507209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2143116"/>
          <a:ext cx="7643864" cy="340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483"/>
                <a:gridCol w="955483"/>
                <a:gridCol w="955483"/>
                <a:gridCol w="955483"/>
                <a:gridCol w="955483"/>
                <a:gridCol w="955483"/>
                <a:gridCol w="955483"/>
                <a:gridCol w="955483"/>
              </a:tblGrid>
              <a:tr h="1143008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Кол.уч-ся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Отличников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Хорошистов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Троечников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Неуспевающих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 успеваемости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 качества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 СОУ</a:t>
                      </a:r>
                      <a:endParaRPr lang="ru-RU" dirty="0"/>
                    </a:p>
                  </a:txBody>
                  <a:tcPr/>
                </a:tc>
              </a:tr>
              <a:tr h="110769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r>
                        <a:rPr lang="ru-RU" baseline="0" dirty="0" smtClean="0"/>
                        <a:t> «</a:t>
                      </a:r>
                      <a:r>
                        <a:rPr lang="ru-RU" dirty="0" smtClean="0"/>
                        <a:t>б» 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64,71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60,47</a:t>
                      </a:r>
                      <a:endParaRPr lang="ru-RU" dirty="0"/>
                    </a:p>
                  </a:txBody>
                  <a:tcPr/>
                </a:tc>
              </a:tr>
              <a:tr h="1107690">
                <a:tc>
                  <a:txBody>
                    <a:bodyPr/>
                    <a:lstStyle/>
                    <a:p>
                      <a:r>
                        <a:rPr lang="ru-RU" dirty="0" smtClean="0"/>
                        <a:t>5 «б» 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52,94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57,18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3"/>
                </a:solidFill>
                <a:latin typeface="Monotype Corsiva" pitchFamily="66" charset="0"/>
              </a:rPr>
              <a:t>Итоги конкурса «Русский медвежонок» - 2009 (2б класс)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err="1" smtClean="0">
                <a:latin typeface="Monotype Corsiva" pitchFamily="66" charset="0"/>
              </a:rPr>
              <a:t>Утяганов</a:t>
            </a:r>
            <a:r>
              <a:rPr lang="ru-RU" sz="2800" dirty="0" smtClean="0">
                <a:latin typeface="Monotype Corsiva" pitchFamily="66" charset="0"/>
              </a:rPr>
              <a:t> – 58 баллов 7 место</a:t>
            </a:r>
          </a:p>
          <a:p>
            <a:r>
              <a:rPr lang="ru-RU" sz="2800" dirty="0" smtClean="0">
                <a:latin typeface="Monotype Corsiva" pitchFamily="66" charset="0"/>
              </a:rPr>
              <a:t>Баширова  – 56 баллов 8-9 место</a:t>
            </a:r>
          </a:p>
          <a:p>
            <a:r>
              <a:rPr lang="ru-RU" sz="2800" dirty="0" err="1" smtClean="0">
                <a:latin typeface="Monotype Corsiva" pitchFamily="66" charset="0"/>
              </a:rPr>
              <a:t>Миркамилов</a:t>
            </a:r>
            <a:r>
              <a:rPr lang="ru-RU" sz="2800" dirty="0" smtClean="0">
                <a:latin typeface="Monotype Corsiva" pitchFamily="66" charset="0"/>
              </a:rPr>
              <a:t> – 56 баллов 8-9 место</a:t>
            </a:r>
          </a:p>
          <a:p>
            <a:r>
              <a:rPr lang="ru-RU" sz="2800" dirty="0" err="1" smtClean="0">
                <a:latin typeface="Monotype Corsiva" pitchFamily="66" charset="0"/>
              </a:rPr>
              <a:t>Гиззатуллин</a:t>
            </a:r>
            <a:r>
              <a:rPr lang="ru-RU" sz="2800" dirty="0" smtClean="0">
                <a:latin typeface="Monotype Corsiva" pitchFamily="66" charset="0"/>
              </a:rPr>
              <a:t> – 47 баллов 10 место</a:t>
            </a:r>
          </a:p>
          <a:p>
            <a:r>
              <a:rPr lang="ru-RU" sz="2800" dirty="0" err="1" smtClean="0">
                <a:latin typeface="Monotype Corsiva" pitchFamily="66" charset="0"/>
              </a:rPr>
              <a:t>Тиляева</a:t>
            </a:r>
            <a:r>
              <a:rPr lang="ru-RU" sz="2800" dirty="0" smtClean="0">
                <a:latin typeface="Monotype Corsiva" pitchFamily="66" charset="0"/>
              </a:rPr>
              <a:t> – 43 балла 11 место</a:t>
            </a:r>
          </a:p>
          <a:p>
            <a:r>
              <a:rPr lang="ru-RU" sz="2800" dirty="0" err="1" smtClean="0">
                <a:latin typeface="Monotype Corsiva" pitchFamily="66" charset="0"/>
              </a:rPr>
              <a:t>Туркова</a:t>
            </a:r>
            <a:r>
              <a:rPr lang="ru-RU" sz="2800" dirty="0" smtClean="0">
                <a:latin typeface="Monotype Corsiva" pitchFamily="66" charset="0"/>
              </a:rPr>
              <a:t> – 39 баллов 12 место</a:t>
            </a:r>
          </a:p>
          <a:p>
            <a:r>
              <a:rPr lang="ru-RU" sz="2800" dirty="0" smtClean="0">
                <a:latin typeface="Monotype Corsiva" pitchFamily="66" charset="0"/>
              </a:rPr>
              <a:t>Валиева – 35 баллов 13 место</a:t>
            </a:r>
          </a:p>
          <a:p>
            <a:r>
              <a:rPr lang="ru-RU" sz="2800" dirty="0" smtClean="0">
                <a:latin typeface="Monotype Corsiva" pitchFamily="66" charset="0"/>
              </a:rPr>
              <a:t>Баширова Л. – 32 балла 14 место</a:t>
            </a:r>
          </a:p>
          <a:p>
            <a:r>
              <a:rPr lang="ru-RU" sz="2800" dirty="0" smtClean="0">
                <a:latin typeface="Monotype Corsiva" pitchFamily="66" charset="0"/>
              </a:rPr>
              <a:t>Рафиков – 30 баллов 15 место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chemeClr val="accent3"/>
                </a:solidFill>
                <a:latin typeface="Monotype Corsiva" pitchFamily="66" charset="0"/>
              </a:rPr>
              <a:t>Итоги конкурса «Русский медвежонок» - 2007 (4б класс)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latin typeface="Monotype Corsiva" pitchFamily="66" charset="0"/>
              </a:rPr>
              <a:t>Шигабутдинова</a:t>
            </a:r>
            <a:r>
              <a:rPr lang="ru-RU" sz="2800" dirty="0" smtClean="0">
                <a:latin typeface="Monotype Corsiva" pitchFamily="66" charset="0"/>
              </a:rPr>
              <a:t> – 54 балла 1 место по школе</a:t>
            </a:r>
          </a:p>
          <a:p>
            <a:r>
              <a:rPr lang="ru-RU" sz="2800" dirty="0" smtClean="0">
                <a:latin typeface="Monotype Corsiva" pitchFamily="66" charset="0"/>
              </a:rPr>
              <a:t>Гончаров – 44 балла 3-5 место</a:t>
            </a:r>
          </a:p>
          <a:p>
            <a:r>
              <a:rPr lang="ru-RU" sz="2800" dirty="0" smtClean="0">
                <a:latin typeface="Monotype Corsiva" pitchFamily="66" charset="0"/>
              </a:rPr>
              <a:t>Баширов И. – 39 баллов 8 место</a:t>
            </a:r>
          </a:p>
          <a:p>
            <a:r>
              <a:rPr lang="ru-RU" sz="2800" dirty="0" smtClean="0">
                <a:latin typeface="Monotype Corsiva" pitchFamily="66" charset="0"/>
              </a:rPr>
              <a:t>Мусин – 38 баллов 9 место</a:t>
            </a:r>
          </a:p>
          <a:p>
            <a:r>
              <a:rPr lang="ru-RU" sz="2800" dirty="0" err="1" smtClean="0">
                <a:latin typeface="Monotype Corsiva" pitchFamily="66" charset="0"/>
              </a:rPr>
              <a:t>Мурсалимова</a:t>
            </a:r>
            <a:r>
              <a:rPr lang="ru-RU" sz="2800" dirty="0" smtClean="0">
                <a:latin typeface="Monotype Corsiva" pitchFamily="66" charset="0"/>
              </a:rPr>
              <a:t> – 37 баллов 10-11 место</a:t>
            </a:r>
          </a:p>
          <a:p>
            <a:r>
              <a:rPr lang="ru-RU" sz="2800" dirty="0" err="1" smtClean="0">
                <a:latin typeface="Monotype Corsiva" pitchFamily="66" charset="0"/>
              </a:rPr>
              <a:t>Разяпов</a:t>
            </a:r>
            <a:r>
              <a:rPr lang="ru-RU" sz="2800" dirty="0" smtClean="0">
                <a:latin typeface="Monotype Corsiva" pitchFamily="66" charset="0"/>
              </a:rPr>
              <a:t> – 36 баллов 12-13 место</a:t>
            </a:r>
          </a:p>
          <a:p>
            <a:r>
              <a:rPr lang="ru-RU" sz="2800" dirty="0" err="1" smtClean="0">
                <a:latin typeface="Monotype Corsiva" pitchFamily="66" charset="0"/>
              </a:rPr>
              <a:t>Абубакирова</a:t>
            </a:r>
            <a:r>
              <a:rPr lang="ru-RU" sz="2800" dirty="0" smtClean="0">
                <a:latin typeface="Monotype Corsiva" pitchFamily="66" charset="0"/>
              </a:rPr>
              <a:t> – 27 баллов 15-16 место</a:t>
            </a:r>
          </a:p>
          <a:p>
            <a:r>
              <a:rPr lang="ru-RU" sz="2800" dirty="0" err="1" smtClean="0">
                <a:latin typeface="Monotype Corsiva" pitchFamily="66" charset="0"/>
              </a:rPr>
              <a:t>Сулюмов</a:t>
            </a:r>
            <a:r>
              <a:rPr lang="ru-RU" sz="2800" dirty="0" smtClean="0">
                <a:latin typeface="Monotype Corsiva" pitchFamily="66" charset="0"/>
              </a:rPr>
              <a:t> – 19 баллов 19 место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2873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Классификация учащихся по видам одаренности</a:t>
            </a:r>
            <a:b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1.Общая интеллектуальная одаренность</a:t>
            </a:r>
            <a:b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2.Творческая одаренность</a:t>
            </a:r>
            <a:b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3. Спортивная одаренность</a:t>
            </a:r>
            <a:endParaRPr lang="ru-RU" sz="20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467600" cy="50452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000" dirty="0" smtClean="0"/>
              <a:t>1.Асанова – 2</a:t>
            </a:r>
          </a:p>
          <a:p>
            <a:pPr>
              <a:buNone/>
            </a:pPr>
            <a:r>
              <a:rPr lang="ru-RU" sz="2000" dirty="0" smtClean="0"/>
              <a:t>2.Ахмедов - 1    2</a:t>
            </a:r>
          </a:p>
          <a:p>
            <a:pPr>
              <a:buNone/>
            </a:pPr>
            <a:r>
              <a:rPr lang="ru-RU" sz="2000" dirty="0" smtClean="0"/>
              <a:t>3.Баширова -1     2</a:t>
            </a:r>
          </a:p>
          <a:p>
            <a:pPr>
              <a:buNone/>
            </a:pPr>
            <a:r>
              <a:rPr lang="ru-RU" sz="2000" dirty="0" smtClean="0"/>
              <a:t>4.Баширова Л - 3</a:t>
            </a:r>
          </a:p>
          <a:p>
            <a:pPr>
              <a:buNone/>
            </a:pPr>
            <a:r>
              <a:rPr lang="ru-RU" sz="2000" dirty="0" smtClean="0"/>
              <a:t>5.Валиева - 1   2</a:t>
            </a:r>
          </a:p>
          <a:p>
            <a:pPr>
              <a:buNone/>
            </a:pPr>
            <a:r>
              <a:rPr lang="ru-RU" sz="2000" dirty="0" smtClean="0"/>
              <a:t>6.Гиззатуллин -1  2   3</a:t>
            </a:r>
          </a:p>
          <a:p>
            <a:pPr>
              <a:buNone/>
            </a:pPr>
            <a:r>
              <a:rPr lang="ru-RU" sz="2000" dirty="0" smtClean="0"/>
              <a:t>7.Ишемгулова - 3</a:t>
            </a:r>
          </a:p>
          <a:p>
            <a:pPr>
              <a:buNone/>
            </a:pPr>
            <a:r>
              <a:rPr lang="ru-RU" sz="2000" dirty="0" smtClean="0"/>
              <a:t>8.Миркамилов - 1   2   3</a:t>
            </a:r>
          </a:p>
          <a:p>
            <a:pPr>
              <a:buNone/>
            </a:pPr>
            <a:r>
              <a:rPr lang="ru-RU" sz="2000" dirty="0" smtClean="0"/>
              <a:t>9.Минкина  - 1</a:t>
            </a:r>
          </a:p>
          <a:p>
            <a:pPr>
              <a:buNone/>
            </a:pPr>
            <a:r>
              <a:rPr lang="ru-RU" sz="2000" dirty="0" smtClean="0"/>
              <a:t>10.Мурасова - 3</a:t>
            </a:r>
          </a:p>
          <a:p>
            <a:pPr>
              <a:buNone/>
            </a:pPr>
            <a:r>
              <a:rPr lang="ru-RU" sz="2000" dirty="0" smtClean="0"/>
              <a:t>11.Рафиков - 1   2</a:t>
            </a:r>
          </a:p>
          <a:p>
            <a:pPr>
              <a:buNone/>
            </a:pPr>
            <a:r>
              <a:rPr lang="ru-RU" sz="2000" dirty="0" smtClean="0"/>
              <a:t>12.Садыков - 3</a:t>
            </a:r>
          </a:p>
          <a:p>
            <a:pPr>
              <a:buNone/>
            </a:pPr>
            <a:r>
              <a:rPr lang="ru-RU" sz="2000" dirty="0" smtClean="0"/>
              <a:t>13.Салимгараева  - 1</a:t>
            </a:r>
          </a:p>
          <a:p>
            <a:pPr>
              <a:buNone/>
            </a:pPr>
            <a:r>
              <a:rPr lang="ru-RU" sz="2000" dirty="0" smtClean="0"/>
              <a:t>14.Тиляева - 1   2</a:t>
            </a:r>
          </a:p>
          <a:p>
            <a:pPr>
              <a:buNone/>
            </a:pPr>
            <a:r>
              <a:rPr lang="ru-RU" sz="2000" dirty="0" smtClean="0"/>
              <a:t>15.Туркова - 1</a:t>
            </a:r>
          </a:p>
          <a:p>
            <a:pPr>
              <a:buNone/>
            </a:pPr>
            <a:r>
              <a:rPr lang="ru-RU" sz="2000" dirty="0" smtClean="0"/>
              <a:t>16.Утяганов - 1   2</a:t>
            </a:r>
          </a:p>
          <a:p>
            <a:pPr>
              <a:buNone/>
            </a:pPr>
            <a:r>
              <a:rPr lang="ru-RU" sz="2000" dirty="0" smtClean="0"/>
              <a:t>17.Хисамутдинов - 3</a:t>
            </a:r>
          </a:p>
          <a:p>
            <a:pPr>
              <a:buNone/>
            </a:pPr>
            <a:r>
              <a:rPr lang="ru-RU" sz="2000" dirty="0" smtClean="0"/>
              <a:t>18.Шомуродов -1</a:t>
            </a:r>
          </a:p>
          <a:p>
            <a:pPr>
              <a:buNone/>
            </a:pPr>
            <a:r>
              <a:rPr lang="ru-RU" sz="2000" dirty="0" smtClean="0"/>
              <a:t>19.Шункаров  - 1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Новая папка\IMG_599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500042"/>
            <a:ext cx="4161064" cy="311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Новая папка\IMG_628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071810"/>
            <a:ext cx="3911682" cy="293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Новая папка\IMG_757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357166"/>
            <a:ext cx="721523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Новая папка\IMG_639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714356"/>
            <a:ext cx="628654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Новая папка\P102029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1000108"/>
            <a:ext cx="6643734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Новая папка\IMG_666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500042"/>
            <a:ext cx="3792929" cy="284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Новая папка\IMG_675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143248"/>
            <a:ext cx="3816679" cy="286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Новая папка\P102025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14290"/>
            <a:ext cx="4446072" cy="333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Новая папка\P102025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214290"/>
            <a:ext cx="406699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Новая папка\P1020255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5984" y="2857496"/>
            <a:ext cx="535785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Новая папка\IMG_870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1000108"/>
            <a:ext cx="657229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Новая папка\P102033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71736" y="3214686"/>
            <a:ext cx="514353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Новая папка\P102033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285728"/>
            <a:ext cx="4054744" cy="309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Новая папка\P1020333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214290"/>
            <a:ext cx="4000528" cy="313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Новая папка\P1020337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14290"/>
            <a:ext cx="4161064" cy="312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Новая папка\P102030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285728"/>
            <a:ext cx="4018560" cy="301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Новая папка\P10203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143248"/>
            <a:ext cx="4541074" cy="340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:\DCIM\103_PANA\P103002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57166"/>
            <a:ext cx="42148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DCIM\103_PANA\P103003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3372" y="2714620"/>
            <a:ext cx="4291788" cy="321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03_PANA\P103001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642918"/>
            <a:ext cx="607223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03_PANA\P103001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500042"/>
            <a:ext cx="650085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357166"/>
            <a:ext cx="6672282" cy="57150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Общие сведения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928670"/>
            <a:ext cx="7886728" cy="54292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Баширова </a:t>
            </a:r>
            <a:r>
              <a:rPr lang="ru-RU" sz="3600" dirty="0" err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Фаузия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Абдулхамитовна</a:t>
            </a:r>
            <a:endParaRPr lang="ru-RU" sz="3600" dirty="0" smtClean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Образование высшее: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/>
                </a:solidFill>
                <a:latin typeface="Constantia" pitchFamily="18" charset="0"/>
              </a:rPr>
              <a:t>ОПУ учитель начальных классов 1979г.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/>
                </a:solidFill>
                <a:latin typeface="Constantia" pitchFamily="18" charset="0"/>
              </a:rPr>
              <a:t>ОГПИ учитель географии 1990г.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Занимаемая должность: </a:t>
            </a:r>
            <a:r>
              <a:rPr lang="ru-RU" sz="2400" dirty="0" smtClean="0">
                <a:solidFill>
                  <a:schemeClr val="accent3"/>
                </a:solidFill>
                <a:latin typeface="Constantia" pitchFamily="18" charset="0"/>
              </a:rPr>
              <a:t>учитель начальных классов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Стаж работы: </a:t>
            </a:r>
            <a:r>
              <a:rPr lang="ru-RU" sz="2400" dirty="0" smtClean="0">
                <a:solidFill>
                  <a:schemeClr val="accent3"/>
                </a:solidFill>
                <a:latin typeface="Constantia" pitchFamily="18" charset="0"/>
              </a:rPr>
              <a:t>30 лет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Общий стаж работы в данном ОУ: </a:t>
            </a:r>
            <a:r>
              <a:rPr lang="ru-RU" sz="2400" dirty="0" smtClean="0">
                <a:solidFill>
                  <a:schemeClr val="accent3"/>
                </a:solidFill>
                <a:latin typeface="Constantia" pitchFamily="18" charset="0"/>
              </a:rPr>
              <a:t>30 лет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Квалификационная категория и год аттестации:</a:t>
            </a:r>
          </a:p>
          <a:p>
            <a:pPr algn="ctr"/>
            <a:r>
              <a:rPr lang="en-US" sz="2400" dirty="0" smtClean="0">
                <a:solidFill>
                  <a:schemeClr val="accent3"/>
                </a:solidFill>
                <a:latin typeface="Tekton Pro Ext" pitchFamily="34" charset="0"/>
              </a:rPr>
              <a:t>I</a:t>
            </a:r>
            <a:r>
              <a:rPr lang="ru-RU" sz="2400" dirty="0" smtClean="0">
                <a:solidFill>
                  <a:schemeClr val="accent3"/>
                </a:solidFill>
                <a:latin typeface="Constantia" pitchFamily="18" charset="0"/>
              </a:rPr>
              <a:t> категория  15.03.2004г.</a:t>
            </a:r>
          </a:p>
          <a:p>
            <a:pPr algn="ctr"/>
            <a:r>
              <a:rPr lang="ru-RU" sz="2400" dirty="0" smtClean="0">
                <a:solidFill>
                  <a:schemeClr val="accent3"/>
                </a:solidFill>
                <a:latin typeface="Constantia" pitchFamily="18" charset="0"/>
              </a:rPr>
              <a:t>Высшая категория 30.03.2009г.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ekton Pro Ext" pitchFamily="34" charset="0"/>
              </a:rPr>
              <a:t>E-mail</a:t>
            </a:r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:</a:t>
            </a:r>
            <a:r>
              <a:rPr lang="en-US" sz="2400" dirty="0" smtClean="0">
                <a:solidFill>
                  <a:srgbClr val="FF0000"/>
                </a:solidFill>
                <a:latin typeface="Tekton Pro Ext" pitchFamily="34" charset="0"/>
              </a:rPr>
              <a:t> fayzia-bash@mail.ru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03_PANA\P103003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642918"/>
            <a:ext cx="657229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081118044638.mpg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500042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Учебная нагрузка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57188" y="1071562"/>
          <a:ext cx="8429624" cy="5000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406"/>
                <a:gridCol w="2107406"/>
                <a:gridCol w="2107406"/>
                <a:gridCol w="2107406"/>
              </a:tblGrid>
              <a:tr h="972347"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Учебный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нагрузка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Учебная программа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Спецкурсы, кружки от ДДТ</a:t>
                      </a:r>
                      <a:endParaRPr lang="ru-RU" dirty="0"/>
                    </a:p>
                  </a:txBody>
                  <a:tcPr/>
                </a:tc>
              </a:tr>
              <a:tr h="18057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2004-2008гг.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 ч.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УМК «Перспективная</a:t>
                      </a:r>
                      <a:r>
                        <a:rPr lang="ru-RU" baseline="0" dirty="0" smtClean="0"/>
                        <a:t> начальная школа»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«Дошколята» от ДДТ</a:t>
                      </a:r>
                      <a:endParaRPr lang="ru-RU" dirty="0"/>
                    </a:p>
                  </a:txBody>
                  <a:tcPr/>
                </a:tc>
              </a:tr>
              <a:tr h="22225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2008-2009гг.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 ч.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УМК «Перспективная</a:t>
                      </a:r>
                      <a:r>
                        <a:rPr lang="ru-RU" baseline="0" dirty="0" smtClean="0"/>
                        <a:t> начальная школа»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-----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857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Самообразование: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785795"/>
          <a:ext cx="7467600" cy="5631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664788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Проблематика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представления</a:t>
                      </a:r>
                      <a:r>
                        <a:rPr lang="ru-RU" baseline="0" dirty="0" smtClean="0"/>
                        <a:t> результата</a:t>
                      </a:r>
                      <a:endParaRPr lang="ru-RU" dirty="0"/>
                    </a:p>
                  </a:txBody>
                  <a:tcPr/>
                </a:tc>
              </a:tr>
              <a:tr h="1202949">
                <a:tc>
                  <a:txBody>
                    <a:bodyPr/>
                    <a:lstStyle/>
                    <a:p>
                      <a:r>
                        <a:rPr lang="ru-RU" dirty="0" smtClean="0"/>
                        <a:t>2007-2008гг.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Экспериментальная работа «Теория и практика</a:t>
                      </a:r>
                      <a:r>
                        <a:rPr lang="ru-RU" sz="1400" baseline="0" dirty="0" smtClean="0"/>
                        <a:t> работы» по УМК «Перспективная начальная школа»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Выступление на РМО, на</a:t>
                      </a:r>
                      <a:r>
                        <a:rPr lang="ru-RU" baseline="0" dirty="0" smtClean="0"/>
                        <a:t> ШМО</a:t>
                      </a:r>
                      <a:endParaRPr lang="ru-RU" dirty="0"/>
                    </a:p>
                  </a:txBody>
                  <a:tcPr/>
                </a:tc>
              </a:tr>
              <a:tr h="1867737">
                <a:tc>
                  <a:txBody>
                    <a:bodyPr/>
                    <a:lstStyle/>
                    <a:p>
                      <a:r>
                        <a:rPr lang="ru-RU" dirty="0" smtClean="0"/>
                        <a:t>22.12.2007г.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Здоровьесбережение</a:t>
                      </a:r>
                    </a:p>
                    <a:p>
                      <a:r>
                        <a:rPr lang="ru-RU" sz="1400" dirty="0" smtClean="0"/>
                        <a:t>«Принципы охраны психического и физического здоровья детей в работе по методическому комплекту «Перспективная начальная школа»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Выступление на семинаре</a:t>
                      </a:r>
                      <a:endParaRPr lang="ru-RU" dirty="0"/>
                    </a:p>
                  </a:txBody>
                  <a:tcPr/>
                </a:tc>
              </a:tr>
              <a:tr h="1646141">
                <a:tc>
                  <a:txBody>
                    <a:bodyPr/>
                    <a:lstStyle/>
                    <a:p>
                      <a:r>
                        <a:rPr lang="ru-RU" dirty="0" smtClean="0"/>
                        <a:t>2008-2009гг.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Логопедическая</a:t>
                      </a:r>
                      <a:r>
                        <a:rPr lang="ru-RU" sz="1400" baseline="0" dirty="0" smtClean="0"/>
                        <a:t> проблема</a:t>
                      </a:r>
                    </a:p>
                    <a:p>
                      <a:r>
                        <a:rPr lang="ru-RU" sz="1400" baseline="0" dirty="0" smtClean="0"/>
                        <a:t>«Работа с картиной как средство развития младшего школьника» при работе с УМК «Перспективная начальная школа»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Мастер</a:t>
                      </a:r>
                      <a:r>
                        <a:rPr lang="ru-RU" baseline="0" dirty="0" smtClean="0"/>
                        <a:t>-класс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357166"/>
            <a:ext cx="6886596" cy="9286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Методическая тема: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500174"/>
            <a:ext cx="7600976" cy="487474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«Развитие речевой деятельности учащихся 4 классов на уроках русского языка»</a:t>
            </a:r>
          </a:p>
          <a:p>
            <a:endParaRPr lang="ru-RU" dirty="0" smtClean="0"/>
          </a:p>
          <a:p>
            <a:pPr algn="r"/>
            <a:r>
              <a:rPr lang="ru-RU" sz="2400" dirty="0" smtClean="0">
                <a:solidFill>
                  <a:srgbClr val="7030A0"/>
                </a:solidFill>
              </a:rPr>
              <a:t>Цель работы: обосновать педагогические условия «Развития речевой деятельности учащихся 4 класса на уроках русского языка».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757242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1.Проанализировать теоретические подходы к проблеме развития речевой деятельности младших школьников.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2.Разработать диагностический инструментарий развития речевой деятельности учащихся на уроках русского языка.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3.Опытно – экспериментальным путем проверить эффективность педагогических условий развития речевой деятельности учащихся 4 класса на уроках русского языка.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Исследование проводилось с 2003 по 2007 гг.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Авторская инновационная система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886728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Личные достижения в профессиональной деятельности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5" name="Рисунок 4" descr="C:\Documents and Settings\Admin\Мои документы\Мои рисунки\Изображение\Изображение 00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14612" y="1071546"/>
            <a:ext cx="250033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Мои документы\Мои рисунки\Изображение\Изображение 00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3500438"/>
            <a:ext cx="2058911" cy="283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Мои документы\Мои рисунки\Изображение\Изображение 003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15206" y="785794"/>
            <a:ext cx="17200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Мои документы\Мои рисунки\Изображение\Изображение 00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57166"/>
            <a:ext cx="232988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Admin\Мои документы\Мои рисунки\Изображение\Изображение 00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6512" y="500042"/>
            <a:ext cx="250033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Мои документы\Мои рисунки\Изображение\Изображение 008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43240" y="1785926"/>
            <a:ext cx="2786082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450</TotalTime>
  <Words>725</Words>
  <Application>Microsoft Office PowerPoint</Application>
  <PresentationFormat>Экран (4:3)</PresentationFormat>
  <Paragraphs>159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Эркер</vt:lpstr>
      <vt:lpstr>Слайд 1</vt:lpstr>
      <vt:lpstr>Слайд 2</vt:lpstr>
      <vt:lpstr>Общие сведения</vt:lpstr>
      <vt:lpstr>Учебная нагрузка</vt:lpstr>
      <vt:lpstr>Самообразование:</vt:lpstr>
      <vt:lpstr>Методическая тема:</vt:lpstr>
      <vt:lpstr>Слайд 7</vt:lpstr>
      <vt:lpstr>Личные достижения в профессиональной деятельности</vt:lpstr>
      <vt:lpstr>Слайд 9</vt:lpstr>
      <vt:lpstr>Слайд 10</vt:lpstr>
      <vt:lpstr>Обобщение опыта в 2003-2004 уч.году на I категорию по теме: «Развитие орфографической зоркости на уроках русского языка».</vt:lpstr>
      <vt:lpstr>Открытые мероприятия </vt:lpstr>
      <vt:lpstr>Выступления:</vt:lpstr>
      <vt:lpstr>УМК «Перспективная начальная школа»</vt:lpstr>
      <vt:lpstr>Результаты обучения учащихся 4б класса 2007-2008 уч.год</vt:lpstr>
      <vt:lpstr>Итоги конкурса «Русский медвежонок» - 2009 (2б класс)</vt:lpstr>
      <vt:lpstr>Итоги конкурса «Русский медвежонок» - 2007 (4б класс)</vt:lpstr>
      <vt:lpstr>Классификация учащихся по видам одаренности 1.Общая интеллектуальная одаренность 2.Творческая одаренность 3. Спортивная одаренность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PC1</cp:lastModifiedBy>
  <cp:revision>44</cp:revision>
  <dcterms:created xsi:type="dcterms:W3CDTF">2009-12-09T20:43:12Z</dcterms:created>
  <dcterms:modified xsi:type="dcterms:W3CDTF">2014-01-06T09:22:26Z</dcterms:modified>
</cp:coreProperties>
</file>