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625B-0C13-4772-9CFA-F0EBA2F9442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CA0A-4113-4894-BC50-C55BFC59C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урок </a:t>
            </a:r>
            <a:r>
              <a:rPr lang="ru-RU" sz="2800" b="1" i="1" dirty="0" smtClean="0"/>
              <a:t>по курсу ОРКСЭ</a:t>
            </a:r>
            <a:br>
              <a:rPr lang="ru-RU" sz="2800" b="1" i="1" dirty="0" smtClean="0"/>
            </a:br>
            <a:r>
              <a:rPr lang="ru-RU" sz="2800" b="1" i="1" dirty="0" smtClean="0"/>
              <a:t>Модуль «Основы светской  этики»</a:t>
            </a:r>
          </a:p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7200" b="1" i="1" dirty="0" smtClean="0">
                <a:solidFill>
                  <a:srgbClr val="C00000"/>
                </a:solidFill>
              </a:rPr>
              <a:t>    </a:t>
            </a:r>
            <a:r>
              <a:rPr lang="ru-RU" sz="7200" b="1" i="1" u="sng" dirty="0" smtClean="0">
                <a:solidFill>
                  <a:srgbClr val="C00000"/>
                </a:solidFill>
              </a:rPr>
              <a:t>«Дружба дороже золота»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437112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/>
              <a:t>Выполнил  Мордовцев Алексей 4 класс</a:t>
            </a:r>
          </a:p>
          <a:p>
            <a:pPr lvl="0" algn="ctr"/>
            <a:r>
              <a:rPr lang="ru-RU" sz="2800" b="1" i="1" dirty="0" smtClean="0"/>
              <a:t>Учитель  </a:t>
            </a:r>
            <a:r>
              <a:rPr lang="ru-RU" sz="2800" b="1" i="1" dirty="0" err="1" smtClean="0"/>
              <a:t>Свекольникова</a:t>
            </a:r>
            <a:r>
              <a:rPr lang="ru-RU" sz="2800" b="1" i="1" dirty="0" smtClean="0"/>
              <a:t> С.И.</a:t>
            </a:r>
          </a:p>
          <a:p>
            <a:pPr lvl="0" algn="ctr"/>
            <a:r>
              <a:rPr lang="ru-RU" sz="2800" b="1" i="1" dirty="0" smtClean="0"/>
              <a:t>МБОУ  «</a:t>
            </a:r>
            <a:r>
              <a:rPr lang="ru-RU" sz="2800" b="1" i="1" dirty="0" err="1" smtClean="0"/>
              <a:t>Пироговская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оош</a:t>
            </a:r>
            <a:endParaRPr lang="ru-RU" sz="2800" b="1" i="1" dirty="0" smtClean="0"/>
          </a:p>
          <a:p>
            <a:pPr lvl="0" algn="ctr"/>
            <a:r>
              <a:rPr lang="ru-RU" sz="2800" b="1" i="1" dirty="0" smtClean="0"/>
              <a:t> МО «</a:t>
            </a:r>
            <a:r>
              <a:rPr lang="ru-RU" sz="2800" b="1" i="1" dirty="0" err="1" smtClean="0"/>
              <a:t>Ахтубинский</a:t>
            </a:r>
            <a:r>
              <a:rPr lang="ru-RU" sz="2800" b="1" i="1" dirty="0" smtClean="0"/>
              <a:t>  район»</a:t>
            </a:r>
          </a:p>
          <a:p>
            <a:pPr lvl="0" algn="ctr"/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Задание 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0688"/>
            <a:ext cx="1584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/>
              <a:t>Д -                                          </a:t>
            </a:r>
          </a:p>
          <a:p>
            <a:pPr lvl="0"/>
            <a:r>
              <a:rPr lang="ru-RU" sz="6000" b="1" dirty="0" smtClean="0"/>
              <a:t>Р -                    </a:t>
            </a:r>
          </a:p>
          <a:p>
            <a:pPr lvl="0"/>
            <a:r>
              <a:rPr lang="ru-RU" sz="6000" b="1" dirty="0" smtClean="0"/>
              <a:t>У -</a:t>
            </a:r>
          </a:p>
          <a:p>
            <a:pPr lvl="0"/>
            <a:r>
              <a:rPr lang="ru-RU" sz="6000" b="1" dirty="0" smtClean="0"/>
              <a:t>Ж -</a:t>
            </a:r>
          </a:p>
          <a:p>
            <a:pPr lvl="0"/>
            <a:r>
              <a:rPr lang="ru-RU" sz="6000" b="1" dirty="0" smtClean="0"/>
              <a:t>Б -</a:t>
            </a:r>
          </a:p>
          <a:p>
            <a:pPr lvl="0"/>
            <a:r>
              <a:rPr lang="ru-RU" sz="6000" b="1" dirty="0" smtClean="0"/>
              <a:t>А -</a:t>
            </a:r>
            <a:endParaRPr lang="ru-RU" sz="6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47864" y="1196752"/>
            <a:ext cx="450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Задание 2 </a:t>
            </a:r>
            <a:br>
              <a:rPr lang="ru-RU" sz="4000" b="1" i="1" u="sng" dirty="0" smtClean="0">
                <a:solidFill>
                  <a:srgbClr val="FF0000"/>
                </a:solidFill>
              </a:rPr>
            </a:br>
            <a:r>
              <a:rPr lang="ru-RU" sz="4000" b="1" i="1" u="sng" dirty="0" smtClean="0">
                <a:solidFill>
                  <a:srgbClr val="FF0000"/>
                </a:solidFill>
              </a:rPr>
              <a:t>Игра «Кто с кем дружит»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Малыш  и                            </a:t>
            </a:r>
          </a:p>
          <a:p>
            <a:pPr lvl="0">
              <a:buNone/>
            </a:pPr>
            <a:r>
              <a:rPr lang="ru-RU" sz="4000" b="1" i="1" dirty="0" err="1" smtClean="0">
                <a:latin typeface="Times New Roman CYR" pitchFamily="16"/>
                <a:cs typeface="Times New Roman CYR" pitchFamily="16"/>
              </a:rPr>
              <a:t>Чебурашка</a:t>
            </a: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  и                       </a:t>
            </a:r>
          </a:p>
          <a:p>
            <a:pPr lvl="0">
              <a:buNone/>
            </a:pP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Белоснежка  и                     </a:t>
            </a:r>
          </a:p>
          <a:p>
            <a:pPr lvl="0">
              <a:buNone/>
            </a:pP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Буратино  и                          </a:t>
            </a:r>
          </a:p>
          <a:p>
            <a:pPr lvl="0">
              <a:buNone/>
            </a:pP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Маша  и                                </a:t>
            </a:r>
          </a:p>
          <a:p>
            <a:pPr lvl="0">
              <a:buNone/>
            </a:pP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Лила  и                                 </a:t>
            </a:r>
          </a:p>
          <a:p>
            <a:pPr lvl="0">
              <a:buNone/>
            </a:pP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Герда  и</a:t>
            </a:r>
          </a:p>
          <a:p>
            <a:pPr lvl="0">
              <a:buNone/>
            </a:pPr>
            <a:r>
              <a:rPr lang="ru-RU" sz="4000" b="1" i="1" dirty="0" err="1" smtClean="0">
                <a:latin typeface="Times New Roman CYR" pitchFamily="16"/>
                <a:cs typeface="Times New Roman CYR" pitchFamily="16"/>
              </a:rPr>
              <a:t>Бараш</a:t>
            </a:r>
            <a:r>
              <a:rPr lang="ru-RU" sz="4000" b="1" i="1" dirty="0" smtClean="0">
                <a:latin typeface="Times New Roman CYR" pitchFamily="16"/>
                <a:cs typeface="Times New Roman CYR" pitchFamily="16"/>
              </a:rPr>
              <a:t>  и 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23928" y="1844824"/>
            <a:ext cx="511256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 CYR" pitchFamily="18"/>
                <a:cs typeface="Times New Roman CYR" pitchFamily="18"/>
              </a:rPr>
              <a:t>Задание 3</a:t>
            </a:r>
            <a:br>
              <a:rPr lang="ru-RU" sz="4000" b="1" i="1" u="sng" dirty="0" smtClean="0">
                <a:solidFill>
                  <a:srgbClr val="FF0000"/>
                </a:solidFill>
                <a:latin typeface="Times New Roman CYR" pitchFamily="18"/>
                <a:cs typeface="Times New Roman CYR" pitchFamily="18"/>
              </a:rPr>
            </a:br>
            <a:r>
              <a:rPr lang="ru-RU" sz="4000" b="1" i="1" u="sng" dirty="0" smtClean="0">
                <a:solidFill>
                  <a:srgbClr val="FF0000"/>
                </a:solidFill>
                <a:latin typeface="Times New Roman CYR" pitchFamily="18"/>
                <a:cs typeface="Times New Roman CYR" pitchFamily="18"/>
              </a:rPr>
              <a:t>Игра 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«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 CYR" pitchFamily="18"/>
                <a:cs typeface="Times New Roman CYR" pitchFamily="18"/>
              </a:rPr>
              <a:t>Ищу друга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»</a:t>
            </a:r>
            <a:br>
              <a:rPr lang="en-US" sz="4000" b="1" i="1" u="sng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11760" y="1484784"/>
            <a:ext cx="4824536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Times New Roman CYR" pitchFamily="18"/>
                <a:cs typeface="Times New Roman CYR" pitchFamily="18"/>
              </a:rPr>
              <a:t>Рефлексия:</a:t>
            </a:r>
          </a:p>
          <a:p>
            <a:r>
              <a:rPr lang="ru-RU" b="1" i="1" u="sng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b="1" i="1" u="sng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u="sng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>Как вы понимаете смысл пословицы, которая стала темой нашего урока?</a:t>
            </a:r>
          </a:p>
          <a:p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sz="2800" b="1" i="1" u="sng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u="sng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>В чем ценность дружбы?</a:t>
            </a:r>
          </a:p>
          <a:p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sz="2800" b="1" i="1" u="sng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u="sng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>Назовите основные черты дружественных отношений.</a:t>
            </a:r>
          </a:p>
          <a:p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sz="2800" b="1" i="1" u="sng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u="sng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800" b="1" i="1" u="sng" dirty="0" smtClean="0">
                <a:latin typeface="Times New Roman CYR" pitchFamily="18"/>
                <a:cs typeface="Times New Roman CYR" pitchFamily="18"/>
              </a:rPr>
              <a:t>Что объединяет друзей?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 CYR" pitchFamily="18"/>
                <a:cs typeface="Times New Roman CYR" pitchFamily="18"/>
              </a:rPr>
              <a:t>Вывод: </a:t>
            </a:r>
          </a:p>
          <a:p>
            <a:r>
              <a:rPr lang="ru-RU" sz="3200" b="1" i="1" dirty="0" smtClean="0">
                <a:latin typeface="Times New Roman CYR" pitchFamily="18"/>
                <a:cs typeface="Times New Roman CYR" pitchFamily="18"/>
              </a:rPr>
              <a:t>Истинная ценность дружбы в том, что друг придет всегда на помощь, разделит с нами радость и грусть, другу можно доверить тайну. С настоящим другом ничего не страшно! Дружба дороже золота!</a:t>
            </a:r>
            <a:br>
              <a:rPr lang="ru-RU" sz="3200" b="1" i="1" dirty="0" smtClean="0">
                <a:latin typeface="Times New Roman CYR" pitchFamily="18"/>
                <a:cs typeface="Times New Roman CYR" pitchFamily="18"/>
              </a:rPr>
            </a:br>
            <a:endParaRPr lang="ru-RU" sz="3200" dirty="0"/>
          </a:p>
        </p:txBody>
      </p:sp>
      <p:pic>
        <p:nvPicPr>
          <p:cNvPr id="3074" name="Picture 2" descr="D:\1247170539_1077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56992"/>
            <a:ext cx="4876800" cy="336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25143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V.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Итог урока.</a:t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Домашнее задание: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Напишите небольшой           рассказ о своем друге.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103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6632"/>
            <a:ext cx="37444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1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 CYR" pitchFamily="18"/>
                <a:cs typeface="Times New Roman CYR" pitchFamily="18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Дружба дороже золота!</a:t>
            </a:r>
            <a:br>
              <a:rPr lang="ru-RU" sz="5400" b="1" u="sng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87624" y="1268760"/>
            <a:ext cx="6976544" cy="526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Использованы фотографии и картинки с сайта: </a:t>
            </a:r>
            <a:br>
              <a:rPr lang="ru-RU" sz="3600" i="1" dirty="0" smtClean="0"/>
            </a:br>
            <a:r>
              <a:rPr lang="ru-RU" sz="3600" i="1" dirty="0" smtClean="0"/>
              <a:t>http://klub-drug.ru/blog/smajliki/kartinki-shkola-animacii-knigi-shkolnye.html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Цель урока: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just">
              <a:buNone/>
            </a:pPr>
            <a:r>
              <a:rPr lang="ru-RU" sz="2400" b="1" i="1" dirty="0" smtClean="0"/>
              <a:t>* </a:t>
            </a:r>
            <a:r>
              <a:rPr lang="ru-RU" sz="2400" b="1" i="1" dirty="0" smtClean="0">
                <a:cs typeface="Times New Roman CYR" pitchFamily="16"/>
              </a:rPr>
              <a:t>ознакомить  учащихся с  понятиями  "друг", "дружба","избирательность","бескорыстность"; выяснить какие взаимоотношения      существуют между людьми и в чем ценность дружбы;</a:t>
            </a:r>
          </a:p>
          <a:p>
            <a:pPr marL="457200" lvl="0" indent="-228600" algn="just">
              <a:buNone/>
            </a:pPr>
            <a:r>
              <a:rPr lang="ru-RU" sz="2400" b="1" i="1" dirty="0" smtClean="0"/>
              <a:t>	* </a:t>
            </a:r>
            <a:r>
              <a:rPr lang="ru-RU" sz="2400" b="1" i="1" dirty="0" smtClean="0">
                <a:cs typeface="Times New Roman CYR" pitchFamily="16"/>
              </a:rPr>
              <a:t>воспитывать осознание ценности человеческих взаимоотношений,  </a:t>
            </a:r>
            <a:r>
              <a:rPr lang="ru-RU" sz="2400" b="1" i="1" dirty="0" smtClean="0"/>
              <a:t>готовность слушать собеседника и вести диалог;</a:t>
            </a:r>
          </a:p>
          <a:p>
            <a:pPr marL="457200" lvl="0" indent="-228600" algn="just">
              <a:buNone/>
            </a:pPr>
            <a:r>
              <a:rPr lang="ru-RU" sz="2400" b="1" i="1" dirty="0" smtClean="0"/>
              <a:t> * </a:t>
            </a:r>
            <a:r>
              <a:rPr lang="ru-RU" sz="2400" b="1" i="1" dirty="0" smtClean="0">
                <a:cs typeface="Times New Roman CYR" pitchFamily="16"/>
              </a:rPr>
              <a:t>развитие доброжелательности и эмоционально-нравственной отзывчивости, понимания и сопереживания чувствам других людей; развитие навыков сотрудничества со взрослыми и сверстниками в различных социальных ситуациях, умения не создавать конфликтов и находить выходы из спорных ситуаций;</a:t>
            </a:r>
            <a:endParaRPr lang="ru-RU" sz="2400" b="1" i="1" dirty="0">
              <a:cs typeface="Times New Roman CYR" pitchFamily="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5616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err="1" smtClean="0">
                <a:solidFill>
                  <a:srgbClr val="C00000"/>
                </a:solidFill>
              </a:rPr>
              <a:t>Физминутка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5656" y="1196752"/>
            <a:ext cx="6192688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15719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C00000"/>
                </a:solidFill>
              </a:rPr>
              <a:t>Друг за друга держаться — ничего не бояться!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29309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 CYR" pitchFamily="18"/>
                <a:cs typeface="Times New Roman CYR" pitchFamily="18"/>
              </a:rPr>
              <a:t>ДРУЖБА - близкие отношения, основанные на взаимном доверии, привязанности, общности интересов.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 CYR" pitchFamily="18"/>
                <a:cs typeface="Times New Roman CYR" pitchFamily="18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51720" y="260648"/>
            <a:ext cx="5400600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                                     Кто важнее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.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en-US" sz="2400" b="1" i="1" u="sng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en-US" sz="2000" b="1" dirty="0">
                <a:latin typeface="Times New Roman" pitchFamily="18"/>
                <a:cs typeface="Times New Roman" pitchFamily="18"/>
              </a:rPr>
              <a:t/>
            </a:r>
            <a:br>
              <a:rPr lang="en-US" sz="2000" b="1" dirty="0">
                <a:latin typeface="Times New Roman" pitchFamily="18"/>
                <a:cs typeface="Times New Roman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Жила-была маленькая красивая девочка</a:t>
            </a: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.  Длинные 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шелковистые волосы, ясные глазки, курносый носик.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Однажды ее ручки встретились и стали спорить кто из них важнее.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Указательный пальчик правой руки хвастает: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en-US" sz="2000" b="1" i="1" dirty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Мной девочка указывает на шоколадку в магазине!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Указательный пальчик левой руки отвечает: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en-US" sz="2000" b="1" i="1" dirty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Мной тоже!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Безымянный пальчик левой руки гордо говорит: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en-US" sz="2000" b="1" i="1" dirty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А на мне девочка серебряное колечко носит!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На что безымянный пальчик правой руки возразил: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en-US" sz="2000" b="1" i="1" dirty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А на мне она золотое колечко будет носить, когда вырастет!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Тут все пальчики правой руки разом загалдели: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en-US" sz="2000" b="1" i="1" dirty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А нами девочка ложку держит, когда суп ест! Мы важнее!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b="1" i="1" dirty="0">
                <a:latin typeface="Times New Roman CYR" pitchFamily="18"/>
                <a:cs typeface="Times New Roman CYR" pitchFamily="18"/>
              </a:rPr>
              <a:t>Тогда все пальчики левой руки обиделись и спрятались в карман домашнего нежно-розового платья девочки, пробурчав оттуда: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en-US" sz="2000" b="1" i="1" dirty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А мы тарелку придерживаем, чтоб со стола не упала и суп не разлился.</a:t>
            </a:r>
            <a:br>
              <a:rPr lang="ru-RU" sz="2000" b="1" i="1" dirty="0">
                <a:latin typeface="Times New Roman CYR" pitchFamily="18"/>
                <a:cs typeface="Times New Roman CYR" pitchFamily="18"/>
              </a:rPr>
            </a:br>
            <a:r>
              <a:rPr lang="ru-RU" sz="2000" i="1" dirty="0">
                <a:latin typeface="Times New Roman CYR" pitchFamily="18"/>
                <a:cs typeface="Times New Roman CYR" pitchFamily="18"/>
              </a:rPr>
              <a:t/>
            </a:r>
            <a:br>
              <a:rPr lang="ru-RU" sz="2000" i="1" dirty="0">
                <a:latin typeface="Times New Roman CYR" pitchFamily="18"/>
                <a:cs typeface="Times New Roman CYR" pitchFamily="18"/>
              </a:rPr>
            </a:b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12845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Собралась девочка  гулять. Надела пуховое пальто, а застегнуть не может - обе  руки  нужны. Стала надевать сапожки - одной правой руки мало, надо чтобы еще и левая помогала. Тогда позвала девочка маму, и мама ей помогла.</a:t>
            </a:r>
            <a:br>
              <a:rPr lang="ru-RU" sz="2000" b="1" i="1" dirty="0" smtClean="0">
                <a:latin typeface="Times New Roman CYR" pitchFamily="18"/>
                <a:cs typeface="Times New Roman CYR" pitchFamily="18"/>
              </a:rPr>
            </a:b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Вышла девочка во двор, и захотелось ей снеговика слепить.  </a:t>
            </a:r>
          </a:p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Тут не выдержали все пальчики, и пришли друг к другу мириться.</a:t>
            </a:r>
            <a:br>
              <a:rPr lang="ru-RU" sz="20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0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Простите нас, -примирительно сказали пальчики правой руки, </a:t>
            </a:r>
            <a:br>
              <a:rPr lang="ru-RU" sz="20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000" b="1" i="1" dirty="0" smtClean="0">
                <a:latin typeface="Times New Roman" pitchFamily="18"/>
                <a:cs typeface="Times New Roman" pitchFamily="18"/>
              </a:rPr>
              <a:t>-</a:t>
            </a: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Мы не можем без вас, а вы без нас! </a:t>
            </a:r>
          </a:p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Мы все важны! Может быть немного</a:t>
            </a:r>
          </a:p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 по разному, но все! </a:t>
            </a:r>
          </a:p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Давайте дружить всегда!</a:t>
            </a:r>
            <a:br>
              <a:rPr lang="ru-RU" sz="20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0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Мы согласны! - обрадовались </a:t>
            </a:r>
          </a:p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пальчики </a:t>
            </a:r>
            <a:r>
              <a:rPr lang="ru-RU" sz="2000" b="1" i="1" dirty="0">
                <a:latin typeface="Times New Roman CYR" pitchFamily="18"/>
                <a:cs typeface="Times New Roman CYR" pitchFamily="18"/>
              </a:rPr>
              <a:t> </a:t>
            </a: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левой руки.</a:t>
            </a:r>
            <a:br>
              <a:rPr lang="ru-RU" sz="2000" b="1" i="1" dirty="0" smtClean="0">
                <a:latin typeface="Times New Roman CYR" pitchFamily="18"/>
                <a:cs typeface="Times New Roman CYR" pitchFamily="18"/>
              </a:rPr>
            </a:br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Замечательный получился</a:t>
            </a:r>
          </a:p>
          <a:p>
            <a:r>
              <a:rPr lang="ru-RU" sz="2000" b="1" i="1" dirty="0" smtClean="0">
                <a:latin typeface="Times New Roman CYR" pitchFamily="18"/>
                <a:cs typeface="Times New Roman CYR" pitchFamily="18"/>
              </a:rPr>
              <a:t> у девочки снеговик! </a:t>
            </a:r>
            <a:r>
              <a:rPr lang="ru-RU" sz="2000" i="1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sz="2000" i="1" dirty="0" smtClean="0">
                <a:latin typeface="Times New Roman CYR" pitchFamily="18"/>
                <a:cs typeface="Times New Roman CYR" pitchFamily="18"/>
              </a:rPr>
            </a:br>
            <a:endParaRPr lang="ru-RU" sz="2000" i="1" dirty="0"/>
          </a:p>
        </p:txBody>
      </p:sp>
      <p:pic>
        <p:nvPicPr>
          <p:cNvPr id="6149" name="Picture 5" descr="D:\124718-600x399-snow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50040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                                Законы </a:t>
            </a:r>
            <a:r>
              <a:rPr lang="ru-RU" sz="2800" b="1" i="1" smtClean="0">
                <a:solidFill>
                  <a:srgbClr val="C00000"/>
                </a:solidFill>
                <a:latin typeface="Times New Roman CYR" pitchFamily="18"/>
                <a:cs typeface="Times New Roman CYR" pitchFamily="18"/>
              </a:rPr>
              <a:t>дружбы:</a:t>
            </a:r>
            <a:r>
              <a:rPr lang="ru-RU" b="1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b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1. 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Доверять другу. 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2.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Делиться новостями, успехами и неудачами.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3.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Уметь хранить чужие секреты.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4.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Радоваться вместе с другом его успехам.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5.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Предлагать свою помощь, а не ждать просьбы о помощи. 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6.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Стараться, чтобы другу было приятно в твоём обществе, не создавать неловких ситуаций. 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7.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Защищать друга.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8.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Не критиковать друга в присутствии других людей. 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9.  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Уважать права друга иметь других друзей, кроме тебя.</a:t>
            </a:r>
            <a:br>
              <a:rPr lang="ru-RU" sz="28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800" b="1" i="1" dirty="0" smtClean="0">
                <a:latin typeface="Times New Roman" pitchFamily="18"/>
                <a:cs typeface="Times New Roman" pitchFamily="18"/>
              </a:rPr>
              <a:t>10. </a:t>
            </a:r>
            <a:r>
              <a:rPr lang="ru-RU" sz="2800" b="1" i="1" dirty="0" smtClean="0">
                <a:latin typeface="Times New Roman CYR" pitchFamily="18"/>
                <a:cs typeface="Times New Roman CYR" pitchFamily="18"/>
              </a:rPr>
              <a:t>Всегда выполнять свои обещания.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                            Пословицы о дружбе</a:t>
            </a:r>
            <a:r>
              <a:rPr lang="ru-RU" b="1" i="1" dirty="0" smtClean="0">
                <a:latin typeface="Times New Roman CYR" pitchFamily="18"/>
                <a:cs typeface="Times New Roman CYR" pitchFamily="18"/>
              </a:rPr>
              <a:t/>
            </a:r>
            <a:br>
              <a:rPr lang="ru-RU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Без беды друга не узнаешь.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Человек без друзей, что дерево без корней.  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 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Нет друга - ищи, а нашёл -  береги. 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 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Не бросай друга в несчастье.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 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Один в поле не воин. 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- </a:t>
            </a: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Где дружбой дорожат, там и враги дрожат. 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endParaRPr lang="ru-RU" sz="2400" dirty="0"/>
          </a:p>
        </p:txBody>
      </p:sp>
      <p:pic>
        <p:nvPicPr>
          <p:cNvPr id="1026" name="Picture 2" descr="D:\0a30a6eb638cd1a1433570cd458ed8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583264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                   Пословицы о дружбе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Не имей сто рублей, а имей сто друзей.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Дружба дороже золота.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Друзья познаются в беде.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Верному другу цены нет.</a:t>
            </a:r>
            <a:br>
              <a:rPr lang="ru-RU" sz="2400" b="1" i="1" dirty="0" smtClean="0">
                <a:latin typeface="Times New Roman CYR" pitchFamily="18"/>
                <a:cs typeface="Times New Roman CYR" pitchFamily="18"/>
              </a:rPr>
            </a:b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ru-RU" sz="2400" b="1" i="1" dirty="0" smtClean="0">
                <a:latin typeface="Times New Roman CYR" pitchFamily="18"/>
                <a:cs typeface="Times New Roman CYR" pitchFamily="18"/>
              </a:rPr>
              <a:t>Для дружбы нет расстояний.</a:t>
            </a:r>
            <a:endParaRPr lang="ru-RU" sz="2400" dirty="0"/>
          </a:p>
        </p:txBody>
      </p:sp>
      <p:pic>
        <p:nvPicPr>
          <p:cNvPr id="2050" name="Picture 2" descr="D:\lookatphotos.ru_86_view_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756084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228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2013-04-04T08:58:25Z</dcterms:created>
  <dcterms:modified xsi:type="dcterms:W3CDTF">2014-01-05T09:16:13Z</dcterms:modified>
</cp:coreProperties>
</file>