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7" r:id="rId7"/>
    <p:sldId id="263" r:id="rId8"/>
    <p:sldId id="264" r:id="rId9"/>
    <p:sldId id="265" r:id="rId10"/>
    <p:sldId id="266" r:id="rId11"/>
    <p:sldId id="268" r:id="rId12"/>
    <p:sldId id="26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1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школьники-первокласники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5000625"/>
            <a:ext cx="2452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8DD7-E04D-4270-BEA0-0C6ABCBEAFD6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A85B-E0DA-4767-B57D-AE77A1AB29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D710-753A-4EEE-9412-11D8E1DE74D7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5077-C09C-4738-B872-0D81A5B1E1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E0FB-8BD7-4B30-A072-ECCA9E22FEF0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F8E5-12CF-4AF9-A7AD-36990A9079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9C2F0-E136-4F6D-BD90-70DBD3490EB5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111A-725D-4752-B9DC-6BB55396AE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FDE8-E3BB-45E3-B0A7-27E868C38BE9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6738-2ABE-4CF5-BD07-1C2F96BB6C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59F4-6FD2-48EE-983E-DC1920D05172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D6B9-B383-4372-B77B-98532BD7C6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F21B-096F-4CE1-BDFB-505A502A7005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9D7A0-AC05-48F3-B2F3-EFD6E84F52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01F7-B671-4CD5-8CEA-517FEF089996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BC461-E76C-42EA-A610-E1AFD3966F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307DF-AF4F-4627-8E22-F4FD16A045B7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265D-AA5E-4368-AEB7-2A8A1CB213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5D41-4F28-406D-9DB5-E493615FABB8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61A8-56C8-45C6-966A-8F9E1F493A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171E-69F8-404A-AB9D-05675F3DAA94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3A63-D835-4AC7-AF4E-4EC78012D1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nsportal.ru/user/60790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 userDrawn="1"/>
        </p:nvSpPr>
        <p:spPr>
          <a:xfrm>
            <a:off x="285750" y="142875"/>
            <a:ext cx="8572500" cy="6500813"/>
          </a:xfrm>
          <a:prstGeom prst="horizontalScroll">
            <a:avLst>
              <a:gd name="adj" fmla="val 5833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7" name="Рисунок 9" descr="буква А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75" y="571500"/>
            <a:ext cx="1100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0" descr="Я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72375" y="4786313"/>
            <a:ext cx="1214438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63" y="5715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3B66FD-E6F7-447F-AB9B-1BF970EACDDD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1EB305-F9F5-4806-9F66-6D9C218F5D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43669" y="5929331"/>
            <a:ext cx="2500331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u="sng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Monotype Corsiva" pitchFamily="66" charset="0"/>
                <a:hlinkClick r:id="rId16"/>
              </a:rPr>
              <a:t> </a:t>
            </a:r>
            <a:r>
              <a:rPr lang="ru-RU" sz="1200" u="sng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Monotype Corsiva" pitchFamily="66" charset="0"/>
                <a:hlinkClick r:id="rId16"/>
              </a:rPr>
              <a:t>http://nsportal.ru/user/60790</a:t>
            </a:r>
            <a:r>
              <a:rPr lang="ru-RU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Monotype Corsiva" pitchFamily="66" charset="0"/>
              </a:rPr>
              <a:t> </a:t>
            </a:r>
            <a:endParaRPr lang="ru-RU" sz="1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latin typeface="Monotype Corsiva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ntalpiti.ru/files/99604/a.2.png" TargetMode="External"/><Relationship Id="rId2" Type="http://schemas.openxmlformats.org/officeDocument/2006/relationships/hyperlink" Target="http://demiart.ru/forum/uploads6/post-10261-1281512483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do508.narod.ru/school/pervoklassnik.png" TargetMode="External"/><Relationship Id="rId4" Type="http://schemas.openxmlformats.org/officeDocument/2006/relationships/hyperlink" Target="http://pictures.ucoz.ru/_ph/3/2/736835442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258888" y="2060575"/>
            <a:ext cx="7038975" cy="85725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002060"/>
                </a:solidFill>
                <a:latin typeface="Georgia" pitchFamily="18" charset="0"/>
              </a:rPr>
              <a:t>Тест «Имя сущесивительное»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3203575" y="4581525"/>
            <a:ext cx="48577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i="1">
              <a:latin typeface="Georgia" pitchFamily="18" charset="0"/>
            </a:endParaRPr>
          </a:p>
          <a:p>
            <a:pPr algn="ctr"/>
            <a:r>
              <a:rPr lang="ru-RU">
                <a:latin typeface="Calibri" pitchFamily="34" charset="0"/>
              </a:rPr>
              <a:t> 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Автор: Голубева Наталья Михайловна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учитель начальных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4 Answers,A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925"/>
            <a:ext cx="45720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 посуда 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В. сапоги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С. каникулы  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Д. </a:t>
            </a:r>
            <a:r>
              <a:rPr lang="ru-RU" sz="3200" i="1" dirty="0" smtClean="0">
                <a:latin typeface="+mn-lt"/>
              </a:rPr>
              <a:t>чернила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713" y="765175"/>
            <a:ext cx="7164387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002060"/>
                </a:solidFill>
                <a:latin typeface="+mj-lt"/>
              </a:rPr>
              <a:t>Определите имя существительное, которое имеет только форму 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</a:rPr>
              <a:t>единственного числа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0,4 Answers,C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513" y="2276475"/>
            <a:ext cx="45720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 </a:t>
            </a:r>
            <a:r>
              <a:rPr lang="ru-RU" sz="3200" i="1" dirty="0" smtClean="0">
                <a:latin typeface="+mn-lt"/>
              </a:rPr>
              <a:t>дочь</a:t>
            </a:r>
            <a:endParaRPr lang="ru-RU" sz="3200" i="1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В. </a:t>
            </a:r>
            <a:r>
              <a:rPr lang="ru-RU" sz="3200" i="1" dirty="0" smtClean="0">
                <a:latin typeface="+mn-lt"/>
              </a:rPr>
              <a:t>грач </a:t>
            </a:r>
            <a:r>
              <a:rPr lang="ru-RU" sz="3200" i="1" dirty="0">
                <a:latin typeface="+mn-lt"/>
              </a:rPr>
              <a:t> 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С. </a:t>
            </a:r>
            <a:r>
              <a:rPr lang="ru-RU" sz="3200" i="1" dirty="0" smtClean="0">
                <a:latin typeface="+mn-lt"/>
              </a:rPr>
              <a:t>лож</a:t>
            </a:r>
            <a:r>
              <a:rPr lang="ru-RU" sz="3200" i="1" dirty="0">
                <a:latin typeface="+mn-lt"/>
              </a:rPr>
              <a:t> 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Д. </a:t>
            </a:r>
            <a:r>
              <a:rPr lang="ru-RU" sz="3200" i="1" dirty="0" smtClean="0">
                <a:latin typeface="+mn-lt"/>
              </a:rPr>
              <a:t>силач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8175" y="908050"/>
            <a:ext cx="6696075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002060"/>
                </a:solidFill>
                <a:latin typeface="+mj-lt"/>
              </a:rPr>
              <a:t>Какое слово написано с ошибкой?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2071688" y="714375"/>
            <a:ext cx="6357937" cy="857250"/>
          </a:xfrm>
        </p:spPr>
        <p:txBody>
          <a:bodyPr/>
          <a:lstStyle/>
          <a:p>
            <a:pPr algn="l"/>
            <a:r>
              <a:rPr lang="ru-RU" sz="3600" b="1" i="1" smtClean="0">
                <a:solidFill>
                  <a:srgbClr val="002060"/>
                </a:solidFill>
                <a:latin typeface="Georgia" pitchFamily="18" charset="0"/>
              </a:rPr>
              <a:t>Интернет - источники </a:t>
            </a:r>
            <a:endParaRPr lang="ru-RU" sz="36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2214563"/>
            <a:ext cx="6500813" cy="335756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1600" b="1" i="1" dirty="0" smtClean="0">
                <a:solidFill>
                  <a:srgbClr val="002060"/>
                </a:solidFill>
                <a:latin typeface="Georgia" pitchFamily="18" charset="0"/>
              </a:rPr>
              <a:t>фон</a:t>
            </a:r>
            <a:r>
              <a:rPr lang="ru-RU" sz="1600" dirty="0" smtClean="0">
                <a:latin typeface="Georgia" pitchFamily="18" charset="0"/>
              </a:rPr>
              <a:t>   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 smtClean="0">
                <a:latin typeface="Georgia" pitchFamily="18" charset="0"/>
                <a:hlinkClick r:id="rId2"/>
              </a:rPr>
              <a:t>http://demiart.ru/forum/uploads6/post-10261-1281512483.png</a:t>
            </a:r>
            <a:r>
              <a:rPr lang="ru-RU" sz="1600" dirty="0" smtClean="0">
                <a:latin typeface="Georgia" pitchFamily="18" charset="0"/>
              </a:rPr>
              <a:t>    </a:t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Georgia" pitchFamily="18" charset="0"/>
              </a:rPr>
              <a:t> буква А      </a:t>
            </a:r>
          </a:p>
          <a:p>
            <a:pPr>
              <a:spcBef>
                <a:spcPts val="0"/>
              </a:spcBef>
              <a:defRPr/>
            </a:pPr>
            <a:r>
              <a:rPr lang="ru-RU" sz="1600" b="1" i="1" u="sng" dirty="0" smtClean="0">
                <a:solidFill>
                  <a:srgbClr val="002060"/>
                </a:solidFill>
                <a:latin typeface="Georgia" pitchFamily="18" charset="0"/>
                <a:hlinkClick r:id="rId3"/>
              </a:rPr>
              <a:t> </a:t>
            </a:r>
            <a:r>
              <a:rPr lang="ru-RU" sz="1600" u="sng" dirty="0" smtClean="0">
                <a:latin typeface="Georgia" pitchFamily="18" charset="0"/>
                <a:hlinkClick r:id="rId3"/>
              </a:rPr>
              <a:t>http://antalpiti.ru/files/99604/a.2.png</a:t>
            </a:r>
            <a:r>
              <a:rPr lang="ru-RU" sz="1600" dirty="0" smtClean="0">
                <a:latin typeface="Georgia" pitchFamily="18" charset="0"/>
              </a:rPr>
              <a:t>  </a:t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b="1" i="1" dirty="0" smtClean="0">
                <a:solidFill>
                  <a:srgbClr val="002060"/>
                </a:solidFill>
                <a:latin typeface="Georgia" pitchFamily="18" charset="0"/>
              </a:rPr>
              <a:t>буква Я</a:t>
            </a:r>
            <a:r>
              <a:rPr lang="ru-RU" sz="1600" dirty="0" smtClean="0">
                <a:latin typeface="Georgia" pitchFamily="18" charset="0"/>
              </a:rPr>
              <a:t>        </a:t>
            </a:r>
          </a:p>
          <a:p>
            <a:pPr>
              <a:spcBef>
                <a:spcPts val="0"/>
              </a:spcBef>
              <a:defRPr/>
            </a:pPr>
            <a:r>
              <a:rPr lang="ru-RU" sz="1600" dirty="0" smtClean="0">
                <a:latin typeface="Georgia" pitchFamily="18" charset="0"/>
              </a:rPr>
              <a:t> </a:t>
            </a:r>
            <a:r>
              <a:rPr lang="ru-RU" sz="1600" u="sng" dirty="0" smtClean="0">
                <a:latin typeface="Georgia" pitchFamily="18" charset="0"/>
                <a:hlinkClick r:id="rId4"/>
              </a:rPr>
              <a:t>http://pictures.ucoz.ru/_ph/3/2/736835442.png</a:t>
            </a:r>
            <a:endParaRPr lang="ru-RU" sz="1600" u="sng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1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1600" b="1" i="1" dirty="0" smtClean="0">
                <a:solidFill>
                  <a:srgbClr val="002060"/>
                </a:solidFill>
                <a:latin typeface="Georgia" pitchFamily="18" charset="0"/>
              </a:rPr>
              <a:t>первоклассники</a:t>
            </a:r>
          </a:p>
          <a:p>
            <a:pPr>
              <a:spcBef>
                <a:spcPts val="0"/>
              </a:spcBef>
              <a:defRPr/>
            </a:pPr>
            <a:endParaRPr lang="ru-RU" sz="1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 smtClean="0">
                <a:solidFill>
                  <a:srgbClr val="002060"/>
                </a:solidFill>
                <a:latin typeface="Georgia" pitchFamily="18" charset="0"/>
                <a:hlinkClick r:id="rId5"/>
              </a:rPr>
              <a:t>http://bdo508.narod.ru/school/pervoklassnik.png</a:t>
            </a:r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endParaRPr lang="ru-RU" sz="1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1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ru-RU" sz="1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1400" u="sng" dirty="0" smtClean="0"/>
              <a:t/>
            </a:r>
            <a:br>
              <a:rPr lang="ru-RU" sz="1400" u="sng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3 Answers,B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692275" y="836613"/>
            <a:ext cx="6719888" cy="12033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Выберите верное утверждение: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 bwMode="auto">
          <a:xfrm>
            <a:off x="683568" y="2060848"/>
            <a:ext cx="8229600" cy="47971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i="1" dirty="0" smtClean="0"/>
              <a:t>А. А. Имя существительное отвечает на вопрос КАКОЙ? КАКОЕ ? КАКАЯ?   КАКИЕ?</a:t>
            </a:r>
            <a:endParaRPr lang="ru-RU" sz="1600" i="1" dirty="0" smtClean="0"/>
          </a:p>
          <a:p>
            <a:endParaRPr lang="ru-RU" sz="1600" dirty="0" smtClean="0"/>
          </a:p>
          <a:p>
            <a:r>
              <a:rPr lang="ru-RU" i="1" dirty="0" smtClean="0"/>
              <a:t>В.  Имя существительное отвечает на вопрос КТО?  ЧТО?</a:t>
            </a:r>
          </a:p>
          <a:p>
            <a:endParaRPr lang="ru-RU" sz="1600" dirty="0" smtClean="0"/>
          </a:p>
          <a:p>
            <a:r>
              <a:rPr lang="ru-RU" i="1" dirty="0" smtClean="0"/>
              <a:t>С.  Имя существительное отвечает на вопрос ЧТО ДЕЛАЕТ?  ЧТО СДЕЛАЕТ?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3 Answers,C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187450" y="1700213"/>
            <a:ext cx="72009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 Имя существительное обозначает признак предмета</a:t>
            </a:r>
          </a:p>
          <a:p>
            <a:pPr>
              <a:defRPr/>
            </a:pPr>
            <a:endParaRPr lang="ru-RU" sz="3200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В.  </a:t>
            </a:r>
            <a:r>
              <a:rPr lang="ru-RU" sz="3200" i="1" dirty="0" smtClean="0"/>
              <a:t> Имя существительное обозначает действие предмета </a:t>
            </a:r>
            <a:endParaRPr lang="ru-RU" sz="3200" i="1" dirty="0">
              <a:latin typeface="+mn-lt"/>
            </a:endParaRPr>
          </a:p>
          <a:p>
            <a:pPr>
              <a:defRPr/>
            </a:pPr>
            <a:endParaRPr lang="ru-RU" sz="3200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С.  </a:t>
            </a:r>
            <a:r>
              <a:rPr lang="ru-RU" sz="3200" i="1" dirty="0" smtClean="0"/>
              <a:t>Имя существительное обозначает предмет</a:t>
            </a:r>
            <a:endParaRPr lang="ru-RU" sz="3200" dirty="0">
              <a:latin typeface="+mn-lt"/>
            </a:endParaRPr>
          </a:p>
          <a:p>
            <a:pPr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050" y="836613"/>
            <a:ext cx="661987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+mj-lt"/>
              </a:rPr>
              <a:t>Выберите верное утверждение: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2 Answers,B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913" y="2420938"/>
            <a:ext cx="7343775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А.Имена </a:t>
            </a:r>
            <a:r>
              <a:rPr lang="ru-RU" sz="3200" i="1" dirty="0" smtClean="0">
                <a:latin typeface="+mn-lt"/>
              </a:rPr>
              <a:t>нарицательные </a:t>
            </a:r>
            <a:r>
              <a:rPr lang="ru-RU" sz="3200" i="1" dirty="0">
                <a:latin typeface="+mn-lt"/>
              </a:rPr>
              <a:t>пишутся с большой буквы</a:t>
            </a:r>
          </a:p>
          <a:p>
            <a:pPr>
              <a:defRPr/>
            </a:pPr>
            <a:endParaRPr lang="ru-RU" sz="3200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В.Имена </a:t>
            </a:r>
            <a:r>
              <a:rPr lang="ru-RU" sz="3200" i="1" dirty="0" smtClean="0">
                <a:latin typeface="+mn-lt"/>
              </a:rPr>
              <a:t>нарицательные </a:t>
            </a:r>
            <a:r>
              <a:rPr lang="ru-RU" sz="3200" i="1" dirty="0">
                <a:latin typeface="+mn-lt"/>
              </a:rPr>
              <a:t>пишутся с маленькой  буквы</a:t>
            </a:r>
            <a:endParaRPr lang="ru-RU" sz="32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050" y="836613"/>
            <a:ext cx="661987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+mj-lt"/>
              </a:rPr>
              <a:t>Выберите верное утверждение: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2 Answers,A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650" y="2420938"/>
            <a:ext cx="8027988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 Имена существительные изменяются по </a:t>
            </a:r>
            <a:r>
              <a:rPr lang="ru-RU" sz="3200" i="1" dirty="0" smtClean="0">
                <a:latin typeface="+mn-lt"/>
              </a:rPr>
              <a:t>числам</a:t>
            </a:r>
            <a:endParaRPr lang="ru-RU" sz="3200" i="1" dirty="0">
              <a:latin typeface="+mn-lt"/>
            </a:endParaRPr>
          </a:p>
          <a:p>
            <a:pPr>
              <a:defRPr/>
            </a:pPr>
            <a:endParaRPr lang="ru-RU" sz="3200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В. Имена существительные по </a:t>
            </a:r>
            <a:r>
              <a:rPr lang="ru-RU" sz="3200" i="1" dirty="0" smtClean="0">
                <a:latin typeface="+mn-lt"/>
              </a:rPr>
              <a:t>числам </a:t>
            </a:r>
            <a:r>
              <a:rPr lang="ru-RU" sz="3200" i="1" dirty="0">
                <a:latin typeface="+mn-lt"/>
              </a:rPr>
              <a:t>не изменяются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150" y="908050"/>
            <a:ext cx="6619875" cy="64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+mj-lt"/>
              </a:rPr>
              <a:t>Выберите верное утверждение: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3 Answers,B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613" y="765175"/>
            <a:ext cx="65532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002060"/>
                </a:solidFill>
                <a:latin typeface="+mj-lt"/>
              </a:rPr>
              <a:t>Выберите непостоянный признак имени существительного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613" y="2205038"/>
            <a:ext cx="4572000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 </a:t>
            </a:r>
            <a:r>
              <a:rPr lang="ru-RU" sz="3200" i="1" dirty="0" smtClean="0">
                <a:latin typeface="+mn-lt"/>
              </a:rPr>
              <a:t>одушевленное</a:t>
            </a:r>
            <a:endParaRPr lang="ru-RU" sz="3200" i="1" dirty="0">
              <a:latin typeface="+mn-lt"/>
            </a:endParaRPr>
          </a:p>
          <a:p>
            <a:pPr>
              <a:defRPr/>
            </a:pPr>
            <a:endParaRPr lang="ru-RU" sz="3200" i="1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В. число</a:t>
            </a:r>
          </a:p>
          <a:p>
            <a:pPr>
              <a:defRPr/>
            </a:pPr>
            <a:endParaRPr lang="ru-RU" sz="3200" i="1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С. 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4 Answers,A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050" y="2349500"/>
            <a:ext cx="45720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 </a:t>
            </a:r>
            <a:r>
              <a:rPr lang="ru-RU" sz="3200" i="1" dirty="0" smtClean="0">
                <a:latin typeface="+mn-lt"/>
              </a:rPr>
              <a:t>Свет </a:t>
            </a:r>
            <a:r>
              <a:rPr lang="ru-RU" sz="3200" i="1" dirty="0">
                <a:latin typeface="+mn-lt"/>
              </a:rPr>
              <a:t> 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В. </a:t>
            </a:r>
            <a:r>
              <a:rPr lang="ru-RU" sz="3200" i="1" dirty="0" smtClean="0">
                <a:latin typeface="+mn-lt"/>
              </a:rPr>
              <a:t>Светлеть</a:t>
            </a:r>
            <a:r>
              <a:rPr lang="ru-RU" sz="3200" i="1" dirty="0">
                <a:latin typeface="+mn-lt"/>
              </a:rPr>
              <a:t> 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С. </a:t>
            </a:r>
            <a:r>
              <a:rPr lang="ru-RU" sz="3200" i="1" dirty="0" smtClean="0">
                <a:latin typeface="+mn-lt"/>
              </a:rPr>
              <a:t>Светлый</a:t>
            </a:r>
            <a:r>
              <a:rPr lang="ru-RU" sz="3200" i="1" dirty="0">
                <a:latin typeface="+mn-lt"/>
              </a:rPr>
              <a:t> </a:t>
            </a:r>
          </a:p>
          <a:p>
            <a:pPr>
              <a:defRPr/>
            </a:pPr>
            <a:r>
              <a:rPr lang="ru-RU" sz="3200" i="1" dirty="0">
                <a:latin typeface="+mn-lt"/>
              </a:rPr>
              <a:t>Д. </a:t>
            </a:r>
            <a:r>
              <a:rPr lang="ru-RU" sz="3200" i="1" dirty="0" smtClean="0">
                <a:latin typeface="+mn-lt"/>
              </a:rPr>
              <a:t>Утро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613" y="908050"/>
            <a:ext cx="648017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</a:rPr>
              <a:t>Какое из слов является именем существительным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мужского рода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7,3 Answers,A,11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113" y="2420938"/>
            <a:ext cx="7704137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А) </a:t>
            </a:r>
            <a:r>
              <a:rPr lang="ru-RU" sz="3200" i="1" dirty="0" smtClean="0"/>
              <a:t>армия, листва, тюльпан, урок;</a:t>
            </a:r>
            <a:endParaRPr lang="ru-RU" sz="3200" i="1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/>
            </a:r>
            <a:br>
              <a:rPr lang="ru-RU" sz="3200" i="1" dirty="0">
                <a:latin typeface="+mn-lt"/>
              </a:rPr>
            </a:br>
            <a:r>
              <a:rPr lang="ru-RU" sz="3200" i="1" dirty="0">
                <a:latin typeface="+mn-lt"/>
              </a:rPr>
              <a:t>В) </a:t>
            </a:r>
            <a:r>
              <a:rPr lang="ru-RU" sz="3200" i="1" dirty="0" smtClean="0"/>
              <a:t>стадо, иволга, веретено, медведь;</a:t>
            </a:r>
            <a:endParaRPr lang="ru-RU" sz="3200" i="1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/>
            </a:r>
            <a:br>
              <a:rPr lang="ru-RU" sz="3200" i="1" dirty="0">
                <a:latin typeface="+mn-lt"/>
              </a:rPr>
            </a:br>
            <a:r>
              <a:rPr lang="ru-RU" sz="3200" i="1" dirty="0">
                <a:latin typeface="+mn-lt"/>
              </a:rPr>
              <a:t>С) </a:t>
            </a:r>
            <a:r>
              <a:rPr lang="ru-RU" sz="3200" i="1" dirty="0" smtClean="0"/>
              <a:t>ученик, карандаш, рассвет, год.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2275" y="836613"/>
            <a:ext cx="69121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</a:rPr>
              <a:t>Выберите строку, в которой все существительные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неодушевлённые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7,3 Answers,B,1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975" y="2349500"/>
            <a:ext cx="214731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latin typeface="+mn-lt"/>
              </a:rPr>
              <a:t>А. </a:t>
            </a:r>
            <a:r>
              <a:rPr lang="ru-RU" sz="3200" i="1" dirty="0" smtClean="0">
                <a:latin typeface="+mn-lt"/>
              </a:rPr>
              <a:t>ёрш…</a:t>
            </a:r>
            <a:endParaRPr lang="ru-RU" sz="3200" i="1" dirty="0">
              <a:latin typeface="+mn-lt"/>
            </a:endParaRPr>
          </a:p>
          <a:p>
            <a:pPr>
              <a:defRPr/>
            </a:pPr>
            <a:endParaRPr lang="ru-RU" sz="3200" i="1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В. </a:t>
            </a:r>
            <a:r>
              <a:rPr lang="ru-RU" sz="3200" i="1" dirty="0" err="1" smtClean="0">
                <a:latin typeface="+mn-lt"/>
              </a:rPr>
              <a:t>мыш</a:t>
            </a:r>
            <a:r>
              <a:rPr lang="ru-RU" sz="3200" i="1" dirty="0" smtClean="0">
                <a:latin typeface="+mn-lt"/>
              </a:rPr>
              <a:t>…</a:t>
            </a:r>
            <a:endParaRPr lang="ru-RU" sz="3200" i="1" dirty="0">
              <a:latin typeface="+mn-lt"/>
            </a:endParaRPr>
          </a:p>
          <a:p>
            <a:pPr>
              <a:defRPr/>
            </a:pPr>
            <a:endParaRPr lang="ru-RU" sz="3200" i="1" dirty="0">
              <a:latin typeface="+mn-lt"/>
            </a:endParaRPr>
          </a:p>
          <a:p>
            <a:pPr>
              <a:defRPr/>
            </a:pPr>
            <a:r>
              <a:rPr lang="ru-RU" sz="3200" i="1" dirty="0">
                <a:latin typeface="+mn-lt"/>
              </a:rPr>
              <a:t>С. </a:t>
            </a:r>
            <a:r>
              <a:rPr lang="ru-RU" sz="3200" i="1" dirty="0" smtClean="0">
                <a:latin typeface="+mn-lt"/>
              </a:rPr>
              <a:t>камыш</a:t>
            </a:r>
            <a:r>
              <a:rPr lang="ru-RU" sz="3200" i="1" dirty="0">
                <a:latin typeface="+mn-lt"/>
              </a:rPr>
              <a:t>…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1663" y="908050"/>
            <a:ext cx="7272337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002060"/>
                </a:solidFill>
                <a:latin typeface="+mj-lt"/>
              </a:rPr>
              <a:t>В каком слове на конце пишется мягкий знак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167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 «Имя сущесивительное»</vt:lpstr>
      <vt:lpstr>Выберите верное утверждение: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Интернет - источники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Наталья</cp:lastModifiedBy>
  <cp:revision>95</cp:revision>
  <dcterms:created xsi:type="dcterms:W3CDTF">2013-07-13T19:54:35Z</dcterms:created>
  <dcterms:modified xsi:type="dcterms:W3CDTF">2014-01-23T10:31:02Z</dcterms:modified>
</cp:coreProperties>
</file>