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808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62F82F-9A08-42C6-9B7D-F19D6A671F3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1D1ED-DCD2-47C6-A2DC-5D0804667351}" type="slidenum">
              <a:rPr lang="ru-RU"/>
              <a:pPr/>
              <a:t>1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76DEBA-A739-45EF-9399-FABD7FF3F9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7DF16-796C-4D4F-BA3D-C168C81D12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AEA29-2E03-4BE2-989A-C95E7B600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38F1-51D2-4E6A-9D65-3F39CBE88E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F44DC-6EF3-458C-AAF1-4B6B11162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DB-7C89-4B49-B671-715EC8AA0D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8E2FA-7D06-42B3-BC61-1330C7BAA5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9DC03-4B71-4415-9954-9467902F78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C2903-B9C6-462C-BF60-575057ED63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314D4-2F2A-43F2-853C-4F6F5EEF1D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8E34F-CA8D-4C4C-8E58-41A154BDA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6CA67200-FCD9-4FEA-A4E2-5FC448E0F56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Звуки и буквы.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64905"/>
            <a:ext cx="7772400" cy="1841996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Урок Русского языка</a:t>
            </a:r>
          </a:p>
          <a:p>
            <a:pPr algn="r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1 класс</a:t>
            </a:r>
          </a:p>
          <a:p>
            <a:pPr algn="r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«Школа России»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3" name="Picture 5" descr="http://900igr.net/datai/russkij-jazyk/Pismo-1-klass/0001-001-Urok-pisma-1-kl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14077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1868314" cy="1398066"/>
          </a:xfrm>
        </p:spPr>
        <p:txBody>
          <a:bodyPr/>
          <a:lstStyle/>
          <a:p>
            <a:r>
              <a:rPr lang="ru-RU" dirty="0" smtClean="0"/>
              <a:t>утро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907704" y="2924944"/>
            <a:ext cx="2376264" cy="139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трактор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79912" y="3861048"/>
            <a:ext cx="1868314" cy="139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врач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652120" y="4509120"/>
            <a:ext cx="1868314" cy="139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птица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0"/>
            <a:ext cx="8352928" cy="139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Упражнение 3.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Прочитай. Произнеси первый звук в каждом из данных слов.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229200"/>
            <a:ext cx="1800200" cy="1143000"/>
          </a:xfrm>
        </p:spPr>
        <p:txBody>
          <a:bodyPr/>
          <a:lstStyle/>
          <a:p>
            <a:r>
              <a:rPr lang="ru-RU" dirty="0" smtClean="0"/>
              <a:t>АИСТ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3779912" y="5229200"/>
            <a:ext cx="18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СЛОН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6732240" y="5229200"/>
            <a:ext cx="18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СОМ</a:t>
            </a:r>
          </a:p>
        </p:txBody>
      </p:sp>
      <p:pic>
        <p:nvPicPr>
          <p:cNvPr id="26626" name="Picture 2" descr="http://img0.liveinternet.ru/images/attach/c/3/74/847/74847638_large_2669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679055" cy="1810172"/>
          </a:xfrm>
          <a:prstGeom prst="rect">
            <a:avLst/>
          </a:prstGeom>
          <a:noFill/>
        </p:spPr>
      </p:pic>
      <p:pic>
        <p:nvPicPr>
          <p:cNvPr id="26628" name="Picture 4" descr="http://img1.liveinternet.ru/images/attach/c/3/75/931/75931061_radionetplus_ru_jivnoct23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2491120" cy="1872208"/>
          </a:xfrm>
          <a:prstGeom prst="rect">
            <a:avLst/>
          </a:prstGeom>
          <a:noFill/>
        </p:spPr>
      </p:pic>
      <p:pic>
        <p:nvPicPr>
          <p:cNvPr id="26630" name="Picture 6" descr="http://www.wild-facts.com/wp-content/uploads/2010/03/21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60848"/>
            <a:ext cx="2621091" cy="187220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76056" y="4365104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4283968" y="4365104"/>
            <a:ext cx="720080" cy="360040"/>
            <a:chOff x="4283968" y="4365104"/>
            <a:chExt cx="720080" cy="360040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4283968" y="4365104"/>
              <a:ext cx="720080" cy="36004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10800000">
              <a:off x="4283968" y="4365104"/>
              <a:ext cx="720080" cy="36004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596336" y="4437112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6804248" y="4437112"/>
            <a:ext cx="720080" cy="360040"/>
            <a:chOff x="6516216" y="4437112"/>
            <a:chExt cx="720080" cy="360040"/>
          </a:xfrm>
        </p:grpSpPr>
        <p:sp>
          <p:nvSpPr>
            <p:cNvPr id="33" name="Прямоугольный треугольник 32"/>
            <p:cNvSpPr/>
            <p:nvPr/>
          </p:nvSpPr>
          <p:spPr>
            <a:xfrm>
              <a:off x="6516216" y="4437112"/>
              <a:ext cx="720080" cy="36004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ый треугольник 33"/>
            <p:cNvSpPr/>
            <p:nvPr/>
          </p:nvSpPr>
          <p:spPr>
            <a:xfrm rot="10800000">
              <a:off x="6516216" y="4437112"/>
              <a:ext cx="720080" cy="36004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851920" y="4365104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83568" y="4077072"/>
            <a:ext cx="1656184" cy="648072"/>
            <a:chOff x="683568" y="4077072"/>
            <a:chExt cx="1656184" cy="64807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83568" y="4365104"/>
              <a:ext cx="360040" cy="36004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79712" y="4365104"/>
              <a:ext cx="360040" cy="36004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15616" y="4365104"/>
              <a:ext cx="360040" cy="36004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547664" y="4365104"/>
              <a:ext cx="360040" cy="36004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827584" y="4077072"/>
              <a:ext cx="7200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Заголовок 3"/>
          <p:cNvSpPr txBox="1">
            <a:spLocks/>
          </p:cNvSpPr>
          <p:nvPr/>
        </p:nvSpPr>
        <p:spPr bwMode="auto">
          <a:xfrm>
            <a:off x="1043608" y="4869160"/>
            <a:ext cx="78370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48" name="Заголовок 3"/>
          <p:cNvSpPr txBox="1">
            <a:spLocks/>
          </p:cNvSpPr>
          <p:nvPr/>
        </p:nvSpPr>
        <p:spPr bwMode="auto">
          <a:xfrm>
            <a:off x="971600" y="6093296"/>
            <a:ext cx="78370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49" name="Заголовок 3"/>
          <p:cNvSpPr txBox="1">
            <a:spLocks/>
          </p:cNvSpPr>
          <p:nvPr/>
        </p:nvSpPr>
        <p:spPr bwMode="auto">
          <a:xfrm>
            <a:off x="4283968" y="4869160"/>
            <a:ext cx="78370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50" name="Заголовок 3"/>
          <p:cNvSpPr txBox="1">
            <a:spLocks/>
          </p:cNvSpPr>
          <p:nvPr/>
        </p:nvSpPr>
        <p:spPr bwMode="auto">
          <a:xfrm>
            <a:off x="4211960" y="6093296"/>
            <a:ext cx="78370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51" name="Заголовок 3"/>
          <p:cNvSpPr txBox="1">
            <a:spLocks/>
          </p:cNvSpPr>
          <p:nvPr/>
        </p:nvSpPr>
        <p:spPr bwMode="auto">
          <a:xfrm>
            <a:off x="7020272" y="4869160"/>
            <a:ext cx="78370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52" name="Заголовок 3"/>
          <p:cNvSpPr txBox="1">
            <a:spLocks/>
          </p:cNvSpPr>
          <p:nvPr/>
        </p:nvSpPr>
        <p:spPr bwMode="auto">
          <a:xfrm>
            <a:off x="7020272" y="6093296"/>
            <a:ext cx="78370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5. с.48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2625"/>
            <a:ext cx="8229600" cy="1692399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Сравни звуковые и буквенные обозначения слов. Чем они похожи и чем различаются?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83568" y="4077072"/>
            <a:ext cx="43924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b="1" kern="0" dirty="0" smtClean="0">
                <a:solidFill>
                  <a:srgbClr val="000000"/>
                </a:solidFill>
                <a:latin typeface="+mn-lt"/>
              </a:rPr>
              <a:t>Транскрипция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http://s53.radikal.ru/i140/0911/3d/ce847d56e2d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96952"/>
            <a:ext cx="3861206" cy="3552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Словарь: </a:t>
            </a:r>
            <a:r>
              <a:rPr lang="ru-RU" dirty="0" smtClean="0">
                <a:solidFill>
                  <a:srgbClr val="000000"/>
                </a:solidFill>
              </a:rPr>
              <a:t>пальто.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788024" y="2780928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491880" y="3501008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674" name="Picture 2" descr="http://animo2.ucoz.ru/_ph/83/2/8291932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56991"/>
            <a:ext cx="1800200" cy="249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1412776"/>
            <a:ext cx="6764858" cy="4680520"/>
          </a:xfrm>
        </p:spPr>
        <p:txBody>
          <a:bodyPr/>
          <a:lstStyle/>
          <a:p>
            <a:r>
              <a:rPr lang="ru-RU" sz="2600" dirty="0" smtClean="0">
                <a:solidFill>
                  <a:schemeClr val="bg1">
                    <a:lumMod val="50000"/>
                  </a:schemeClr>
                </a:solidFill>
              </a:rPr>
              <a:t> Мы 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– не  буквы, мы – звуки речи.</a:t>
            </a:r>
            <a:br>
              <a:rPr lang="ru-RU" sz="2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Изучает фонетика нас.</a:t>
            </a:r>
            <a:br>
              <a:rPr lang="ru-RU" sz="2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Мы – не буквы, мы – звуки речи.</a:t>
            </a:r>
            <a:br>
              <a:rPr lang="ru-RU" sz="2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Произносят и слышат нас.</a:t>
            </a:r>
            <a:br>
              <a:rPr lang="ru-RU" sz="2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Дыхание свободно в каждой гласной,</a:t>
            </a:r>
            <a:br>
              <a:rPr lang="ru-RU" sz="2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В согласных – прерывается на миг.</a:t>
            </a:r>
            <a:br>
              <a:rPr lang="ru-RU" sz="2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И только тот гармонии достиг,</a:t>
            </a:r>
            <a:br>
              <a:rPr lang="ru-RU" sz="2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bg1">
                    <a:lumMod val="50000"/>
                  </a:schemeClr>
                </a:solidFill>
              </a:rPr>
              <a:t>Кому чередованье их подвластно.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0_675c3_ccd54f33_L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32656"/>
            <a:ext cx="1770778" cy="1544118"/>
          </a:xfrm>
          <a:prstGeom prst="rect">
            <a:avLst/>
          </a:prstGeom>
        </p:spPr>
      </p:pic>
      <p:pic>
        <p:nvPicPr>
          <p:cNvPr id="4" name="Рисунок 3" descr="39e1375477204a04920f92252f1a8a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4665206"/>
            <a:ext cx="2192794" cy="2192794"/>
          </a:xfrm>
          <a:prstGeom prst="rect">
            <a:avLst/>
          </a:prstGeom>
        </p:spPr>
      </p:pic>
      <p:pic>
        <p:nvPicPr>
          <p:cNvPr id="5" name="Рисунок 4" descr="82020101_large_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653136"/>
            <a:ext cx="1874719" cy="2018928"/>
          </a:xfrm>
          <a:prstGeom prst="rect">
            <a:avLst/>
          </a:prstGeom>
        </p:spPr>
      </p:pic>
      <p:pic>
        <p:nvPicPr>
          <p:cNvPr id="6" name="Рисунок 5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5157192"/>
            <a:ext cx="1349896" cy="1349896"/>
          </a:xfrm>
          <a:prstGeom prst="rect">
            <a:avLst/>
          </a:prstGeom>
        </p:spPr>
      </p:pic>
      <p:pic>
        <p:nvPicPr>
          <p:cNvPr id="7" name="Рисунок 6" descr="image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763688" cy="176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liveinternet.ru/images/attach/b/4/103/986/103986353_cd875d9536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1628800"/>
            <a:ext cx="4438650" cy="44481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«Угадай звук?»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72099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Мимо сада не спеша</a:t>
            </a:r>
          </a:p>
          <a:p>
            <a:pPr algn="just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Шли четыре малыша.</a:t>
            </a:r>
          </a:p>
          <a:p>
            <a:pPr algn="just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Поигаем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что ли, в пятки!</a:t>
            </a:r>
          </a:p>
          <a:p>
            <a:pPr algn="just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Луссе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мясик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плоссядке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!</a:t>
            </a:r>
          </a:p>
          <a:p>
            <a:pPr algn="just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Вот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пвидумав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! Под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говою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Вучше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вунки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поигвать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!</a:t>
            </a:r>
          </a:p>
          <a:p>
            <a:pPr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 пятки, в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вунки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– что такое?</a:t>
            </a:r>
          </a:p>
          <a:p>
            <a:pPr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Ничего не разобрать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!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     (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В.Суслов)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1924"/>
            <a:ext cx="8229600" cy="1682899"/>
          </a:xfrm>
        </p:spPr>
        <p:txBody>
          <a:bodyPr/>
          <a:lstStyle/>
          <a:p>
            <a:r>
              <a:rPr lang="ru-RU" dirty="0" smtClean="0"/>
              <a:t>А в древности…?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http://i044.radikal.ru/1203/97/b7f3be3e0d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387442" cy="3072012"/>
          </a:xfrm>
          <a:prstGeom prst="rect">
            <a:avLst/>
          </a:prstGeom>
          <a:noFill/>
        </p:spPr>
      </p:pic>
      <p:pic>
        <p:nvPicPr>
          <p:cNvPr id="19460" name="Picture 4" descr="http://puteshestvenniki.ru/images/story/232900fa75817cca908ca3755864b105/e3d710475d335584ed5d4b07fcce8c59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Исправь ошибки!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Дым на улице стоит, </a:t>
            </a:r>
          </a:p>
          <a:p>
            <a:pPr>
              <a:buNone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Дом из труб его валит.</a:t>
            </a:r>
          </a:p>
          <a:p>
            <a:pPr>
              <a:buNone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 день весенний у ворот</a:t>
            </a:r>
          </a:p>
          <a:p>
            <a:pPr>
              <a:buNone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Наконец растаял мед.</a:t>
            </a:r>
          </a:p>
          <a:p>
            <a:pPr>
              <a:buNone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Пироги пекутся в речке,</a:t>
            </a:r>
          </a:p>
          <a:p>
            <a:pPr>
              <a:buNone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Рыбаки сидят у печки.</a:t>
            </a:r>
          </a:p>
          <a:p>
            <a:pPr>
              <a:buNone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Я нашел огромный грипп,</a:t>
            </a:r>
          </a:p>
          <a:p>
            <a:pPr>
              <a:buNone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Но простыл – противный гриб.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www.myhouse.ru/sites/www.myhouse.ru/files/imagecache/body-150x150/article/34649/main-image/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www.kavalerovo.com/wp-content/uploads/2011/07/fishermen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653136"/>
            <a:ext cx="1224136" cy="131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img0.liveinternet.ru/images/attach/c/2/65/267/65267276_1287000209_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97152"/>
            <a:ext cx="1296144" cy="1509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учебнике с.46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Прочитай.</a:t>
            </a:r>
          </a:p>
          <a:p>
            <a:pPr marL="514350" indent="1009650" algn="just">
              <a:buNone/>
            </a:pP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С добрым утром!</a:t>
            </a:r>
          </a:p>
          <a:p>
            <a:pPr marL="514350" indent="1009650" algn="just">
              <a:buNone/>
            </a:pPr>
            <a:r>
              <a:rPr lang="ru-RU" dirty="0" smtClean="0">
                <a:solidFill>
                  <a:srgbClr val="000000"/>
                </a:solidFill>
              </a:rPr>
              <a:t>Вместе с солнышком стаю,</a:t>
            </a:r>
          </a:p>
          <a:p>
            <a:pPr marL="514350" indent="1009650" algn="just">
              <a:buNone/>
            </a:pPr>
            <a:r>
              <a:rPr lang="ru-RU" dirty="0" smtClean="0">
                <a:solidFill>
                  <a:srgbClr val="000000"/>
                </a:solidFill>
              </a:rPr>
              <a:t>Вместе с птицами пою:</a:t>
            </a:r>
          </a:p>
          <a:p>
            <a:pPr marL="514350" indent="1009650" algn="just">
              <a:buNone/>
            </a:pPr>
            <a:r>
              <a:rPr lang="ru-RU" dirty="0" smtClean="0">
                <a:solidFill>
                  <a:srgbClr val="000000"/>
                </a:solidFill>
              </a:rPr>
              <a:t>-</a:t>
            </a:r>
            <a:r>
              <a:rPr lang="ru-RU" b="1" dirty="0" smtClean="0">
                <a:solidFill>
                  <a:srgbClr val="000000"/>
                </a:solidFill>
              </a:rPr>
              <a:t>С добрым утром!</a:t>
            </a:r>
          </a:p>
          <a:p>
            <a:pPr marL="1524000" indent="0" algn="just"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</a:rPr>
              <a:t>С добрым днем!</a:t>
            </a:r>
          </a:p>
          <a:p>
            <a:pPr marL="1524000" indent="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</a:rPr>
              <a:t>Вот так славно мы поём!</a:t>
            </a:r>
          </a:p>
          <a:p>
            <a:pPr marL="514350" indent="-514350" algn="r">
              <a:buNone/>
            </a:pPr>
            <a:r>
              <a:rPr lang="ru-RU" b="1" dirty="0" smtClean="0">
                <a:solidFill>
                  <a:srgbClr val="000000"/>
                </a:solidFill>
              </a:rPr>
              <a:t>Е. Благинина.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2530" name="Picture 2" descr="http://gubkin.info/uploads/posts/2011-10/1318260828_big_799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20688"/>
            <a:ext cx="2381250" cy="17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3968" y="1628800"/>
            <a:ext cx="2746648" cy="1143000"/>
          </a:xfrm>
        </p:spPr>
        <p:txBody>
          <a:bodyPr/>
          <a:lstStyle/>
          <a:p>
            <a:r>
              <a:rPr lang="ru-RU" sz="3600" b="0" dirty="0" smtClean="0"/>
              <a:t>произносим</a:t>
            </a:r>
            <a:endParaRPr lang="ru-RU" sz="3600" b="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916832"/>
            <a:ext cx="8589640" cy="26642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Звуки мы                  и                          .</a:t>
            </a:r>
          </a:p>
          <a:p>
            <a:pPr>
              <a:buNone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Буквы мы               ,                     ,            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979712" y="1628800"/>
            <a:ext cx="20985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слышим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195736" y="2780928"/>
            <a:ext cx="1738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пишем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3923928" y="2780928"/>
            <a:ext cx="2592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называем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6228184" y="2780928"/>
            <a:ext cx="1738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видим</a:t>
            </a:r>
          </a:p>
        </p:txBody>
      </p:sp>
      <p:pic>
        <p:nvPicPr>
          <p:cNvPr id="23554" name="Picture 2" descr="http://openclipart.org/image/300px/svg_to_png/172946/hand_penc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861048"/>
            <a:ext cx="2160240" cy="2160240"/>
          </a:xfrm>
          <a:prstGeom prst="rect">
            <a:avLst/>
          </a:prstGeom>
          <a:noFill/>
        </p:spPr>
      </p:pic>
      <p:sp>
        <p:nvSpPr>
          <p:cNvPr id="23556" name="AutoShape 4" descr="http://smiles24.ru/data/smiles/anime-ludi-53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smiles24.ru/data/smiles/anime-ludi-5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77072"/>
            <a:ext cx="1543050" cy="154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23528" y="765175"/>
            <a:ext cx="8424936" cy="5543550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Тысячи разных звуков окружают человека. А из каких звуков «складываются» слова?</a:t>
            </a:r>
            <a:b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Из </a:t>
            </a:r>
            <a:r>
              <a:rPr lang="ru-RU" sz="3600" dirty="0" smtClean="0">
                <a:solidFill>
                  <a:srgbClr val="000000"/>
                </a:solidFill>
              </a:rPr>
              <a:t>звуков человеческой речи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b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Эти звуки возникают тогда, когда работают органы </a:t>
            </a:r>
            <a:r>
              <a:rPr lang="ru-RU" sz="3600" dirty="0" smtClean="0">
                <a:solidFill>
                  <a:srgbClr val="000000"/>
                </a:solidFill>
              </a:rPr>
              <a:t>нашей речи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3600" dirty="0" smtClean="0">
                <a:solidFill>
                  <a:srgbClr val="000000"/>
                </a:solidFill>
              </a:rPr>
              <a:t>язык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3600" dirty="0" smtClean="0">
                <a:solidFill>
                  <a:srgbClr val="000000"/>
                </a:solidFill>
              </a:rPr>
              <a:t>губы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3600" dirty="0" smtClean="0">
                <a:solidFill>
                  <a:srgbClr val="000000"/>
                </a:solidFill>
              </a:rPr>
              <a:t>зубы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3600" dirty="0" smtClean="0">
                <a:solidFill>
                  <a:srgbClr val="000000"/>
                </a:solidFill>
              </a:rPr>
              <a:t>голосовые связки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слайдом-разделителем 'Оранжевая абстракция'">
  <a:themeElements>
    <a:clrScheme name="Шаблон оформления с слайдом-разделителем 'Оранжевая абстракция'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Шаблон оформления с слайдом-разделителем 'Оранжевая абстракция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разделителем 'Оранжевая абстракция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слайдом-разделителем 'Оранжевая абстракция'</Template>
  <TotalTime>97</TotalTime>
  <Words>249</Words>
  <Application>Microsoft Office PowerPoint</Application>
  <PresentationFormat>Экран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оформления с слайдом-разделителем 'Оранжевая абстракция'</vt:lpstr>
      <vt:lpstr>Звуки и буквы.</vt:lpstr>
      <vt:lpstr>Словарь: пальто.</vt:lpstr>
      <vt:lpstr> Мы – не  буквы, мы – звуки речи. Изучает фонетика нас. Мы – не буквы, мы – звуки речи. Произносят и слышат нас. Дыхание свободно в каждой гласной, В согласных – прерывается на миг. И только тот гармонии достиг, Кому чередованье их подвластно.  </vt:lpstr>
      <vt:lpstr>«Угадай звук?»</vt:lpstr>
      <vt:lpstr>А в древности…? </vt:lpstr>
      <vt:lpstr>Исправь ошибки!</vt:lpstr>
      <vt:lpstr>Работа в учебнике с.46</vt:lpstr>
      <vt:lpstr>произносим</vt:lpstr>
      <vt:lpstr>Тысячи разных звуков окружают человека. А из каких звуков «складываются» слова?   Из звуков человеческой речи!   Эти звуки возникают тогда, когда работают органы нашей речи: язык, губы, зубы, голосовые связки.</vt:lpstr>
      <vt:lpstr>утро</vt:lpstr>
      <vt:lpstr>АИСТ</vt:lpstr>
      <vt:lpstr>Упражнение 5. с.48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заставка</dc:title>
  <dc:creator>user</dc:creator>
  <cp:lastModifiedBy>Таня</cp:lastModifiedBy>
  <cp:revision>22</cp:revision>
  <dcterms:created xsi:type="dcterms:W3CDTF">2009-01-29T04:36:39Z</dcterms:created>
  <dcterms:modified xsi:type="dcterms:W3CDTF">2014-04-06T20:36:00Z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TC101950931049</vt:lpwstr>
  </property>
</Properties>
</file>