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36E2-9155-4722-8CF1-759105C18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65DA-A287-4BD8-8E18-1F0C63EE2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49250"/>
            <a:ext cx="2055813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13D1-9BE1-41DF-B1C2-83988FAC5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82280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7013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8444-D3C4-497D-B640-F0FF6968C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82280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4038600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06E-25DC-46AB-BB51-E2C2A4C4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5BCB-3CAA-4EF8-98F5-5BD5C5A70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D052-CC34-457B-8519-E11666FEB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8A4A-D779-4C62-9E34-E12FF35B8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3B38F-3401-485F-BD2D-98E138717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AD1C-DA6B-4DB7-8ACD-061648B8D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5555-C2BB-4C45-A8D8-FE8BA5A5F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A958-C54A-4C04-B315-2A2396290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593C8-1996-4403-8A61-78077179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836E-5F74-48B3-936F-1E1A4863E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32FB-95E2-408D-ADE7-117B8C99A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244C-704E-48CA-8160-B77BA59DC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8B4D-DDC2-40D9-9A43-C9EA927B2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0813" cy="1827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AA70-A521-4518-941C-03253B95F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40BB7-FD58-4238-98CE-625A7FF46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DB37-6878-4523-A0CE-817FF1259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04EB-435B-49F1-93A8-220D46840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9625-30C1-4FA2-8F75-21BA0129F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133D1-8C93-4850-84DF-C107536F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A31B9-8AC8-4706-9D04-0A58C3F40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0BE2-D93C-4A9F-8BA9-0769B6674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470266-D976-4488-828D-5D8D5DEA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0813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CCAA22F0-6994-4F63-9E42-2150E5EB0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6671"/>
            <a:ext cx="7772400" cy="460015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 smtClean="0"/>
              <a:t>Дифференцированное обучение как условие для творческого и интеллектуального развития обучающихся на новой мотивационной основе и интеграции в обучении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2988" y="5084763"/>
            <a:ext cx="7850187" cy="1144587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dirty="0" smtClean="0"/>
              <a:t>Мартынова В.И.- учитель начальных классов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dirty="0" smtClean="0"/>
              <a:t>ГБОУ СОШ №349 с углубленным изучением английского языка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800" dirty="0" smtClean="0"/>
          </a:p>
          <a:p>
            <a:pPr marL="0" indent="0" algn="ctr" eaLnBrk="1" hangingPunct="1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smtClean="0"/>
              <a:t>Санкт-Петербург 2014г</a:t>
            </a:r>
            <a:endParaRPr lang="ru-RU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174750"/>
            <a:ext cx="8229600" cy="4481513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>
                <a:latin typeface="Times New Roman" pitchFamily="16" charset="0"/>
              </a:rPr>
              <a:t>Ориентация на среднего ученика использует лишь 15% возможностей сильного, а перегрузка слабого составляет 50%.</a:t>
            </a:r>
            <a:br>
              <a:rPr lang="ru-RU" sz="2800" dirty="0" smtClean="0">
                <a:latin typeface="Times New Roman" pitchFamily="16" charset="0"/>
              </a:rPr>
            </a:br>
            <a:r>
              <a:rPr lang="ru-RU" sz="2800" dirty="0" smtClean="0">
                <a:latin typeface="Times New Roman" pitchFamily="16" charset="0"/>
              </a:rPr>
              <a:t>Домашние задания на сильного ученика толкают слабого к безнравственности, к невыполнению недоступного.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296988"/>
            <a:ext cx="8229600" cy="4725988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smtClean="0">
                <a:solidFill>
                  <a:srgbClr val="FFFF00"/>
                </a:solidFill>
                <a:latin typeface="Times New Roman" pitchFamily="16" charset="0"/>
              </a:rPr>
              <a:t>Амонашвили считает, что обучение должно быть </a:t>
            </a:r>
            <a:r>
              <a:rPr lang="ru-RU" sz="3600" smtClean="0">
                <a:solidFill>
                  <a:srgbClr val="FFFF00"/>
                </a:solidFill>
                <a:latin typeface="Edwardian Script ITC" pitchFamily="64" charset="0"/>
              </a:rPr>
              <a:t>«вариативным к индивидуальным особенностям школьников»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0" y="3789363"/>
            <a:ext cx="1416050" cy="204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549650"/>
            <a:ext cx="8229600" cy="9234488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latin typeface="Times New Roman" pitchFamily="16" charset="0"/>
              </a:rPr>
              <a:t/>
            </a:r>
            <a:br>
              <a:rPr lang="ru-RU" sz="3200" u="sng" dirty="0" smtClean="0">
                <a:latin typeface="Times New Roman" pitchFamily="16" charset="0"/>
              </a:rPr>
            </a:br>
            <a:r>
              <a:rPr lang="ru-RU" sz="3200" u="sng" dirty="0" smtClean="0">
                <a:solidFill>
                  <a:srgbClr val="FFFF00"/>
                </a:solidFill>
                <a:latin typeface="Times New Roman" pitchFamily="16" charset="0"/>
              </a:rPr>
              <a:t>Задача учителя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 – так построить процесс обучения и воспитания, чтобы обеспечить полноценное развитие готовности ребенка к самообразованию.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Для этого нужно: 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-признать право ребенка на индивидуальность,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-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6" charset="0"/>
              </a:rPr>
              <a:t>самоценность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,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-стремление самостоятельно добывать знания,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-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6" charset="0"/>
              </a:rPr>
              <a:t>научитmся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 применять эти знания.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smtClean="0">
                <a:solidFill>
                  <a:srgbClr val="00CCFF"/>
                </a:solidFill>
                <a:latin typeface="Times New Roman" pitchFamily="16" charset="0"/>
              </a:rPr>
              <a:t>Положительные и отрицательные аспекты дифференциации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Исключаются «уравниловка» и усреднение детей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Появляется возможность помогать слабому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Отсутствие в классе отстающих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Появляется возможность более эффективно работать с трудными детьми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Реализуется желание сильных обучающихся быстрее и глубже продвигаться в образовании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dirty="0" smtClean="0"/>
              <a:t>Повышается уровень мотивации ученья в сильных группах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Деление детей по уровню развития негуманно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Слабые лишаются возможности тянуться за сильными, получают от них помощь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Высвечивается социально- экономическое неравенство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Перевод в слабые группы воспринимается детьми как унижение их достоинства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1800" smtClean="0"/>
              <a:t>Понижается уровень мотивации в слабых группах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143000"/>
            <a:ext cx="8229600" cy="442118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  <a:t/>
            </a:r>
            <a:b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</a:br>
            <a: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  <a:t/>
            </a:r>
            <a:b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</a:br>
            <a: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  <a:t/>
            </a:r>
            <a:b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</a:br>
            <a: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  <a:t/>
            </a:r>
            <a:b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</a:br>
            <a: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  <a:t/>
            </a:r>
            <a:b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</a:br>
            <a: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  <a:t/>
            </a:r>
            <a:br>
              <a:rPr lang="ru-RU" sz="4000" dirty="0" smtClean="0">
                <a:solidFill>
                  <a:srgbClr val="E93B05"/>
                </a:solidFill>
                <a:latin typeface="Comic Sans MS" pitchFamily="64" charset="0"/>
              </a:rPr>
            </a:br>
            <a:r>
              <a:rPr lang="ru-RU" dirty="0" smtClean="0">
                <a:solidFill>
                  <a:srgbClr val="E93B05"/>
                </a:solidFill>
                <a:latin typeface="Script MT Bold" pitchFamily="6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057400"/>
            <a:ext cx="8229600" cy="6249988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  <a:t>«Разных детей и учить надо по-разному, потому что каждый по - своему воспринимает </a:t>
            </a:r>
            <a: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  <a:t>мир». </a:t>
            </a:r>
            <a: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  <a:t>Массовое образование не учитывает эту </a:t>
            </a:r>
            <a: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  <a:t>особенность.</a:t>
            </a:r>
            <a: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Script MT Bold" pitchFamily="64" charset="0"/>
              </a:rPr>
            </a:br>
            <a:r>
              <a:rPr lang="ru-RU" sz="3200" dirty="0" err="1" smtClean="0">
                <a:solidFill>
                  <a:srgbClr val="FFFF00"/>
                </a:solidFill>
                <a:latin typeface="Script MT Bold" pitchFamily="64" charset="0"/>
              </a:rPr>
              <a:t>Говард</a:t>
            </a:r>
            <a:r>
              <a:rPr lang="ru-RU" sz="3200" dirty="0" smtClean="0">
                <a:solidFill>
                  <a:srgbClr val="FFFF00"/>
                </a:solidFill>
                <a:latin typeface="Script MT Bold" pitchFamily="64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Script MT Bold" pitchFamily="64" charset="0"/>
              </a:rPr>
              <a:t>Гарднер</a:t>
            </a:r>
            <a:endParaRPr lang="ru-RU" sz="3200" dirty="0" smtClean="0">
              <a:solidFill>
                <a:srgbClr val="FFFF00"/>
              </a:solidFill>
              <a:latin typeface="Script MT Bold" pitchFamily="6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213100"/>
            <a:ext cx="2035175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smtClean="0">
                <a:solidFill>
                  <a:srgbClr val="003366"/>
                </a:solidFill>
                <a:latin typeface="Arial" charset="0"/>
              </a:rPr>
              <a:t> 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404664"/>
            <a:ext cx="8075613" cy="5691187"/>
          </a:xfrm>
        </p:spPr>
        <p:txBody>
          <a:bodyPr/>
          <a:lstStyle/>
          <a:p>
            <a:pPr indent="-341313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u="sng" dirty="0" smtClean="0">
              <a:solidFill>
                <a:srgbClr val="003366"/>
              </a:solidFill>
              <a:latin typeface="Arial" charset="0"/>
            </a:endParaRPr>
          </a:p>
          <a:p>
            <a:pPr indent="-341313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u="sng" dirty="0" smtClean="0">
              <a:solidFill>
                <a:srgbClr val="003366"/>
              </a:solidFill>
              <a:latin typeface="Arial" charset="0"/>
            </a:endParaRPr>
          </a:p>
          <a:p>
            <a:pPr indent="-341313" algn="just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	</a:t>
            </a:r>
            <a:r>
              <a:rPr lang="ru-RU" sz="2400" u="sng" dirty="0" smtClean="0">
                <a:solidFill>
                  <a:srgbClr val="FFFF00"/>
                </a:solidFill>
                <a:latin typeface="Arial" charset="0"/>
              </a:rPr>
              <a:t>Индивидуальность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-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это самобытность человека, которая реализуется в проектировании и выборе своего жизненного пути, и если детям дать возможность свободно развиваться, сохранить и поддержать их индивидуальные особенности, склонности, интересы, то только тогда подход к процессу обучения и воспитания можно считать продуктивным.</a:t>
            </a:r>
            <a:r>
              <a:rPr lang="ru-RU" sz="2400" dirty="0" smtClean="0">
                <a:solidFill>
                  <a:srgbClr val="003366"/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rgbClr val="003366"/>
                </a:solidFill>
                <a:latin typeface="Arial" charset="0"/>
              </a:rPr>
            </a:br>
            <a:endParaRPr lang="ru-RU" sz="2400" dirty="0" smtClean="0">
              <a:solidFill>
                <a:srgbClr val="003366"/>
              </a:solidFill>
              <a:latin typeface="Arial" charset="0"/>
            </a:endParaRPr>
          </a:p>
          <a:p>
            <a:pPr indent="-341313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dirty="0" smtClean="0">
              <a:solidFill>
                <a:srgbClr val="003366"/>
              </a:solidFill>
              <a:latin typeface="Arial" charset="0"/>
            </a:endParaRPr>
          </a:p>
          <a:p>
            <a:pPr indent="-341313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dirty="0" smtClean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221163"/>
            <a:ext cx="1285875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Каждый ребенок имеет возможность проявить себя</a:t>
            </a:r>
            <a:r>
              <a:rPr lang="ru-RU" dirty="0" smtClean="0"/>
              <a:t>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Выступать как равноправный участник процесса обучения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Иметь право на инициативность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Самостоятельность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Творчество 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smtClean="0"/>
              <a:t>Индивидуальный поиск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4321175" cy="324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6" charset="0"/>
              </a:rPr>
              <a:t>Дифференцированное обучение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u="sng" dirty="0" smtClean="0">
              <a:solidFill>
                <a:srgbClr val="160460"/>
              </a:solidFill>
            </a:endParaRP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u="sng" dirty="0" smtClean="0">
              <a:solidFill>
                <a:srgbClr val="160460"/>
              </a:solidFill>
            </a:endParaRP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u="sng" dirty="0" smtClean="0">
                <a:solidFill>
                  <a:srgbClr val="FFFF00"/>
                </a:solidFill>
              </a:rPr>
              <a:t>Предполагает</a:t>
            </a:r>
            <a:r>
              <a:rPr lang="ru-RU" sz="2400" dirty="0" smtClean="0">
                <a:solidFill>
                  <a:srgbClr val="FFFF00"/>
                </a:solidFill>
              </a:rPr>
              <a:t> учет индивидуальных способностей  и 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потребностей.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u="sng" dirty="0" smtClean="0">
                <a:solidFill>
                  <a:srgbClr val="FFFF00"/>
                </a:solidFill>
              </a:rPr>
              <a:t>Проявляется </a:t>
            </a:r>
            <a:r>
              <a:rPr lang="ru-RU" sz="2400" dirty="0" smtClean="0">
                <a:solidFill>
                  <a:srgbClr val="FFFF00"/>
                </a:solidFill>
              </a:rPr>
              <a:t>в конкретизации целей, задач, содержания и способов организации образовательного процесса.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u="sng" dirty="0" smtClean="0">
                <a:solidFill>
                  <a:srgbClr val="FFFF00"/>
                </a:solidFill>
              </a:rPr>
              <a:t>Требует</a:t>
            </a:r>
            <a:r>
              <a:rPr lang="ru-RU" sz="2400" dirty="0" smtClean="0">
                <a:solidFill>
                  <a:srgbClr val="FFFF00"/>
                </a:solidFill>
              </a:rPr>
              <a:t> разнообразия,  вариативного обучения.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930275"/>
            <a:ext cx="8229600" cy="3994150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smtClean="0">
                <a:latin typeface="Times New Roman" pitchFamily="16" charset="0"/>
              </a:rPr>
              <a:t/>
            </a:r>
            <a:br>
              <a:rPr lang="ru-RU" sz="3200" smtClean="0">
                <a:latin typeface="Times New Roman" pitchFamily="16" charset="0"/>
              </a:rPr>
            </a:br>
            <a:r>
              <a:rPr lang="ru-RU" sz="3200" smtClean="0">
                <a:latin typeface="Times New Roman" pitchFamily="16" charset="0"/>
              </a:rPr>
              <a:t/>
            </a:r>
            <a:br>
              <a:rPr lang="ru-RU" sz="3200" smtClean="0">
                <a:latin typeface="Times New Roman" pitchFamily="16" charset="0"/>
              </a:rPr>
            </a:br>
            <a:r>
              <a:rPr lang="ru-RU" sz="3200" smtClean="0">
                <a:latin typeface="Times New Roman" pitchFamily="16" charset="0"/>
              </a:rPr>
              <a:t/>
            </a:r>
            <a:br>
              <a:rPr lang="ru-RU" sz="3200" smtClean="0">
                <a:latin typeface="Times New Roman" pitchFamily="16" charset="0"/>
              </a:rPr>
            </a:br>
            <a:r>
              <a:rPr lang="ru-RU" sz="3200" smtClean="0">
                <a:latin typeface="Times New Roman" pitchFamily="16" charset="0"/>
              </a:rPr>
              <a:t/>
            </a:r>
            <a:br>
              <a:rPr lang="ru-RU" sz="3200" smtClean="0">
                <a:latin typeface="Times New Roman" pitchFamily="16" charset="0"/>
              </a:rPr>
            </a:br>
            <a:r>
              <a:rPr lang="ru-RU" sz="3200" smtClean="0">
                <a:latin typeface="Times New Roman" pitchFamily="16" charset="0"/>
              </a:rPr>
              <a:t/>
            </a:r>
            <a:br>
              <a:rPr lang="ru-RU" sz="3200" smtClean="0">
                <a:latin typeface="Times New Roman" pitchFamily="16" charset="0"/>
              </a:rPr>
            </a:br>
            <a:r>
              <a:rPr lang="ru-RU" sz="3200" smtClean="0">
                <a:latin typeface="Times New Roman" pitchFamily="16" charset="0"/>
              </a:rPr>
              <a:t/>
            </a:r>
            <a:br>
              <a:rPr lang="ru-RU" sz="3200" smtClean="0">
                <a:latin typeface="Times New Roman" pitchFamily="16" charset="0"/>
              </a:rPr>
            </a:br>
            <a:r>
              <a:rPr lang="ru-RU" sz="3200" smtClean="0">
                <a:latin typeface="Times New Roman" pitchFamily="16" charset="0"/>
              </a:rPr>
              <a:t/>
            </a:r>
            <a:br>
              <a:rPr lang="ru-RU" sz="3200" smtClean="0">
                <a:latin typeface="Times New Roman" pitchFamily="16" charset="0"/>
              </a:rPr>
            </a:br>
            <a:endParaRPr lang="ru-RU" sz="3200" smtClean="0">
              <a:latin typeface="Times New Roman" pitchFamily="1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476250"/>
            <a:ext cx="3816350" cy="5619750"/>
          </a:xfrm>
        </p:spPr>
        <p:txBody>
          <a:bodyPr/>
          <a:lstStyle/>
          <a:p>
            <a:pPr indent="-341313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dirty="0" smtClean="0">
              <a:latin typeface="Times New Roman" pitchFamily="16" charset="0"/>
            </a:endParaRPr>
          </a:p>
          <a:p>
            <a:pPr indent="-341313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Обязательным условием дифференцированного обучения является создание широкого </a:t>
            </a:r>
            <a:r>
              <a:rPr lang="ru-RU" sz="2400" dirty="0" err="1" smtClean="0">
                <a:latin typeface="Times New Roman" pitchFamily="16" charset="0"/>
              </a:rPr>
              <a:t>эрудиционного</a:t>
            </a:r>
            <a:r>
              <a:rPr lang="ru-RU" sz="2400" dirty="0" smtClean="0">
                <a:latin typeface="Times New Roman" pitchFamily="16" charset="0"/>
              </a:rPr>
              <a:t> фона, дополнительной интересной информации. В процессе их выполнения обучающиеся приобретают опыт исследовательской деятельности</a:t>
            </a:r>
            <a:r>
              <a:rPr lang="ru-RU" sz="2400" dirty="0" smtClean="0"/>
              <a:t>.</a:t>
            </a:r>
          </a:p>
          <a:p>
            <a:pPr indent="-341313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dirty="0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125538"/>
            <a:ext cx="4692650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smtClean="0">
                <a:solidFill>
                  <a:srgbClr val="FFFF00"/>
                </a:solidFill>
                <a:latin typeface="Times New Roman" pitchFamily="16" charset="0"/>
              </a:rPr>
              <a:t>Индивидуальная и дифференцированная  работа должна отвечать следующим условиям: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знание индивидуальных особенностей отдельных обучающихся;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умение учителя анализировать учебный материал и </a:t>
            </a:r>
          </a:p>
          <a:p>
            <a:pPr marL="341313" indent="-341313" eaLnBrk="1" hangingPunct="1">
              <a:spcBef>
                <a:spcPts val="600"/>
              </a:spcBef>
              <a:buClrTx/>
              <a:buSzPct val="6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    выявлять возможные трудности;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включение в план дифференцированной работы с разными группами и отдельными обучающимися на усвоение программного материала и развитие познавательных способностей;</a:t>
            </a:r>
          </a:p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осуществление оперативной обратной связи.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>
                <a:solidFill>
                  <a:srgbClr val="00CCFF"/>
                </a:solidFill>
                <a:latin typeface="Times New Roman" pitchFamily="16" charset="0"/>
              </a:rPr>
              <a:t>Методы дифференциации</a:t>
            </a:r>
            <a:r>
              <a:rPr lang="ru-RU" smtClean="0"/>
              <a:t>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8229600" cy="4683125"/>
          </a:xfrm>
        </p:spPr>
        <p:txBody>
          <a:bodyPr/>
          <a:lstStyle/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400" smtClean="0"/>
              <a:t>Дифференцированные задания</a:t>
            </a:r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400" smtClean="0"/>
              <a:t>Дифференциация самостоятельной работы</a:t>
            </a:r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400" smtClean="0"/>
              <a:t>Дифференцированный контроль</a:t>
            </a:r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400" smtClean="0"/>
              <a:t>Индивидуализация домашних заданий</a:t>
            </a:r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400" smtClean="0"/>
              <a:t>Дифференцированный метод поощрения</a:t>
            </a:r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400" smtClean="0"/>
              <a:t>Использование наглядности в разных видах</a:t>
            </a:r>
          </a:p>
          <a:p>
            <a:pPr marL="914400" lvl="1" indent="-457200" eaLnBrk="1" hangingPunct="1">
              <a:spcBef>
                <a:spcPts val="500"/>
              </a:spcBef>
              <a:buClr>
                <a:srgbClr val="FFCC00"/>
              </a:buClr>
              <a:buSzPct val="65000"/>
              <a:buFont typeface="Tahoma" pitchFamily="32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000" smtClean="0"/>
              <a:t>Внимание</a:t>
            </a:r>
          </a:p>
          <a:p>
            <a:pPr marL="914400" lvl="1" indent="-457200" eaLnBrk="1" hangingPunct="1">
              <a:spcBef>
                <a:spcPts val="500"/>
              </a:spcBef>
              <a:buClr>
                <a:srgbClr val="FFCC00"/>
              </a:buClr>
              <a:buSzPct val="65000"/>
              <a:buFont typeface="Tahoma" pitchFamily="32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000" smtClean="0"/>
              <a:t>Логическое мышление</a:t>
            </a:r>
          </a:p>
          <a:p>
            <a:pPr marL="914400" lvl="1" indent="-457200" eaLnBrk="1" hangingPunct="1">
              <a:spcBef>
                <a:spcPts val="500"/>
              </a:spcBef>
              <a:buClr>
                <a:srgbClr val="FFCC00"/>
              </a:buClr>
              <a:buSzPct val="65000"/>
              <a:buFont typeface="Tahoma" pitchFamily="32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000" smtClean="0"/>
              <a:t> Память</a:t>
            </a:r>
          </a:p>
          <a:p>
            <a:pPr marL="914400" lvl="1" indent="-457200" eaLnBrk="1" hangingPunct="1">
              <a:spcBef>
                <a:spcPts val="500"/>
              </a:spcBef>
              <a:buClr>
                <a:srgbClr val="FFCC00"/>
              </a:buClr>
              <a:buSzPct val="65000"/>
              <a:buFont typeface="Tahoma" pitchFamily="32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000" smtClean="0"/>
              <a:t>Занимательность</a:t>
            </a:r>
          </a:p>
          <a:p>
            <a:pPr marL="914400" lvl="1" indent="-457200" eaLnBrk="1" hangingPunct="1">
              <a:spcBef>
                <a:spcPts val="500"/>
              </a:spcBef>
              <a:buClr>
                <a:srgbClr val="FFCC00"/>
              </a:buClr>
              <a:buSzPct val="65000"/>
              <a:buFont typeface="Tahoma" pitchFamily="32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ru-RU" sz="2000" smtClean="0"/>
              <a:t>Дифференцированные работы</a:t>
            </a:r>
          </a:p>
          <a:p>
            <a:pPr marL="914400" lvl="1" indent="-457200" eaLnBrk="1" hangingPunct="1">
              <a:spcBef>
                <a:spcPts val="500"/>
              </a:spcBef>
              <a:buClr>
                <a:srgbClr val="FFCC00"/>
              </a:buClr>
              <a:buSzPct val="65000"/>
              <a:buFont typeface="Tahoma" pitchFamily="32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ru-RU" sz="2000" smtClean="0"/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Tahoma" pitchFamily="32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ru-RU" sz="2400" smtClean="0"/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Tahoma" pitchFamily="32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ru-RU" sz="2400" smtClean="0"/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Tahoma" pitchFamily="32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ru-RU" sz="2400" smtClean="0"/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Tahoma" pitchFamily="32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ru-RU" sz="2400" smtClean="0"/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Tahoma" pitchFamily="32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ru-RU" sz="2400" smtClean="0"/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Tahoma" pitchFamily="32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ru-RU" sz="2400" smtClean="0"/>
          </a:p>
          <a:p>
            <a:pPr marL="531813" indent="-5318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Tahoma" pitchFamily="32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endParaRPr lang="ru-RU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88913"/>
            <a:ext cx="4175125" cy="295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8913"/>
            <a:ext cx="2241550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716338"/>
            <a:ext cx="4176712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3284538"/>
            <a:ext cx="2128837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270</Words>
  <Application>Microsoft Office PowerPoint</Application>
  <PresentationFormat>Экран (4:3)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SimSun</vt:lpstr>
      <vt:lpstr>Times New Roman</vt:lpstr>
      <vt:lpstr>Tahoma</vt:lpstr>
      <vt:lpstr>Wingdings</vt:lpstr>
      <vt:lpstr>Script MT Bold</vt:lpstr>
      <vt:lpstr>Edwardian Script ITC</vt:lpstr>
      <vt:lpstr>Comic Sans MS</vt:lpstr>
      <vt:lpstr>Тема Office</vt:lpstr>
      <vt:lpstr>1_Тема Office</vt:lpstr>
      <vt:lpstr>Дифференцированное обучение как условие для творческого и интеллектуального развития обучающихся на новой мотивационной основе и интеграции в обучении </vt:lpstr>
      <vt:lpstr>   «Разных детей и учить надо по-разному, потому что каждый по - своему воспринимает мир».  Массовое образование не учитывает эту особенность.  Говард Гарднер</vt:lpstr>
      <vt:lpstr>  </vt:lpstr>
      <vt:lpstr>Каждый ребенок имеет возможность проявить себя </vt:lpstr>
      <vt:lpstr>Дифференцированное обучение </vt:lpstr>
      <vt:lpstr>       </vt:lpstr>
      <vt:lpstr>Индивидуальная и дифференцированная  работа должна отвечать следующим условиям:</vt:lpstr>
      <vt:lpstr>Методы дифференциации </vt:lpstr>
      <vt:lpstr>Слайд 9</vt:lpstr>
      <vt:lpstr>       Ориентация на среднего ученика использует лишь 15% возможностей сильного, а перегрузка слабого составляет 50%. Домашние задания на сильного ученика толкают слабого к безнравственности, к невыполнению недоступного.</vt:lpstr>
      <vt:lpstr>    Амонашвили считает, что обучение должно быть «вариативным к индивидуальным особенностям школьников»</vt:lpstr>
      <vt:lpstr>          Задача учителя – так построить процесс обучения и воспитания, чтобы обеспечить полноценное развитие готовности ребенка к самообразованию.  Для этого нужно:  -признать право ребенка на индивидуальность, -самоценность, -стремление самостоятельно добывать знания, - научитmся применять эти знания.</vt:lpstr>
      <vt:lpstr>Положительные и отрицательные аспекты дифференциации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Дифференцированное обучение как условие для творческого и интеллектуального развития обучающихся на новой мотивационной основе и интеграции в обучении. </dc:title>
  <dc:creator>User</dc:creator>
  <cp:lastModifiedBy>Secretary</cp:lastModifiedBy>
  <cp:revision>8</cp:revision>
  <cp:lastPrinted>1601-01-01T00:00:00Z</cp:lastPrinted>
  <dcterms:created xsi:type="dcterms:W3CDTF">2014-12-21T10:06:02Z</dcterms:created>
  <dcterms:modified xsi:type="dcterms:W3CDTF">2014-12-29T09:48:58Z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