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70" r:id="rId5"/>
    <p:sldId id="278" r:id="rId6"/>
    <p:sldId id="259" r:id="rId7"/>
    <p:sldId id="271" r:id="rId8"/>
    <p:sldId id="261" r:id="rId9"/>
    <p:sldId id="280" r:id="rId10"/>
    <p:sldId id="263" r:id="rId11"/>
    <p:sldId id="267" r:id="rId12"/>
    <p:sldId id="264" r:id="rId13"/>
    <p:sldId id="281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5639-F16C-47D0-A95E-DD503D92F745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CD8D-AA4C-41AD-9FEF-51B0B40F1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5639-F16C-47D0-A95E-DD503D92F745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CD8D-AA4C-41AD-9FEF-51B0B40F1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5639-F16C-47D0-A95E-DD503D92F745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CD8D-AA4C-41AD-9FEF-51B0B40F1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5639-F16C-47D0-A95E-DD503D92F745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CD8D-AA4C-41AD-9FEF-51B0B40F1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5639-F16C-47D0-A95E-DD503D92F745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CD8D-AA4C-41AD-9FEF-51B0B40F1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5639-F16C-47D0-A95E-DD503D92F745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CD8D-AA4C-41AD-9FEF-51B0B40F1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5639-F16C-47D0-A95E-DD503D92F745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CD8D-AA4C-41AD-9FEF-51B0B40F1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5639-F16C-47D0-A95E-DD503D92F745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CD8D-AA4C-41AD-9FEF-51B0B40F1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5639-F16C-47D0-A95E-DD503D92F745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CD8D-AA4C-41AD-9FEF-51B0B40F1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5639-F16C-47D0-A95E-DD503D92F745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CD8D-AA4C-41AD-9FEF-51B0B40F1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5639-F16C-47D0-A95E-DD503D92F745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CD8D-AA4C-41AD-9FEF-51B0B40F1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25639-F16C-47D0-A95E-DD503D92F745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DCD8D-AA4C-41AD-9FEF-51B0B40F1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16024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Практический семинар для учителей начальной школы 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Использования ИКТ в рамках проекта «Электронная школа» в соответствии с ФГОС  начального образования (из опыта работы школы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ru-RU" dirty="0" smtClean="0"/>
              <a:t>собенности  ИКТ </a:t>
            </a:r>
            <a:r>
              <a:rPr lang="ru-RU" dirty="0"/>
              <a:t>технологии: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1. </a:t>
            </a:r>
            <a:r>
              <a:rPr lang="ru-RU" b="1" dirty="0" smtClean="0"/>
              <a:t>Повышение </a:t>
            </a:r>
            <a:r>
              <a:rPr lang="ru-RU" b="1" dirty="0"/>
              <a:t>уровня использования наглядности на </a:t>
            </a:r>
            <a:r>
              <a:rPr lang="ru-RU" b="1" dirty="0" smtClean="0"/>
              <a:t>уроке.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2. </a:t>
            </a:r>
            <a:r>
              <a:rPr lang="ru-RU" b="1" dirty="0" smtClean="0"/>
              <a:t>Повышение </a:t>
            </a:r>
            <a:r>
              <a:rPr lang="ru-RU" b="1" dirty="0"/>
              <a:t>производительности </a:t>
            </a:r>
            <a:r>
              <a:rPr lang="ru-RU" b="1" dirty="0" smtClean="0"/>
              <a:t>урока.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3. </a:t>
            </a:r>
            <a:r>
              <a:rPr lang="ru-RU" b="1" dirty="0" smtClean="0"/>
              <a:t>Установление </a:t>
            </a:r>
            <a:r>
              <a:rPr lang="ru-RU" b="1" dirty="0" err="1"/>
              <a:t>межпредметных</a:t>
            </a:r>
            <a:r>
              <a:rPr lang="ru-RU" b="1" dirty="0"/>
              <a:t> </a:t>
            </a:r>
            <a:r>
              <a:rPr lang="ru-RU" b="1" dirty="0" smtClean="0"/>
              <a:t>связей.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4</a:t>
            </a:r>
            <a:r>
              <a:rPr lang="ru-RU" b="1" dirty="0" smtClean="0"/>
              <a:t>. Преподаватель </a:t>
            </a:r>
            <a:r>
              <a:rPr lang="ru-RU" b="1" dirty="0"/>
              <a:t>создающий, или использующий информационные технологии вынужден обращать огромное внимание на логику подачи учебного материала, что положительным образом сказывается на уровне знаний </a:t>
            </a:r>
            <a:r>
              <a:rPr lang="ru-RU" b="1" dirty="0" smtClean="0"/>
              <a:t>учащихся.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5. </a:t>
            </a:r>
            <a:r>
              <a:rPr lang="ru-RU" b="1" dirty="0" smtClean="0"/>
              <a:t>Изменяется </a:t>
            </a:r>
            <a:r>
              <a:rPr lang="ru-RU" b="1" dirty="0"/>
              <a:t>отношение к ПК. </a:t>
            </a:r>
            <a:r>
              <a:rPr lang="ru-RU" dirty="0"/>
              <a:t>Ребята начинают воспринимать его в качестве универсального инструмента для работы в любой области человеческой деятельности, а не как инструмент для </a:t>
            </a:r>
            <a:r>
              <a:rPr lang="ru-RU" dirty="0" smtClean="0"/>
              <a:t>игры и развлечения.</a:t>
            </a:r>
            <a:endParaRPr lang="ru-RU" dirty="0"/>
          </a:p>
          <a:p>
            <a:pPr lvl="0"/>
            <a:r>
              <a:rPr lang="ru-RU" b="1" dirty="0" smtClean="0"/>
              <a:t>О</a:t>
            </a:r>
            <a:r>
              <a:rPr lang="ru-RU" b="1" dirty="0" smtClean="0"/>
              <a:t>беспечивает </a:t>
            </a:r>
            <a:r>
              <a:rPr lang="ru-RU" b="1" dirty="0" smtClean="0"/>
              <a:t>высокую степень дифференциации обучения </a:t>
            </a:r>
            <a:r>
              <a:rPr lang="ru-RU" dirty="0" smtClean="0"/>
              <a:t>(возможность индивидуально подойти к </a:t>
            </a:r>
            <a:r>
              <a:rPr lang="ru-RU" dirty="0" smtClean="0"/>
              <a:t>каждому ученику</a:t>
            </a:r>
            <a:r>
              <a:rPr lang="ru-RU" dirty="0" smtClean="0"/>
              <a:t>, применяя </a:t>
            </a:r>
            <a:r>
              <a:rPr lang="ru-RU" dirty="0" err="1" smtClean="0"/>
              <a:t>разноуровневые</a:t>
            </a:r>
            <a:r>
              <a:rPr lang="ru-RU" dirty="0" smtClean="0"/>
              <a:t> задания).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564904"/>
            <a:ext cx="7772400" cy="32040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1.Владеть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основами работы на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компьютере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2.Иметь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навыки работы с </a:t>
            </a:r>
            <a:r>
              <a:rPr lang="ru-RU" sz="2400" b="0" dirty="0" err="1">
                <a:latin typeface="Times New Roman" pitchFamily="18" charset="0"/>
                <a:cs typeface="Times New Roman" pitchFamily="18" charset="0"/>
              </a:rPr>
              <a:t>мультимедийными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программами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3.Владеть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основами работы в Интернете.</a:t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4. Владеть нормативными документами и требованиями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Санпина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15841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Требования  предъявляемые к учителю, работающему с использованием </a:t>
            </a:r>
            <a:r>
              <a:rPr lang="ru-RU" sz="3200" b="1" dirty="0" smtClean="0">
                <a:solidFill>
                  <a:schemeClr val="tx1"/>
                </a:solidFill>
              </a:rPr>
              <a:t>ИКТ</a:t>
            </a:r>
            <a:r>
              <a:rPr lang="ru-RU" sz="3200" b="1" dirty="0">
                <a:solidFill>
                  <a:schemeClr val="tx1"/>
                </a:solidFill>
              </a:rPr>
              <a:t>: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           «Не навреди!»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Организация учебного процесса в начальной школе, прежде всего, должна способствовать активизации познавательной сферы обучающихся, успешному усвоению учебного материала и способствовать психическому развитию ребенка.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92.168.11.1\учителя\Методический совет\МО начальных классов\Тимошенко Н.В\IMG_026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500940" cy="57161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57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http://prezentacii.com/obschestvoznanie/1130-ispolzovanie-ikt-na-urokah-v-nachalnoy-shkole.htm</a:t>
            </a:r>
            <a:r>
              <a:rPr lang="ru-RU" sz="1800" dirty="0" err="1" smtClean="0"/>
              <a:t>Ictsport.wehse.ru</a:t>
            </a:r>
            <a:r>
              <a:rPr lang="ru-RU" sz="1800" dirty="0" smtClean="0"/>
              <a:t>/.../VOZMOZHNOSTI_SREDSTV_NOVYH_INFORMATSIONNYH_TEHNOLOGIY_1228126672.doc</a:t>
            </a:r>
            <a:br>
              <a:rPr lang="ru-RU" sz="1800" dirty="0" smtClean="0"/>
            </a:br>
            <a:r>
              <a:rPr lang="ru-RU" sz="1800" dirty="0" err="1" smtClean="0"/>
              <a:t>pedsovet.org</a:t>
            </a:r>
            <a:r>
              <a:rPr lang="ru-RU" sz="1800" dirty="0" smtClean="0"/>
              <a:t>/.../Itemid,118/ Использование ИКТ в образовательном процессе. Афанасьева О.В.</a:t>
            </a:r>
            <a:br>
              <a:rPr lang="ru-RU" sz="1800" dirty="0" smtClean="0"/>
            </a:br>
            <a:r>
              <a:rPr lang="ru-RU" sz="1800" dirty="0" smtClean="0"/>
              <a:t> festival.1september.ru/.../513744/ 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280920" cy="276998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«Научить человека жить в информационном мире – важнейшая задача современной школы»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2800" b="1" dirty="0" smtClean="0"/>
              <a:t>                                              Академик Семенов</a:t>
            </a:r>
            <a:endParaRPr lang="ru-RU" sz="3200" b="1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>
            <a:off x="5508104" y="4292804"/>
            <a:ext cx="324036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pic>
        <p:nvPicPr>
          <p:cNvPr id="1026" name="Picture 2" descr="\\192.168.11.1\учителя\Методический совет\МО начальных классов\Тимошенко Н.В\IMG_0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3897323" cy="27838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Содержимое 9" descr="SDC174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822576" cy="28669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Цели </a:t>
            </a:r>
            <a:r>
              <a:rPr lang="ru-RU" dirty="0"/>
              <a:t>использования ИКТ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/>
              <a:t>• Повысить мотивацию обучения;</a:t>
            </a:r>
            <a:br>
              <a:rPr lang="ru-RU" dirty="0"/>
            </a:br>
            <a:r>
              <a:rPr lang="ru-RU" dirty="0"/>
              <a:t>• Повысить эффективность процесса обучения;</a:t>
            </a:r>
            <a:br>
              <a:rPr lang="ru-RU" dirty="0"/>
            </a:br>
            <a:r>
              <a:rPr lang="ru-RU" dirty="0"/>
              <a:t>• Способствовать активизации познавательной сферы обучающихся;</a:t>
            </a:r>
            <a:br>
              <a:rPr lang="ru-RU" dirty="0"/>
            </a:br>
            <a:r>
              <a:rPr lang="ru-RU" dirty="0"/>
              <a:t>• Совершенствовать методики проведения уроков;</a:t>
            </a:r>
            <a:br>
              <a:rPr lang="ru-RU" dirty="0"/>
            </a:br>
            <a:r>
              <a:rPr lang="ru-RU" dirty="0"/>
              <a:t>• Своевременно отслеживать результаты обучения и воспитания;</a:t>
            </a:r>
            <a:br>
              <a:rPr lang="ru-RU" dirty="0"/>
            </a:br>
            <a:r>
              <a:rPr lang="ru-RU" dirty="0"/>
              <a:t>• Планировать и систематизировать свою работу;</a:t>
            </a:r>
            <a:br>
              <a:rPr lang="ru-RU" dirty="0"/>
            </a:br>
            <a:r>
              <a:rPr lang="ru-RU" dirty="0"/>
              <a:t>• Использовать как средство самообразования;</a:t>
            </a:r>
            <a:br>
              <a:rPr lang="ru-RU" dirty="0"/>
            </a:br>
            <a:r>
              <a:rPr lang="ru-RU" dirty="0"/>
              <a:t>• Качественно и быстро подготовить урок (мероприятие).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62950" cy="62468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/>
              <a:t>Работая учителем сегодня недостаточно просто владеть методикой обучения, необходимо учитывать то новое, что появляется в педагогической науке, и брать на вооружение, лишь пропустив через себя, творчески осмыслив. </a:t>
            </a:r>
            <a:br>
              <a:rPr lang="ru-RU" sz="4000" dirty="0"/>
            </a:br>
            <a:r>
              <a:rPr lang="ru-RU" sz="4000" dirty="0"/>
              <a:t>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QyEIMtVUhIc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210050" cy="4143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7" name="Picture 3" descr="C:\Users\user\Desktop\l17QW0mVvRQ[1].jpg"/>
          <p:cNvPicPr>
            <a:picLocks noChangeAspect="1" noChangeArrowheads="1"/>
          </p:cNvPicPr>
          <p:nvPr/>
        </p:nvPicPr>
        <p:blipFill>
          <a:blip r:embed="rId3"/>
          <a:srcRect t="4545" r="6250" b="9091"/>
          <a:stretch>
            <a:fillRect/>
          </a:stretch>
        </p:blipFill>
        <p:spPr bwMode="auto">
          <a:xfrm>
            <a:off x="285720" y="3786190"/>
            <a:ext cx="3929090" cy="2714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85720" y="500042"/>
            <a:ext cx="4000528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интерактивной доски на уроке - это не только возможность увлечь школьников интересным материалом, но и самому учителю по-новому взглянуть на свой предмет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                                                                                     Информатизация </a:t>
            </a:r>
            <a:r>
              <a:rPr lang="ru-RU" sz="2800" dirty="0"/>
              <a:t>начального образования проходит по следующим направлениям</a:t>
            </a:r>
            <a:r>
              <a:rPr lang="ru-RU" sz="3200" dirty="0"/>
              <a:t>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84784"/>
            <a:ext cx="8248430" cy="5087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• Использование ИКТ в качестве дидактического средства обучения (</a:t>
            </a:r>
            <a:r>
              <a:rPr lang="ru-RU" sz="2400" dirty="0"/>
              <a:t>создание дидактических пособий, разработка и применение готовых компьютерных программ по различным предметам, использование в своей работе Интернет-ресурсов и т.д.;)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• Проведение урока с использованием ИТ (</a:t>
            </a:r>
            <a:r>
              <a:rPr lang="ru-RU" sz="2400" dirty="0"/>
              <a:t>применение ИТ на отдельных этапах урока, использование ИТ для закрепления и контроля знаний, организация групповой и индивидуальной работы, </a:t>
            </a:r>
            <a:r>
              <a:rPr lang="ru-RU" sz="2400" dirty="0" smtClean="0"/>
              <a:t>внеурочной деятельности и </a:t>
            </a:r>
            <a:r>
              <a:rPr lang="ru-RU" sz="2400" dirty="0"/>
              <a:t>работы с родителями);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• Осуществление проектной деятельности младших школьников с использованием ИКТ</a:t>
            </a:r>
            <a:r>
              <a:rPr lang="ru-RU" sz="2800" dirty="0" smtClean="0"/>
              <a:t>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7158" y="274638"/>
            <a:ext cx="8429684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День науки и творчества. Защита проектов.</a:t>
            </a:r>
            <a:endParaRPr lang="ru-RU" dirty="0"/>
          </a:p>
        </p:txBody>
      </p:sp>
      <p:pic>
        <p:nvPicPr>
          <p:cNvPr id="3074" name="Picture 2" descr="C:\Users\user\Desktop\DSC0028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b="18860"/>
          <a:stretch>
            <a:fillRect/>
          </a:stretch>
        </p:blipFill>
        <p:spPr bwMode="auto">
          <a:xfrm>
            <a:off x="642910" y="4071942"/>
            <a:ext cx="3571900" cy="2459037"/>
          </a:xfrm>
          <a:prstGeom prst="rect">
            <a:avLst/>
          </a:prstGeom>
          <a:noFill/>
        </p:spPr>
      </p:pic>
      <p:pic>
        <p:nvPicPr>
          <p:cNvPr id="1026" name="Picture 2" descr="C:\Users\user\Desktop\семинар 09.04\Изображение 06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3504" y="4000504"/>
            <a:ext cx="3827462" cy="2500312"/>
          </a:xfrm>
          <a:prstGeom prst="rect">
            <a:avLst/>
          </a:prstGeom>
          <a:noFill/>
        </p:spPr>
      </p:pic>
      <p:pic>
        <p:nvPicPr>
          <p:cNvPr id="3075" name="Picture 3" descr="C:\Users\user\Desktop\htmlimage[2].jpg"/>
          <p:cNvPicPr>
            <a:picLocks noChangeAspect="1" noChangeArrowheads="1"/>
          </p:cNvPicPr>
          <p:nvPr/>
        </p:nvPicPr>
        <p:blipFill>
          <a:blip r:embed="rId4" cstate="print"/>
          <a:srcRect t="13889" r="-10417" b="-8333"/>
          <a:stretch>
            <a:fillRect/>
          </a:stretch>
        </p:blipFill>
        <p:spPr bwMode="auto">
          <a:xfrm>
            <a:off x="357158" y="1500174"/>
            <a:ext cx="4090876" cy="2357454"/>
          </a:xfrm>
          <a:prstGeom prst="rect">
            <a:avLst/>
          </a:prstGeom>
          <a:noFill/>
        </p:spPr>
      </p:pic>
      <p:pic>
        <p:nvPicPr>
          <p:cNvPr id="3077" name="Picture 5" descr="C:\Users\user\Desktop\htmlimage[1].jpg"/>
          <p:cNvPicPr>
            <a:picLocks noChangeAspect="1" noChangeArrowheads="1"/>
          </p:cNvPicPr>
          <p:nvPr/>
        </p:nvPicPr>
        <p:blipFill>
          <a:blip r:embed="rId5" cstate="print"/>
          <a:srcRect t="19512"/>
          <a:stretch>
            <a:fillRect/>
          </a:stretch>
        </p:blipFill>
        <p:spPr bwMode="auto">
          <a:xfrm>
            <a:off x="5261030" y="1571612"/>
            <a:ext cx="3525811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Основные возможности использования ИКТ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• </a:t>
            </a:r>
            <a:r>
              <a:rPr lang="ru-RU" b="1" dirty="0"/>
              <a:t>Создание и подготовка дидактических материалов </a:t>
            </a:r>
            <a:r>
              <a:rPr lang="ru-RU" dirty="0"/>
              <a:t>(варианты заданий, таблицы, памятки, схемы, чертежи, демонстрационные таблицы и т.д.);</a:t>
            </a:r>
            <a:br>
              <a:rPr lang="ru-RU" dirty="0"/>
            </a:br>
            <a:r>
              <a:rPr lang="ru-RU" b="1" dirty="0"/>
              <a:t>• Создание презентаций на определенную тему по учебному материалу;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</a:t>
            </a:r>
            <a:r>
              <a:rPr lang="ru-RU" b="1" dirty="0"/>
              <a:t>Использование готовых программных продуктов;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</a:t>
            </a:r>
            <a:r>
              <a:rPr lang="ru-RU" b="1" dirty="0"/>
              <a:t>Поиск и использование Интернет-ресурсов при подготовке уроков, внеклассного мероприятия, самообразования;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</a:t>
            </a:r>
            <a:r>
              <a:rPr lang="ru-RU" b="1" dirty="0"/>
              <a:t>Создание мониторингов по отслеживанию результатов обучения и воспитания;</a:t>
            </a:r>
            <a:br>
              <a:rPr lang="ru-RU" b="1" dirty="0"/>
            </a:br>
            <a:r>
              <a:rPr lang="ru-RU" b="1" dirty="0"/>
              <a:t>• Создание текстовых работ;</a:t>
            </a:r>
            <a:br>
              <a:rPr lang="ru-RU" b="1" dirty="0"/>
            </a:br>
            <a:r>
              <a:rPr lang="ru-RU" b="1" dirty="0"/>
              <a:t>• Обобщение методического </a:t>
            </a:r>
            <a:r>
              <a:rPr lang="ru-RU" b="1" dirty="0" smtClean="0"/>
              <a:t>опыта </a:t>
            </a:r>
            <a:r>
              <a:rPr lang="ru-RU" b="1" dirty="0" smtClean="0"/>
              <a:t>и публикация в</a:t>
            </a:r>
            <a:r>
              <a:rPr lang="ru-RU" b="1" dirty="0" smtClean="0"/>
              <a:t> </a:t>
            </a:r>
            <a:r>
              <a:rPr lang="ru-RU" b="1" dirty="0" smtClean="0"/>
              <a:t>интернете</a:t>
            </a:r>
            <a:r>
              <a:rPr lang="ru-RU" b="1" dirty="0" smtClean="0"/>
              <a:t> 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Главной целью внедрения информационно-коммуникационных технологий в образовательный процесс должно стать появление новых видов учебной деятельности, характерных именно для современной информационной среды.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htmlimage[1] (2).jpg"/>
          <p:cNvPicPr>
            <a:picLocks noChangeAspect="1" noChangeArrowheads="1"/>
          </p:cNvPicPr>
          <p:nvPr/>
        </p:nvPicPr>
        <p:blipFill>
          <a:blip r:embed="rId2"/>
          <a:srcRect l="10000" t="33333" r="49231" b="19063"/>
          <a:stretch>
            <a:fillRect/>
          </a:stretch>
        </p:blipFill>
        <p:spPr bwMode="auto">
          <a:xfrm>
            <a:off x="642910" y="2928934"/>
            <a:ext cx="3643338" cy="31432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" name="Picture 2" descr="\\192.168.11.1\учителя\Методический совет\МО начальных классов\Тимошенко Н.В\IMG_026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t="-7072"/>
          <a:stretch>
            <a:fillRect/>
          </a:stretch>
        </p:blipFill>
        <p:spPr bwMode="auto">
          <a:xfrm>
            <a:off x="4572000" y="2928934"/>
            <a:ext cx="4040187" cy="324485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267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Практический семинар для учителей начальной школы </vt:lpstr>
      <vt:lpstr>Слайд 2</vt:lpstr>
      <vt:lpstr>Цели использования ИКТ</vt:lpstr>
      <vt:lpstr>Работая учителем сегодня недостаточно просто владеть методикой обучения, необходимо учитывать то новое, что появляется в педагогической науке, и брать на вооружение, лишь пропустив через себя, творчески осмыслив.    </vt:lpstr>
      <vt:lpstr>Слайд 5</vt:lpstr>
      <vt:lpstr>                                                                                     Информатизация начального образования проходит по следующим направлениям: </vt:lpstr>
      <vt:lpstr>День науки и творчества. Защита проектов.</vt:lpstr>
      <vt:lpstr>Основные возможности использования ИКТ</vt:lpstr>
      <vt:lpstr>Слайд 9</vt:lpstr>
      <vt:lpstr>Особенности  ИКТ технологии: </vt:lpstr>
      <vt:lpstr>1.Владеть основами работы на компьютере; 2.Иметь навыки работы с мультимедийными программами; 3.Владеть основами работы в Интернете. 4. Владеть нормативными документами и требованиями Санпина.</vt:lpstr>
      <vt:lpstr>                                                                                 «Не навреди!» </vt:lpstr>
      <vt:lpstr>Слайд 13</vt:lpstr>
      <vt:lpstr>Литература</vt:lpstr>
    </vt:vector>
  </TitlesOfParts>
  <Company>ГОУ СШ 139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timoshenko</dc:creator>
  <cp:lastModifiedBy>user</cp:lastModifiedBy>
  <cp:revision>37</cp:revision>
  <dcterms:created xsi:type="dcterms:W3CDTF">2013-04-05T07:26:46Z</dcterms:created>
  <dcterms:modified xsi:type="dcterms:W3CDTF">2013-04-08T19:15:11Z</dcterms:modified>
</cp:coreProperties>
</file>