
<file path=[Content_Types].xml><?xml version="1.0" encoding="utf-8"?>
<Types xmlns="http://schemas.openxmlformats.org/package/2006/content-types">
  <Default Extension="png" ContentType="image/png"/>
  <Default Extension="bin" ContentType="application/vnd.ms-office.vbaProject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27"/>
  </p:notesMasterIdLst>
  <p:sldIdLst>
    <p:sldId id="274" r:id="rId2"/>
    <p:sldId id="303" r:id="rId3"/>
    <p:sldId id="295" r:id="rId4"/>
    <p:sldId id="296" r:id="rId5"/>
    <p:sldId id="276" r:id="rId6"/>
    <p:sldId id="277" r:id="rId7"/>
    <p:sldId id="279" r:id="rId8"/>
    <p:sldId id="282" r:id="rId9"/>
    <p:sldId id="284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301" r:id="rId20"/>
    <p:sldId id="297" r:id="rId21"/>
    <p:sldId id="298" r:id="rId22"/>
    <p:sldId id="299" r:id="rId23"/>
    <p:sldId id="300" r:id="rId24"/>
    <p:sldId id="304" r:id="rId25"/>
    <p:sldId id="302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6" autoAdjust="0"/>
    <p:restoredTop sz="86796" autoAdjust="0"/>
  </p:normalViewPr>
  <p:slideViewPr>
    <p:cSldViewPr>
      <p:cViewPr varScale="1">
        <p:scale>
          <a:sx n="64" d="100"/>
          <a:sy n="64" d="100"/>
        </p:scale>
        <p:origin x="-154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06/relationships/vbaProject" Target="vbaProject.bin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C7D56B-1522-430D-93BC-2C354B948DB4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524576-9627-4322-9980-5A90C6165C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215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330617-EC36-42C1-82CC-E038D0EC5E7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B473E9-217C-46B2-AE41-46513C8A39B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50CA63-756B-46E6-BD70-92CE0F6238A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C0E8EE-AF89-40C1-9579-AE4E7B764A6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332B46CC-6C06-46F2-943E-689B30C04B8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2A07FD-3D60-4CC0-95EC-D17F54B8343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6A77B2-BE0B-4A95-A365-BC7D0591BBE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946F3A-7D44-47A2-9941-522F1362313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6D117D-ED98-4FC6-870B-CADD86A5B6E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B3CFD1-478B-4671-80B5-197AD74BE17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E5BBFD-D80C-4331-8DB0-A0833401BAD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55AF6D2C-FF1A-4944-9B94-109B158D386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s54.radikal.ru/i144/1005/3b/7e6a296a2725.png" TargetMode="External"/><Relationship Id="rId2" Type="http://schemas.openxmlformats.org/officeDocument/2006/relationships/hyperlink" Target="http://photoshopmania.ucoz.ru/_ld/4/51776300.jpg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music.nur.kz/1238329-detskie-russkie-pesenka-druzej-(mi-edem-edem-edem)-(minus)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grammatika\&#1052;&#1099;%20&#1077;&#1076;&#1077;&#1084;,%20&#1077;&#1076;&#1077;&#1084;%20(-).mp3" TargetMode="Externa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2708920"/>
            <a:ext cx="6400800" cy="1752600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002060"/>
                </a:solidFill>
                <a:latin typeface="Constantia" pitchFamily="18" charset="0"/>
              </a:rPr>
              <a:t>СТРАНА</a:t>
            </a:r>
          </a:p>
          <a:p>
            <a:r>
              <a:rPr lang="ru-RU" sz="4800" dirty="0" smtClean="0">
                <a:solidFill>
                  <a:srgbClr val="002060"/>
                </a:solidFill>
                <a:latin typeface="Constantia" pitchFamily="18" charset="0"/>
              </a:rPr>
              <a:t>ГРАММАТИКА</a:t>
            </a:r>
            <a:endParaRPr lang="ru-RU" sz="4800" dirty="0">
              <a:solidFill>
                <a:srgbClr val="002060"/>
              </a:solidFill>
              <a:latin typeface="Constantia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Constantia" pitchFamily="18" charset="0"/>
              </a:rPr>
              <a:t>Урок-путешествие.</a:t>
            </a:r>
            <a:endParaRPr lang="ru-RU" dirty="0">
              <a:solidFill>
                <a:srgbClr val="C00000"/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40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3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2843213" y="1052513"/>
            <a:ext cx="4033837" cy="192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hlink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ru-RU" sz="4800" b="1">
              <a:solidFill>
                <a:srgbClr val="00B800"/>
              </a:solidFill>
            </a:endParaRPr>
          </a:p>
          <a:p>
            <a:pPr>
              <a:spcBef>
                <a:spcPct val="50000"/>
              </a:spcBef>
              <a:defRPr/>
            </a:pPr>
            <a:endParaRPr lang="ru-RU" sz="4800" b="1">
              <a:solidFill>
                <a:srgbClr val="00B800"/>
              </a:solidFill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2555875" y="908050"/>
            <a:ext cx="43926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 b="1">
                <a:solidFill>
                  <a:srgbClr val="00B800"/>
                </a:solidFill>
              </a:rPr>
              <a:t> </a:t>
            </a:r>
          </a:p>
          <a:p>
            <a:pPr eaLnBrk="1" hangingPunct="1"/>
            <a:endParaRPr lang="ru-RU" sz="2000" b="1">
              <a:solidFill>
                <a:srgbClr val="00B800"/>
              </a:solidFill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2771775" y="4149725"/>
            <a:ext cx="4032250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b="1">
              <a:solidFill>
                <a:srgbClr val="007A00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ru-RU" b="1">
                <a:solidFill>
                  <a:srgbClr val="007A00"/>
                </a:solidFill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endParaRPr lang="ru-RU" b="1">
              <a:solidFill>
                <a:srgbClr val="007A00"/>
              </a:solidFill>
            </a:endParaRP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2268538" y="2220825"/>
            <a:ext cx="504031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b="1" dirty="0">
                <a:solidFill>
                  <a:srgbClr val="0066CC"/>
                </a:solidFill>
              </a:rPr>
              <a:t> </a:t>
            </a:r>
            <a:r>
              <a:rPr lang="ru-RU" sz="7200" b="1" dirty="0" smtClean="0">
                <a:solidFill>
                  <a:srgbClr val="FF6600"/>
                </a:solidFill>
              </a:rPr>
              <a:t>собака</a:t>
            </a:r>
            <a:endParaRPr lang="ru-RU" sz="4000" b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18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3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2699792" y="742677"/>
            <a:ext cx="5256584" cy="510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hlink"/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000" dirty="0" smtClean="0">
                <a:solidFill>
                  <a:srgbClr val="00B050"/>
                </a:solidFill>
              </a:rPr>
              <a:t>Выгоняли рога</a:t>
            </a:r>
            <a:r>
              <a:rPr lang="ru-RU" sz="4000" dirty="0">
                <a:solidFill>
                  <a:srgbClr val="00B050"/>
                </a:solidFill>
              </a:rPr>
              <a:t> </a:t>
            </a:r>
            <a:endParaRPr lang="ru-RU" sz="4000" dirty="0" smtClean="0">
              <a:solidFill>
                <a:srgbClr val="00B050"/>
              </a:solidFill>
            </a:endParaRPr>
          </a:p>
          <a:p>
            <a:pPr>
              <a:spcBef>
                <a:spcPct val="50000"/>
              </a:spcBef>
              <a:defRPr/>
            </a:pPr>
            <a:r>
              <a:rPr lang="ru-RU" sz="4000" dirty="0" smtClean="0">
                <a:solidFill>
                  <a:srgbClr val="00B050"/>
                </a:solidFill>
              </a:rPr>
              <a:t>Погулять</a:t>
            </a:r>
            <a:r>
              <a:rPr lang="ru-RU" sz="4000" b="1" dirty="0" smtClean="0">
                <a:solidFill>
                  <a:srgbClr val="00B050"/>
                </a:solidFill>
              </a:rPr>
              <a:t> </a:t>
            </a:r>
            <a:r>
              <a:rPr lang="ru-RU" sz="4000" dirty="0" smtClean="0">
                <a:solidFill>
                  <a:srgbClr val="00B050"/>
                </a:solidFill>
              </a:rPr>
              <a:t>на</a:t>
            </a:r>
            <a:r>
              <a:rPr lang="ru-RU" sz="4000" b="1" dirty="0" smtClean="0">
                <a:solidFill>
                  <a:srgbClr val="00B050"/>
                </a:solidFill>
              </a:rPr>
              <a:t> </a:t>
            </a:r>
            <a:r>
              <a:rPr lang="ru-RU" sz="4000" dirty="0" smtClean="0">
                <a:solidFill>
                  <a:srgbClr val="00B050"/>
                </a:solidFill>
              </a:rPr>
              <a:t>луга</a:t>
            </a:r>
            <a:r>
              <a:rPr lang="ru-RU" sz="4000" b="1" dirty="0" smtClean="0">
                <a:solidFill>
                  <a:srgbClr val="00B050"/>
                </a:solidFill>
              </a:rPr>
              <a:t>.</a:t>
            </a:r>
          </a:p>
          <a:p>
            <a:pPr>
              <a:spcBef>
                <a:spcPct val="50000"/>
              </a:spcBef>
              <a:defRPr/>
            </a:pPr>
            <a:r>
              <a:rPr lang="ru-RU" sz="4000" dirty="0" smtClean="0">
                <a:solidFill>
                  <a:srgbClr val="00B050"/>
                </a:solidFill>
              </a:rPr>
              <a:t>И рога вечерком</a:t>
            </a:r>
          </a:p>
          <a:p>
            <a:pPr>
              <a:spcBef>
                <a:spcPct val="50000"/>
              </a:spcBef>
              <a:defRPr/>
            </a:pPr>
            <a:r>
              <a:rPr lang="ru-RU" sz="4000" dirty="0" smtClean="0">
                <a:solidFill>
                  <a:srgbClr val="00B050"/>
                </a:solidFill>
              </a:rPr>
              <a:t>Прибрели с молочком</a:t>
            </a:r>
            <a:r>
              <a:rPr lang="ru-RU" sz="3600" dirty="0" smtClean="0">
                <a:solidFill>
                  <a:srgbClr val="00B050"/>
                </a:solidFill>
              </a:rPr>
              <a:t>.</a:t>
            </a:r>
          </a:p>
          <a:p>
            <a:pPr>
              <a:spcBef>
                <a:spcPct val="50000"/>
              </a:spcBef>
              <a:defRPr/>
            </a:pPr>
            <a:endParaRPr lang="ru-RU" sz="4400" b="1" dirty="0">
              <a:solidFill>
                <a:srgbClr val="00B050"/>
              </a:solidFill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2555875" y="908050"/>
            <a:ext cx="43926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 b="1">
                <a:solidFill>
                  <a:srgbClr val="00B800"/>
                </a:solidFill>
              </a:rPr>
              <a:t> </a:t>
            </a:r>
          </a:p>
          <a:p>
            <a:pPr eaLnBrk="1" hangingPunct="1"/>
            <a:endParaRPr lang="ru-RU" sz="2000" b="1">
              <a:solidFill>
                <a:srgbClr val="00B800"/>
              </a:solidFill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2916238" y="5445224"/>
            <a:ext cx="4032250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b="1">
              <a:solidFill>
                <a:srgbClr val="007A00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ru-RU" b="1">
                <a:solidFill>
                  <a:srgbClr val="007A00"/>
                </a:solidFill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endParaRPr lang="ru-RU" b="1">
              <a:solidFill>
                <a:srgbClr val="007A00"/>
              </a:solidFill>
            </a:endParaRP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2268538" y="2467044"/>
            <a:ext cx="50403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b="1" dirty="0">
                <a:solidFill>
                  <a:srgbClr val="0066CC"/>
                </a:solidFill>
              </a:rPr>
              <a:t> </a:t>
            </a:r>
            <a:endParaRPr lang="ru-RU" sz="4000" b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17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3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2843213" y="1052513"/>
            <a:ext cx="4033837" cy="192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hlink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ru-RU" sz="4800" b="1">
              <a:solidFill>
                <a:srgbClr val="00B800"/>
              </a:solidFill>
            </a:endParaRPr>
          </a:p>
          <a:p>
            <a:pPr>
              <a:spcBef>
                <a:spcPct val="50000"/>
              </a:spcBef>
              <a:defRPr/>
            </a:pPr>
            <a:endParaRPr lang="ru-RU" sz="4800" b="1">
              <a:solidFill>
                <a:srgbClr val="00B800"/>
              </a:solidFill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2555875" y="908050"/>
            <a:ext cx="43926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 b="1">
                <a:solidFill>
                  <a:srgbClr val="00B800"/>
                </a:solidFill>
              </a:rPr>
              <a:t> </a:t>
            </a:r>
          </a:p>
          <a:p>
            <a:pPr eaLnBrk="1" hangingPunct="1"/>
            <a:endParaRPr lang="ru-RU" sz="2000" b="1">
              <a:solidFill>
                <a:srgbClr val="00B800"/>
              </a:solidFill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2771775" y="4149725"/>
            <a:ext cx="4032250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b="1">
              <a:solidFill>
                <a:srgbClr val="007A00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ru-RU" b="1">
                <a:solidFill>
                  <a:srgbClr val="007A00"/>
                </a:solidFill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endParaRPr lang="ru-RU" b="1">
              <a:solidFill>
                <a:srgbClr val="007A00"/>
              </a:solidFill>
            </a:endParaRP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2268538" y="2220825"/>
            <a:ext cx="504031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b="1" dirty="0">
                <a:solidFill>
                  <a:srgbClr val="0066CC"/>
                </a:solidFill>
              </a:rPr>
              <a:t> </a:t>
            </a:r>
            <a:r>
              <a:rPr lang="ru-RU" sz="7200" b="1" dirty="0" smtClean="0">
                <a:solidFill>
                  <a:srgbClr val="FF6600"/>
                </a:solidFill>
              </a:rPr>
              <a:t>корова</a:t>
            </a:r>
            <a:endParaRPr lang="ru-RU" sz="4000" b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537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3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2843213" y="1052513"/>
            <a:ext cx="4033837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hlink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400" dirty="0" smtClean="0">
                <a:solidFill>
                  <a:srgbClr val="00B050"/>
                </a:solidFill>
              </a:rPr>
              <a:t>Зимой беленький,</a:t>
            </a:r>
          </a:p>
          <a:p>
            <a:pPr>
              <a:spcBef>
                <a:spcPct val="50000"/>
              </a:spcBef>
              <a:defRPr/>
            </a:pPr>
            <a:r>
              <a:rPr lang="ru-RU" sz="4400" dirty="0">
                <a:solidFill>
                  <a:srgbClr val="00B050"/>
                </a:solidFill>
              </a:rPr>
              <a:t>л</a:t>
            </a:r>
            <a:r>
              <a:rPr lang="ru-RU" sz="4400" dirty="0" smtClean="0">
                <a:solidFill>
                  <a:srgbClr val="00B050"/>
                </a:solidFill>
              </a:rPr>
              <a:t>етом серенький.</a:t>
            </a:r>
            <a:r>
              <a:rPr lang="ru-RU" sz="4400" dirty="0">
                <a:solidFill>
                  <a:srgbClr val="00B050"/>
                </a:solidFill>
              </a:rPr>
              <a:t> </a:t>
            </a:r>
            <a:endParaRPr lang="ru-RU" sz="4400" b="1" dirty="0">
              <a:solidFill>
                <a:srgbClr val="00B050"/>
              </a:solidFill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2555875" y="908050"/>
            <a:ext cx="43926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 b="1">
                <a:solidFill>
                  <a:srgbClr val="00B800"/>
                </a:solidFill>
              </a:rPr>
              <a:t> </a:t>
            </a:r>
          </a:p>
          <a:p>
            <a:pPr eaLnBrk="1" hangingPunct="1"/>
            <a:endParaRPr lang="ru-RU" sz="2000" b="1">
              <a:solidFill>
                <a:srgbClr val="00B800"/>
              </a:solidFill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2916238" y="5445224"/>
            <a:ext cx="4032250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b="1">
              <a:solidFill>
                <a:srgbClr val="007A00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ru-RU" b="1">
                <a:solidFill>
                  <a:srgbClr val="007A00"/>
                </a:solidFill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endParaRPr lang="ru-RU" b="1">
              <a:solidFill>
                <a:srgbClr val="007A00"/>
              </a:solidFill>
            </a:endParaRP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2268538" y="2467044"/>
            <a:ext cx="50403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b="1" dirty="0">
                <a:solidFill>
                  <a:srgbClr val="0066CC"/>
                </a:solidFill>
              </a:rPr>
              <a:t> </a:t>
            </a:r>
            <a:endParaRPr lang="ru-RU" sz="4000" b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87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3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2843213" y="1052513"/>
            <a:ext cx="4033837" cy="192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hlink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ru-RU" sz="4800" b="1">
              <a:solidFill>
                <a:srgbClr val="00B800"/>
              </a:solidFill>
            </a:endParaRPr>
          </a:p>
          <a:p>
            <a:pPr>
              <a:spcBef>
                <a:spcPct val="50000"/>
              </a:spcBef>
              <a:defRPr/>
            </a:pPr>
            <a:endParaRPr lang="ru-RU" sz="4800" b="1">
              <a:solidFill>
                <a:srgbClr val="00B800"/>
              </a:solidFill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2555875" y="908050"/>
            <a:ext cx="43926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 b="1">
                <a:solidFill>
                  <a:srgbClr val="00B800"/>
                </a:solidFill>
              </a:rPr>
              <a:t> </a:t>
            </a:r>
          </a:p>
          <a:p>
            <a:pPr eaLnBrk="1" hangingPunct="1"/>
            <a:endParaRPr lang="ru-RU" sz="2000" b="1">
              <a:solidFill>
                <a:srgbClr val="00B800"/>
              </a:solidFill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2771775" y="4149725"/>
            <a:ext cx="4032250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b="1">
              <a:solidFill>
                <a:srgbClr val="007A00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ru-RU" b="1">
                <a:solidFill>
                  <a:srgbClr val="007A00"/>
                </a:solidFill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endParaRPr lang="ru-RU" b="1">
              <a:solidFill>
                <a:srgbClr val="007A00"/>
              </a:solidFill>
            </a:endParaRP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2268538" y="2220825"/>
            <a:ext cx="504031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b="1" dirty="0">
                <a:solidFill>
                  <a:srgbClr val="0066CC"/>
                </a:solidFill>
              </a:rPr>
              <a:t> </a:t>
            </a:r>
            <a:r>
              <a:rPr lang="ru-RU" sz="7200" b="1" dirty="0" smtClean="0">
                <a:solidFill>
                  <a:srgbClr val="FF6600"/>
                </a:solidFill>
              </a:rPr>
              <a:t>заяц</a:t>
            </a:r>
            <a:endParaRPr lang="ru-RU" sz="4000" b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417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3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2759081" y="743495"/>
            <a:ext cx="4033837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hlink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400" dirty="0" smtClean="0">
                <a:solidFill>
                  <a:srgbClr val="00B050"/>
                </a:solidFill>
              </a:rPr>
              <a:t>Окраской – сероватая, повадкой – вороватая, крикунья хрипловатая.</a:t>
            </a:r>
            <a:r>
              <a:rPr lang="ru-RU" sz="4400" dirty="0">
                <a:solidFill>
                  <a:srgbClr val="00B050"/>
                </a:solidFill>
              </a:rPr>
              <a:t> </a:t>
            </a:r>
            <a:endParaRPr lang="ru-RU" sz="4400" b="1" dirty="0">
              <a:solidFill>
                <a:srgbClr val="00B050"/>
              </a:solidFill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2555875" y="908050"/>
            <a:ext cx="43926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 b="1">
                <a:solidFill>
                  <a:srgbClr val="00B800"/>
                </a:solidFill>
              </a:rPr>
              <a:t> </a:t>
            </a:r>
          </a:p>
          <a:p>
            <a:pPr eaLnBrk="1" hangingPunct="1"/>
            <a:endParaRPr lang="ru-RU" sz="2000" b="1">
              <a:solidFill>
                <a:srgbClr val="00B800"/>
              </a:solidFill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2916238" y="5445224"/>
            <a:ext cx="4032250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b="1">
              <a:solidFill>
                <a:srgbClr val="007A00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ru-RU" b="1">
                <a:solidFill>
                  <a:srgbClr val="007A00"/>
                </a:solidFill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endParaRPr lang="ru-RU" b="1">
              <a:solidFill>
                <a:srgbClr val="007A00"/>
              </a:solidFill>
            </a:endParaRP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2268538" y="2467044"/>
            <a:ext cx="50403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b="1" dirty="0">
                <a:solidFill>
                  <a:srgbClr val="0066CC"/>
                </a:solidFill>
              </a:rPr>
              <a:t> </a:t>
            </a:r>
            <a:endParaRPr lang="ru-RU" sz="4000" b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79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3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2843213" y="1052513"/>
            <a:ext cx="4033837" cy="192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hlink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ru-RU" sz="4800" b="1">
              <a:solidFill>
                <a:srgbClr val="00B800"/>
              </a:solidFill>
            </a:endParaRPr>
          </a:p>
          <a:p>
            <a:pPr>
              <a:spcBef>
                <a:spcPct val="50000"/>
              </a:spcBef>
              <a:defRPr/>
            </a:pPr>
            <a:endParaRPr lang="ru-RU" sz="4800" b="1">
              <a:solidFill>
                <a:srgbClr val="00B800"/>
              </a:solidFill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2555875" y="908050"/>
            <a:ext cx="43926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 b="1">
                <a:solidFill>
                  <a:srgbClr val="00B800"/>
                </a:solidFill>
              </a:rPr>
              <a:t> </a:t>
            </a:r>
          </a:p>
          <a:p>
            <a:pPr eaLnBrk="1" hangingPunct="1"/>
            <a:endParaRPr lang="ru-RU" sz="2000" b="1">
              <a:solidFill>
                <a:srgbClr val="00B800"/>
              </a:solidFill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2771775" y="4149725"/>
            <a:ext cx="4032250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b="1">
              <a:solidFill>
                <a:srgbClr val="007A00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ru-RU" b="1">
                <a:solidFill>
                  <a:srgbClr val="007A00"/>
                </a:solidFill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endParaRPr lang="ru-RU" b="1">
              <a:solidFill>
                <a:srgbClr val="007A00"/>
              </a:solidFill>
            </a:endParaRP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2268538" y="2220825"/>
            <a:ext cx="504031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b="1" dirty="0">
                <a:solidFill>
                  <a:srgbClr val="0066CC"/>
                </a:solidFill>
              </a:rPr>
              <a:t> </a:t>
            </a:r>
            <a:r>
              <a:rPr lang="ru-RU" sz="7200" b="1" dirty="0" smtClean="0">
                <a:solidFill>
                  <a:srgbClr val="FF6600"/>
                </a:solidFill>
              </a:rPr>
              <a:t>ворона</a:t>
            </a:r>
            <a:endParaRPr lang="ru-RU" sz="4000" b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310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3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2843213" y="1052513"/>
            <a:ext cx="4033837" cy="192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hlink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ru-RU" sz="4800" b="1">
              <a:solidFill>
                <a:srgbClr val="00B800"/>
              </a:solidFill>
            </a:endParaRPr>
          </a:p>
          <a:p>
            <a:pPr>
              <a:spcBef>
                <a:spcPct val="50000"/>
              </a:spcBef>
              <a:defRPr/>
            </a:pPr>
            <a:endParaRPr lang="ru-RU" sz="4800" b="1">
              <a:solidFill>
                <a:srgbClr val="00B800"/>
              </a:solidFill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2555875" y="908050"/>
            <a:ext cx="43926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 b="1">
                <a:solidFill>
                  <a:srgbClr val="00B800"/>
                </a:solidFill>
              </a:rPr>
              <a:t> </a:t>
            </a:r>
          </a:p>
          <a:p>
            <a:pPr eaLnBrk="1" hangingPunct="1"/>
            <a:endParaRPr lang="ru-RU" sz="2000" b="1">
              <a:solidFill>
                <a:srgbClr val="00B800"/>
              </a:solidFill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2771775" y="4149725"/>
            <a:ext cx="4032250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b="1">
              <a:solidFill>
                <a:srgbClr val="007A00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ru-RU" b="1">
                <a:solidFill>
                  <a:srgbClr val="007A00"/>
                </a:solidFill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endParaRPr lang="ru-RU" b="1">
              <a:solidFill>
                <a:srgbClr val="007A00"/>
              </a:solidFill>
            </a:endParaRP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2268538" y="1830388"/>
            <a:ext cx="5040312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b="1">
                <a:solidFill>
                  <a:srgbClr val="0066CC"/>
                </a:solidFill>
              </a:rPr>
              <a:t> </a:t>
            </a:r>
            <a:r>
              <a:rPr lang="ru-RU" sz="4000" b="1">
                <a:solidFill>
                  <a:srgbClr val="0099FF"/>
                </a:solidFill>
              </a:rPr>
              <a:t>СТАНЦИЯ</a:t>
            </a:r>
          </a:p>
          <a:p>
            <a:pPr algn="ctr"/>
            <a:endParaRPr lang="ru-RU" sz="4000" b="1">
              <a:solidFill>
                <a:srgbClr val="0099FF"/>
              </a:solidFill>
            </a:endParaRPr>
          </a:p>
          <a:p>
            <a:pPr algn="ctr"/>
            <a:r>
              <a:rPr lang="ru-RU" sz="4400" b="1">
                <a:solidFill>
                  <a:srgbClr val="0099FF"/>
                </a:solidFill>
              </a:rPr>
              <a:t>«ЛЕСНАЯ»</a:t>
            </a:r>
          </a:p>
        </p:txBody>
      </p:sp>
    </p:spTree>
    <p:extLst>
      <p:ext uri="{BB962C8B-B14F-4D97-AF65-F5344CB8AC3E}">
        <p14:creationId xmlns:p14="http://schemas.microsoft.com/office/powerpoint/2010/main" val="24215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819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8196" name="Picture 5" descr="0_3d0f6_dc5cef4f_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430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35"/>
          <a:stretch>
            <a:fillRect/>
          </a:stretch>
        </p:blipFill>
        <p:spPr bwMode="auto">
          <a:xfrm>
            <a:off x="-22714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2843213" y="1052513"/>
            <a:ext cx="4033837" cy="192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hlink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ru-RU" sz="4800" b="1">
              <a:solidFill>
                <a:srgbClr val="00B800"/>
              </a:solidFill>
            </a:endParaRPr>
          </a:p>
          <a:p>
            <a:pPr>
              <a:spcBef>
                <a:spcPct val="50000"/>
              </a:spcBef>
              <a:defRPr/>
            </a:pPr>
            <a:endParaRPr lang="ru-RU" sz="4800" b="1">
              <a:solidFill>
                <a:srgbClr val="00B800"/>
              </a:solidFill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2555875" y="908050"/>
            <a:ext cx="43926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 b="1">
                <a:solidFill>
                  <a:srgbClr val="00B800"/>
                </a:solidFill>
              </a:rPr>
              <a:t> </a:t>
            </a:r>
          </a:p>
          <a:p>
            <a:pPr eaLnBrk="1" hangingPunct="1"/>
            <a:endParaRPr lang="ru-RU" sz="2000" b="1">
              <a:solidFill>
                <a:srgbClr val="00B800"/>
              </a:solidFill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2771775" y="4149725"/>
            <a:ext cx="4032250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b="1">
              <a:solidFill>
                <a:srgbClr val="007A00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ru-RU" b="1">
                <a:solidFill>
                  <a:srgbClr val="007A00"/>
                </a:solidFill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endParaRPr lang="ru-RU" b="1">
              <a:solidFill>
                <a:srgbClr val="007A00"/>
              </a:solidFill>
            </a:endParaRP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2268538" y="1830388"/>
            <a:ext cx="5040312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b="1" dirty="0">
                <a:solidFill>
                  <a:srgbClr val="00B050"/>
                </a:solidFill>
              </a:rPr>
              <a:t> </a:t>
            </a:r>
            <a:r>
              <a:rPr lang="ru-RU" sz="4000" b="1" dirty="0">
                <a:solidFill>
                  <a:srgbClr val="00B050"/>
                </a:solidFill>
              </a:rPr>
              <a:t>СТАНЦИЯ</a:t>
            </a:r>
          </a:p>
          <a:p>
            <a:pPr algn="ctr"/>
            <a:endParaRPr lang="ru-RU" sz="4000" b="1" dirty="0">
              <a:solidFill>
                <a:srgbClr val="00B050"/>
              </a:solidFill>
            </a:endParaRPr>
          </a:p>
          <a:p>
            <a:pPr algn="ctr"/>
            <a:r>
              <a:rPr lang="ru-RU" sz="4400" b="1" dirty="0" smtClean="0">
                <a:solidFill>
                  <a:srgbClr val="00B050"/>
                </a:solidFill>
              </a:rPr>
              <a:t>«ПРИВАЛ»</a:t>
            </a:r>
            <a:endParaRPr lang="ru-RU" sz="4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98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936"/>
            <a:ext cx="8640960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247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3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2843213" y="1052513"/>
            <a:ext cx="4033837" cy="192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hlink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ru-RU" sz="4800" b="1">
              <a:solidFill>
                <a:srgbClr val="00B800"/>
              </a:solidFill>
            </a:endParaRPr>
          </a:p>
          <a:p>
            <a:pPr>
              <a:spcBef>
                <a:spcPct val="50000"/>
              </a:spcBef>
              <a:defRPr/>
            </a:pPr>
            <a:endParaRPr lang="ru-RU" sz="4800" b="1">
              <a:solidFill>
                <a:srgbClr val="00B800"/>
              </a:solidFill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2555875" y="908050"/>
            <a:ext cx="43926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 b="1">
                <a:solidFill>
                  <a:srgbClr val="00B800"/>
                </a:solidFill>
              </a:rPr>
              <a:t> </a:t>
            </a:r>
          </a:p>
          <a:p>
            <a:pPr eaLnBrk="1" hangingPunct="1"/>
            <a:endParaRPr lang="ru-RU" sz="2000" b="1">
              <a:solidFill>
                <a:srgbClr val="00B800"/>
              </a:solidFill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2771775" y="4149725"/>
            <a:ext cx="4032250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b="1">
              <a:solidFill>
                <a:srgbClr val="007A00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ru-RU" b="1">
                <a:solidFill>
                  <a:srgbClr val="007A00"/>
                </a:solidFill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endParaRPr lang="ru-RU" b="1">
              <a:solidFill>
                <a:srgbClr val="007A00"/>
              </a:solidFill>
            </a:endParaRP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2268538" y="1482160"/>
            <a:ext cx="5040312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b="1" dirty="0">
                <a:solidFill>
                  <a:srgbClr val="0066CC"/>
                </a:solidFill>
              </a:rPr>
              <a:t> </a:t>
            </a:r>
            <a:r>
              <a:rPr lang="ru-RU" sz="4000" b="1" dirty="0">
                <a:solidFill>
                  <a:srgbClr val="0099FF"/>
                </a:solidFill>
              </a:rPr>
              <a:t>СТАНЦИЯ</a:t>
            </a:r>
          </a:p>
          <a:p>
            <a:pPr algn="ctr"/>
            <a:endParaRPr lang="ru-RU" sz="4000" b="1" dirty="0">
              <a:solidFill>
                <a:srgbClr val="0099FF"/>
              </a:solidFill>
            </a:endParaRPr>
          </a:p>
          <a:p>
            <a:pPr algn="ctr"/>
            <a:r>
              <a:rPr lang="ru-RU" sz="4400" b="1" dirty="0" smtClean="0">
                <a:solidFill>
                  <a:srgbClr val="0099FF"/>
                </a:solidFill>
              </a:rPr>
              <a:t>«Слова… Слова…»</a:t>
            </a:r>
            <a:endParaRPr lang="ru-RU" sz="4400" b="1" dirty="0">
              <a:solidFill>
                <a:srgbClr val="00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2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760680"/>
          </a:xfrm>
        </p:spPr>
        <p:txBody>
          <a:bodyPr>
            <a:normAutofit/>
          </a:bodyPr>
          <a:lstStyle/>
          <a:p>
            <a:pPr indent="228600" algn="just">
              <a:lnSpc>
                <a:spcPct val="105000"/>
              </a:lnSpc>
              <a:spcAft>
                <a:spcPts val="0"/>
              </a:spcAft>
            </a:pPr>
            <a:r>
              <a:rPr lang="ru-RU" sz="2400" dirty="0">
                <a:ea typeface="Calibri"/>
              </a:rPr>
              <a:t>Найди слова-синонимы. Если соединишь верно пары, то получатся слова-синонимы.</a:t>
            </a:r>
            <a:endParaRPr lang="ru-RU" sz="2000" dirty="0">
              <a:latin typeface="Arial"/>
              <a:ea typeface="Calibri"/>
            </a:endParaRPr>
          </a:p>
          <a:p>
            <a:pPr marL="137160" indent="0" algn="ctr">
              <a:buNone/>
            </a:pPr>
            <a:endParaRPr lang="ru-RU" sz="2000" dirty="0" smtClean="0">
              <a:solidFill>
                <a:srgbClr val="000066"/>
              </a:solidFill>
            </a:endParaRPr>
          </a:p>
          <a:p>
            <a:pPr marL="137160" indent="0" algn="ctr">
              <a:buNone/>
            </a:pPr>
            <a:endParaRPr lang="ru-RU" sz="5400" dirty="0">
              <a:solidFill>
                <a:srgbClr val="000066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90693"/>
            <a:ext cx="6840760" cy="51125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512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760680"/>
          </a:xfrm>
        </p:spPr>
        <p:txBody>
          <a:bodyPr>
            <a:normAutofit/>
          </a:bodyPr>
          <a:lstStyle/>
          <a:p>
            <a:pPr marL="137160" indent="0" algn="ctr">
              <a:buNone/>
            </a:pPr>
            <a:endParaRPr lang="ru-RU" sz="1600" dirty="0" smtClean="0">
              <a:solidFill>
                <a:srgbClr val="000066"/>
              </a:solidFill>
            </a:endParaRPr>
          </a:p>
          <a:p>
            <a:pPr marL="137160" indent="0" algn="ctr">
              <a:buNone/>
            </a:pPr>
            <a:endParaRPr lang="ru-RU" sz="2000" dirty="0">
              <a:solidFill>
                <a:srgbClr val="000066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4" y="1455238"/>
            <a:ext cx="4238625" cy="2439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25" y="2316040"/>
            <a:ext cx="4855845" cy="45529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251520" y="404664"/>
            <a:ext cx="92890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Соедини </a:t>
            </a:r>
            <a:r>
              <a:rPr lang="ru-RU" sz="2400" dirty="0"/>
              <a:t>пары картинок, обозначающих противоположные значения. Запиши </a:t>
            </a:r>
            <a:r>
              <a:rPr lang="ru-RU" sz="2400" dirty="0" smtClean="0"/>
              <a:t>слова </a:t>
            </a:r>
            <a:r>
              <a:rPr lang="ru-RU" sz="2400" dirty="0"/>
              <a:t>с противоположным значением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87382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38387"/>
            <a:ext cx="7056784" cy="523097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179512" y="404664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Запиши </a:t>
            </a:r>
            <a:r>
              <a:rPr lang="ru-RU" sz="2400" dirty="0"/>
              <a:t>действия, изображённые на картинках. С любым из слов составь предложение.</a:t>
            </a:r>
          </a:p>
        </p:txBody>
      </p:sp>
    </p:spTree>
    <p:extLst>
      <p:ext uri="{BB962C8B-B14F-4D97-AF65-F5344CB8AC3E}">
        <p14:creationId xmlns:p14="http://schemas.microsoft.com/office/powerpoint/2010/main" val="343031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420888"/>
            <a:ext cx="8229600" cy="1143000"/>
          </a:xfrm>
        </p:spPr>
        <p:txBody>
          <a:bodyPr>
            <a:normAutofit/>
          </a:bodyPr>
          <a:lstStyle/>
          <a:p>
            <a:r>
              <a:rPr lang="ru-RU" sz="6600" dirty="0" smtClean="0"/>
              <a:t>МОЛОДЦЫ!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74121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8258"/>
          </a:xfrm>
        </p:spPr>
        <p:txBody>
          <a:bodyPr>
            <a:noAutofit/>
          </a:bodyPr>
          <a:lstStyle/>
          <a:p>
            <a:pPr algn="l"/>
            <a:r>
              <a:rPr lang="ru-RU" sz="1600" dirty="0">
                <a:hlinkClick r:id="rId2"/>
              </a:rPr>
              <a:t>http://photoshopmania.ucoz.ru/_ld/4/51776300.jpg</a:t>
            </a:r>
            <a:r>
              <a:rPr lang="ru-RU" sz="1600" dirty="0"/>
              <a:t> - </a:t>
            </a:r>
            <a:r>
              <a:rPr lang="ru-RU" sz="1600" dirty="0" smtClean="0"/>
              <a:t>паровозик</a:t>
            </a:r>
            <a:br>
              <a:rPr lang="ru-RU" sz="1600" dirty="0" smtClean="0"/>
            </a:br>
            <a:r>
              <a:rPr lang="en-US" sz="1600" dirty="0" smtClean="0">
                <a:solidFill>
                  <a:srgbClr val="000066"/>
                </a:solidFill>
              </a:rPr>
              <a:t>ww.divodvd.ru</a:t>
            </a:r>
            <a:r>
              <a:rPr lang="ru-RU" sz="1600" dirty="0" smtClean="0">
                <a:solidFill>
                  <a:srgbClr val="000066"/>
                </a:solidFill>
              </a:rPr>
              <a:t> - паровозик</a:t>
            </a:r>
            <a:br>
              <a:rPr lang="ru-RU" sz="1600" dirty="0" smtClean="0">
                <a:solidFill>
                  <a:srgbClr val="000066"/>
                </a:solidFill>
              </a:rPr>
            </a:br>
            <a:r>
              <a:rPr lang="ru-RU" sz="1600" dirty="0">
                <a:hlinkClick r:id="rId3"/>
              </a:rPr>
              <a:t>http://s54.radikal.ru/i144/1005/3b/7e6a296a2725.png</a:t>
            </a:r>
            <a:r>
              <a:rPr lang="ru-RU" sz="1600" dirty="0"/>
              <a:t> - слайд </a:t>
            </a:r>
            <a:r>
              <a:rPr lang="ru-RU" sz="1600" dirty="0" smtClean="0"/>
              <a:t>16</a:t>
            </a:r>
            <a:br>
              <a:rPr lang="ru-RU" sz="1600" dirty="0" smtClean="0"/>
            </a:br>
            <a:r>
              <a:rPr lang="en-US" sz="1600" dirty="0" smtClean="0">
                <a:solidFill>
                  <a:srgbClr val="002060"/>
                </a:solidFill>
              </a:rPr>
              <a:t>CD-</a:t>
            </a:r>
            <a:r>
              <a:rPr lang="ru-RU" sz="1600" dirty="0" smtClean="0">
                <a:solidFill>
                  <a:srgbClr val="002060"/>
                </a:solidFill>
              </a:rPr>
              <a:t>диск «Логопедические </a:t>
            </a:r>
            <a:r>
              <a:rPr lang="ru-RU" sz="1600" dirty="0" err="1" smtClean="0">
                <a:solidFill>
                  <a:srgbClr val="002060"/>
                </a:solidFill>
              </a:rPr>
              <a:t>пазлы</a:t>
            </a:r>
            <a:r>
              <a:rPr lang="ru-RU" sz="1600" dirty="0" smtClean="0">
                <a:solidFill>
                  <a:srgbClr val="002060"/>
                </a:solidFill>
              </a:rPr>
              <a:t>», </a:t>
            </a:r>
            <a:r>
              <a:rPr lang="ru-RU" sz="1600" dirty="0" err="1" smtClean="0">
                <a:solidFill>
                  <a:srgbClr val="002060"/>
                </a:solidFill>
              </a:rPr>
              <a:t>издательсво</a:t>
            </a:r>
            <a:r>
              <a:rPr lang="ru-RU" sz="1600" dirty="0" smtClean="0">
                <a:solidFill>
                  <a:srgbClr val="002060"/>
                </a:solidFill>
              </a:rPr>
              <a:t> «Учитель»(прогрессивные технологии обучения детей)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en-US" sz="1600" dirty="0" smtClean="0">
                <a:solidFill>
                  <a:srgbClr val="002060"/>
                </a:solidFill>
              </a:rPr>
              <a:t>CD-</a:t>
            </a:r>
            <a:r>
              <a:rPr lang="ru-RU" sz="1600" dirty="0" smtClean="0">
                <a:solidFill>
                  <a:srgbClr val="002060"/>
                </a:solidFill>
              </a:rPr>
              <a:t>диск Электронный репетитор серии «Все понятно» 1 класс русский язык.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en-US" sz="1600" dirty="0">
                <a:hlinkClick r:id="rId4"/>
              </a:rPr>
              <a:t>http://music.nur.kz/1238329-detskie-russkie-pesenka-druzej-(mi-edem-edem-edem)-(minus)</a:t>
            </a:r>
            <a:r>
              <a:rPr lang="ru-RU" sz="1600" dirty="0" smtClean="0">
                <a:solidFill>
                  <a:srgbClr val="002060"/>
                </a:solidFill>
              </a:rPr>
              <a:t/>
            </a:r>
            <a:br>
              <a:rPr lang="ru-RU" sz="1600" dirty="0" smtClean="0">
                <a:solidFill>
                  <a:srgbClr val="002060"/>
                </a:solidFill>
              </a:rPr>
            </a:b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52243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760680"/>
          </a:xfrm>
        </p:spPr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ru-RU" sz="11500" dirty="0" smtClean="0">
                <a:solidFill>
                  <a:srgbClr val="000066"/>
                </a:solidFill>
              </a:rPr>
              <a:t>П В О Т Р О Е И Н Е</a:t>
            </a:r>
          </a:p>
          <a:p>
            <a:pPr marL="137160" indent="0" algn="ctr">
              <a:buNone/>
            </a:pPr>
            <a:endParaRPr lang="ru-RU" sz="54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71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348880"/>
            <a:ext cx="8229600" cy="1143000"/>
          </a:xfrm>
        </p:spPr>
        <p:txBody>
          <a:bodyPr>
            <a:noAutofit/>
          </a:bodyPr>
          <a:lstStyle/>
          <a:p>
            <a:r>
              <a:rPr lang="ru-RU" sz="7200" dirty="0" smtClean="0"/>
              <a:t>ПОВТОРЕНИЕ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2771435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3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2843213" y="1052513"/>
            <a:ext cx="4033837" cy="192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hlink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ru-RU" sz="4800" b="1">
              <a:solidFill>
                <a:srgbClr val="00B800"/>
              </a:solidFill>
            </a:endParaRPr>
          </a:p>
          <a:p>
            <a:pPr>
              <a:spcBef>
                <a:spcPct val="50000"/>
              </a:spcBef>
              <a:defRPr/>
            </a:pPr>
            <a:endParaRPr lang="ru-RU" sz="4800" b="1">
              <a:solidFill>
                <a:srgbClr val="00B800"/>
              </a:solidFill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2555875" y="908050"/>
            <a:ext cx="43926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 b="1">
                <a:solidFill>
                  <a:srgbClr val="00B800"/>
                </a:solidFill>
              </a:rPr>
              <a:t> </a:t>
            </a:r>
          </a:p>
          <a:p>
            <a:pPr eaLnBrk="1" hangingPunct="1"/>
            <a:endParaRPr lang="ru-RU" sz="2000" b="1">
              <a:solidFill>
                <a:srgbClr val="00B800"/>
              </a:solidFill>
            </a:endParaRPr>
          </a:p>
        </p:txBody>
      </p:sp>
      <p:sp>
        <p:nvSpPr>
          <p:cNvPr id="3077" name="Text Box 6"/>
          <p:cNvSpPr txBox="1">
            <a:spLocks noChangeArrowheads="1"/>
          </p:cNvSpPr>
          <p:nvPr/>
        </p:nvSpPr>
        <p:spPr bwMode="auto">
          <a:xfrm>
            <a:off x="2771775" y="4149725"/>
            <a:ext cx="4032250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b="1">
              <a:solidFill>
                <a:srgbClr val="007A00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ru-RU" b="1">
                <a:solidFill>
                  <a:srgbClr val="007A00"/>
                </a:solidFill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endParaRPr lang="ru-RU" b="1">
              <a:solidFill>
                <a:srgbClr val="007A00"/>
              </a:solidFill>
            </a:endParaRPr>
          </a:p>
        </p:txBody>
      </p:sp>
      <p:sp>
        <p:nvSpPr>
          <p:cNvPr id="3078" name="Rectangle 7"/>
          <p:cNvSpPr>
            <a:spLocks noChangeArrowheads="1"/>
          </p:cNvSpPr>
          <p:nvPr/>
        </p:nvSpPr>
        <p:spPr bwMode="auto">
          <a:xfrm>
            <a:off x="2813050" y="850900"/>
            <a:ext cx="4064000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b="1" dirty="0">
                <a:solidFill>
                  <a:srgbClr val="0066CC"/>
                </a:solidFill>
              </a:rPr>
              <a:t>Мы едем, едем, едем</a:t>
            </a:r>
          </a:p>
          <a:p>
            <a:pPr algn="ctr"/>
            <a:r>
              <a:rPr lang="ru-RU" b="1" dirty="0">
                <a:solidFill>
                  <a:srgbClr val="0066CC"/>
                </a:solidFill>
              </a:rPr>
              <a:t>В далекие края.</a:t>
            </a:r>
          </a:p>
          <a:p>
            <a:pPr algn="ctr"/>
            <a:r>
              <a:rPr lang="ru-RU" b="1" dirty="0">
                <a:solidFill>
                  <a:srgbClr val="0066CC"/>
                </a:solidFill>
              </a:rPr>
              <a:t>И много интересного</a:t>
            </a:r>
          </a:p>
          <a:p>
            <a:pPr algn="ctr"/>
            <a:r>
              <a:rPr lang="ru-RU" b="1" dirty="0">
                <a:solidFill>
                  <a:srgbClr val="0066CC"/>
                </a:solidFill>
              </a:rPr>
              <a:t>Узнаем вновь, друзья.</a:t>
            </a:r>
          </a:p>
          <a:p>
            <a:pPr algn="ctr"/>
            <a:r>
              <a:rPr lang="ru-RU" b="1" dirty="0">
                <a:solidFill>
                  <a:srgbClr val="0066CC"/>
                </a:solidFill>
              </a:rPr>
              <a:t>А солнце ярко светит,</a:t>
            </a:r>
          </a:p>
          <a:p>
            <a:pPr algn="ctr"/>
            <a:r>
              <a:rPr lang="ru-RU" b="1" dirty="0">
                <a:solidFill>
                  <a:srgbClr val="0066CC"/>
                </a:solidFill>
              </a:rPr>
              <a:t>И радостно всем </a:t>
            </a:r>
            <a:r>
              <a:rPr lang="ru-RU" b="1" dirty="0" smtClean="0">
                <a:solidFill>
                  <a:srgbClr val="0066CC"/>
                </a:solidFill>
              </a:rPr>
              <a:t>нам.  </a:t>
            </a:r>
            <a:endParaRPr lang="ru-RU" b="1" dirty="0">
              <a:solidFill>
                <a:srgbClr val="0066CC"/>
              </a:solidFill>
            </a:endParaRPr>
          </a:p>
          <a:p>
            <a:pPr algn="ctr"/>
            <a:r>
              <a:rPr lang="ru-RU" b="1" dirty="0">
                <a:solidFill>
                  <a:srgbClr val="0066CC"/>
                </a:solidFill>
              </a:rPr>
              <a:t>Мы станем чуть умнее,</a:t>
            </a:r>
          </a:p>
          <a:p>
            <a:pPr algn="ctr"/>
            <a:r>
              <a:rPr lang="ru-RU" b="1" dirty="0">
                <a:solidFill>
                  <a:srgbClr val="0066CC"/>
                </a:solidFill>
              </a:rPr>
              <a:t>Все беды пополам.</a:t>
            </a:r>
          </a:p>
          <a:p>
            <a:pPr algn="ctr"/>
            <a:r>
              <a:rPr lang="ru-RU" b="1" i="1" dirty="0">
                <a:solidFill>
                  <a:srgbClr val="0066CC"/>
                </a:solidFill>
              </a:rPr>
              <a:t>Припев: </a:t>
            </a:r>
            <a:endParaRPr lang="ru-RU" b="1" dirty="0">
              <a:solidFill>
                <a:srgbClr val="0066CC"/>
              </a:solidFill>
            </a:endParaRPr>
          </a:p>
          <a:p>
            <a:pPr algn="ctr"/>
            <a:r>
              <a:rPr lang="ru-RU" b="1" dirty="0" err="1">
                <a:solidFill>
                  <a:srgbClr val="0066CC"/>
                </a:solidFill>
              </a:rPr>
              <a:t>Чух-чух-чух</a:t>
            </a:r>
            <a:r>
              <a:rPr lang="ru-RU" b="1" dirty="0">
                <a:solidFill>
                  <a:srgbClr val="0066CC"/>
                </a:solidFill>
              </a:rPr>
              <a:t>! </a:t>
            </a:r>
            <a:r>
              <a:rPr lang="ru-RU" b="1" dirty="0" err="1">
                <a:solidFill>
                  <a:srgbClr val="0066CC"/>
                </a:solidFill>
              </a:rPr>
              <a:t>Чух-чух-чух</a:t>
            </a:r>
            <a:r>
              <a:rPr lang="ru-RU" b="1" dirty="0">
                <a:solidFill>
                  <a:srgbClr val="0066CC"/>
                </a:solidFill>
              </a:rPr>
              <a:t>!</a:t>
            </a:r>
          </a:p>
          <a:p>
            <a:pPr algn="ctr"/>
            <a:r>
              <a:rPr lang="ru-RU" b="1" dirty="0">
                <a:solidFill>
                  <a:srgbClr val="0066CC"/>
                </a:solidFill>
              </a:rPr>
              <a:t>Все слова исправим, друг!</a:t>
            </a:r>
          </a:p>
          <a:p>
            <a:pPr algn="ctr"/>
            <a:r>
              <a:rPr lang="ru-RU" b="1" dirty="0">
                <a:solidFill>
                  <a:srgbClr val="0066CC"/>
                </a:solidFill>
              </a:rPr>
              <a:t>Точки, запятые, знаки дорогие,</a:t>
            </a:r>
          </a:p>
          <a:p>
            <a:pPr algn="ctr"/>
            <a:r>
              <a:rPr lang="ru-RU" b="1" dirty="0">
                <a:solidFill>
                  <a:srgbClr val="0066CC"/>
                </a:solidFill>
              </a:rPr>
              <a:t>Орфограммы, сочетания –</a:t>
            </a:r>
          </a:p>
          <a:p>
            <a:pPr algn="ctr"/>
            <a:r>
              <a:rPr lang="ru-RU" b="1" dirty="0">
                <a:solidFill>
                  <a:srgbClr val="0066CC"/>
                </a:solidFill>
              </a:rPr>
              <a:t> Интересные задания.</a:t>
            </a:r>
          </a:p>
        </p:txBody>
      </p:sp>
      <p:pic>
        <p:nvPicPr>
          <p:cNvPr id="7" name="Мы едем, едем (-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5143500"/>
            <a:ext cx="347662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3895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48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3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2843213" y="1052513"/>
            <a:ext cx="4033837" cy="192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hlink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ru-RU" sz="4800" b="1">
              <a:solidFill>
                <a:srgbClr val="00B800"/>
              </a:solidFill>
            </a:endParaRPr>
          </a:p>
          <a:p>
            <a:pPr>
              <a:spcBef>
                <a:spcPct val="50000"/>
              </a:spcBef>
              <a:defRPr/>
            </a:pPr>
            <a:endParaRPr lang="ru-RU" sz="4800" b="1">
              <a:solidFill>
                <a:srgbClr val="00B800"/>
              </a:solidFill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2555875" y="908050"/>
            <a:ext cx="43926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 b="1">
                <a:solidFill>
                  <a:srgbClr val="00B800"/>
                </a:solidFill>
              </a:rPr>
              <a:t> </a:t>
            </a:r>
          </a:p>
          <a:p>
            <a:pPr eaLnBrk="1" hangingPunct="1"/>
            <a:endParaRPr lang="ru-RU" sz="2000" b="1">
              <a:solidFill>
                <a:srgbClr val="00B800"/>
              </a:solidFill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2771775" y="4149725"/>
            <a:ext cx="4032250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b="1">
              <a:solidFill>
                <a:srgbClr val="007A00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ru-RU" b="1">
                <a:solidFill>
                  <a:srgbClr val="007A00"/>
                </a:solidFill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endParaRPr lang="ru-RU" b="1">
              <a:solidFill>
                <a:srgbClr val="007A00"/>
              </a:solidFill>
            </a:endParaRP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2268538" y="1830388"/>
            <a:ext cx="5040312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b="1" dirty="0">
                <a:solidFill>
                  <a:srgbClr val="0066CC"/>
                </a:solidFill>
              </a:rPr>
              <a:t> </a:t>
            </a:r>
            <a:r>
              <a:rPr lang="ru-RU" sz="4000" b="1" dirty="0">
                <a:solidFill>
                  <a:srgbClr val="FF6600"/>
                </a:solidFill>
              </a:rPr>
              <a:t>СТАНЦИЯ</a:t>
            </a:r>
          </a:p>
          <a:p>
            <a:pPr algn="ctr"/>
            <a:endParaRPr lang="ru-RU" sz="4000" b="1" dirty="0">
              <a:solidFill>
                <a:srgbClr val="FF6600"/>
              </a:solidFill>
            </a:endParaRPr>
          </a:p>
          <a:p>
            <a:pPr algn="ctr"/>
            <a:r>
              <a:rPr lang="ru-RU" sz="4400" b="1" dirty="0" smtClean="0">
                <a:solidFill>
                  <a:srgbClr val="FF6600"/>
                </a:solidFill>
              </a:rPr>
              <a:t>«Словарная»</a:t>
            </a:r>
            <a:endParaRPr lang="ru-RU" sz="4400" b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35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3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2699793" y="1052513"/>
            <a:ext cx="4248696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hlink"/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800" b="1" dirty="0">
                <a:solidFill>
                  <a:srgbClr val="00B800"/>
                </a:solidFill>
              </a:rPr>
              <a:t>Стрекотунья, белобока,</a:t>
            </a:r>
          </a:p>
          <a:p>
            <a:pPr>
              <a:spcBef>
                <a:spcPct val="50000"/>
              </a:spcBef>
              <a:defRPr/>
            </a:pPr>
            <a:r>
              <a:rPr lang="ru-RU" sz="4800" b="1" dirty="0" smtClean="0">
                <a:solidFill>
                  <a:srgbClr val="00B800"/>
                </a:solidFill>
              </a:rPr>
              <a:t>наша </a:t>
            </a:r>
            <a:r>
              <a:rPr lang="ru-RU" sz="4800" b="1" dirty="0">
                <a:solidFill>
                  <a:srgbClr val="00B800"/>
                </a:solidFill>
              </a:rPr>
              <a:t>сплетница... 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2555875" y="908050"/>
            <a:ext cx="43926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 b="1">
                <a:solidFill>
                  <a:srgbClr val="00B800"/>
                </a:solidFill>
              </a:rPr>
              <a:t> </a:t>
            </a:r>
          </a:p>
          <a:p>
            <a:pPr eaLnBrk="1" hangingPunct="1"/>
            <a:endParaRPr lang="ru-RU" sz="2000" b="1">
              <a:solidFill>
                <a:srgbClr val="00B800"/>
              </a:solidFill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 flipV="1">
            <a:off x="2844800" y="5341938"/>
            <a:ext cx="280732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b="1">
              <a:solidFill>
                <a:srgbClr val="007A00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ru-RU" b="1">
                <a:solidFill>
                  <a:srgbClr val="007A00"/>
                </a:solidFill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endParaRPr lang="ru-RU" b="1">
              <a:solidFill>
                <a:srgbClr val="007A00"/>
              </a:solidFill>
            </a:endParaRP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2268538" y="2436267"/>
            <a:ext cx="504031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b="1" dirty="0">
                <a:solidFill>
                  <a:srgbClr val="0066CC"/>
                </a:solidFill>
              </a:rPr>
              <a:t> </a:t>
            </a:r>
            <a:endParaRPr lang="ru-RU" sz="4400" b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35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3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2843213" y="1052513"/>
            <a:ext cx="4033837" cy="192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hlink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ru-RU" sz="4800" b="1">
              <a:solidFill>
                <a:srgbClr val="00B800"/>
              </a:solidFill>
            </a:endParaRPr>
          </a:p>
          <a:p>
            <a:pPr>
              <a:spcBef>
                <a:spcPct val="50000"/>
              </a:spcBef>
              <a:defRPr/>
            </a:pPr>
            <a:endParaRPr lang="ru-RU" sz="4800" b="1">
              <a:solidFill>
                <a:srgbClr val="00B800"/>
              </a:solidFill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2555875" y="908050"/>
            <a:ext cx="43926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 b="1">
                <a:solidFill>
                  <a:srgbClr val="00B800"/>
                </a:solidFill>
              </a:rPr>
              <a:t> </a:t>
            </a:r>
          </a:p>
          <a:p>
            <a:pPr eaLnBrk="1" hangingPunct="1"/>
            <a:endParaRPr lang="ru-RU" sz="2000" b="1">
              <a:solidFill>
                <a:srgbClr val="00B800"/>
              </a:solidFill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2771775" y="4149725"/>
            <a:ext cx="4032250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b="1">
              <a:solidFill>
                <a:srgbClr val="007A00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ru-RU" b="1">
                <a:solidFill>
                  <a:srgbClr val="007A00"/>
                </a:solidFill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endParaRPr lang="ru-RU" b="1">
              <a:solidFill>
                <a:srgbClr val="007A00"/>
              </a:solidFill>
            </a:endParaRP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2268538" y="2220825"/>
            <a:ext cx="504031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b="1" dirty="0">
                <a:solidFill>
                  <a:srgbClr val="0066CC"/>
                </a:solidFill>
              </a:rPr>
              <a:t> </a:t>
            </a:r>
            <a:r>
              <a:rPr lang="ru-RU" sz="7200" b="1" dirty="0">
                <a:solidFill>
                  <a:srgbClr val="FF6600"/>
                </a:solidFill>
              </a:rPr>
              <a:t>с</a:t>
            </a:r>
            <a:r>
              <a:rPr lang="ru-RU" sz="7200" b="1" dirty="0" smtClean="0">
                <a:solidFill>
                  <a:srgbClr val="FF6600"/>
                </a:solidFill>
              </a:rPr>
              <a:t>орока</a:t>
            </a:r>
            <a:endParaRPr lang="ru-RU" sz="4000" b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025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3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2843213" y="1052513"/>
            <a:ext cx="4033837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hlink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400" dirty="0">
                <a:solidFill>
                  <a:srgbClr val="00B050"/>
                </a:solidFill>
              </a:rPr>
              <a:t>Во</a:t>
            </a:r>
            <a:r>
              <a:rPr lang="ru-RU" sz="4400" dirty="0"/>
              <a:t> </a:t>
            </a:r>
            <a:r>
              <a:rPr lang="ru-RU" sz="4400" dirty="0">
                <a:solidFill>
                  <a:srgbClr val="00B050"/>
                </a:solidFill>
              </a:rPr>
              <a:t>дворе</a:t>
            </a:r>
            <a:r>
              <a:rPr lang="ru-RU" sz="4400" dirty="0"/>
              <a:t> </a:t>
            </a:r>
            <a:r>
              <a:rPr lang="ru-RU" sz="4400" dirty="0">
                <a:solidFill>
                  <a:srgbClr val="00B050"/>
                </a:solidFill>
              </a:rPr>
              <a:t>поставлен</a:t>
            </a:r>
            <a:r>
              <a:rPr lang="ru-RU" sz="4400" dirty="0"/>
              <a:t> </a:t>
            </a:r>
            <a:r>
              <a:rPr lang="ru-RU" sz="4400" dirty="0">
                <a:solidFill>
                  <a:srgbClr val="00B050"/>
                </a:solidFill>
              </a:rPr>
              <a:t>дом</a:t>
            </a:r>
            <a:r>
              <a:rPr lang="ru-RU" sz="4400" dirty="0"/>
              <a:t>, </a:t>
            </a:r>
            <a:br>
              <a:rPr lang="ru-RU" sz="4400" dirty="0"/>
            </a:br>
            <a:r>
              <a:rPr lang="ru-RU" sz="4400" dirty="0">
                <a:solidFill>
                  <a:srgbClr val="00B050"/>
                </a:solidFill>
              </a:rPr>
              <a:t>н</a:t>
            </a:r>
            <a:r>
              <a:rPr lang="ru-RU" sz="4400" dirty="0" smtClean="0">
                <a:solidFill>
                  <a:srgbClr val="00B050"/>
                </a:solidFill>
              </a:rPr>
              <a:t>а</a:t>
            </a:r>
            <a:r>
              <a:rPr lang="ru-RU" sz="4400" dirty="0" smtClean="0"/>
              <a:t> </a:t>
            </a:r>
            <a:r>
              <a:rPr lang="ru-RU" sz="4400" dirty="0">
                <a:solidFill>
                  <a:srgbClr val="00B050"/>
                </a:solidFill>
              </a:rPr>
              <a:t>цепи</a:t>
            </a:r>
            <a:r>
              <a:rPr lang="ru-RU" sz="4400" dirty="0"/>
              <a:t> </a:t>
            </a:r>
            <a:r>
              <a:rPr lang="ru-RU" sz="4400" dirty="0" smtClean="0">
                <a:solidFill>
                  <a:srgbClr val="00B050"/>
                </a:solidFill>
              </a:rPr>
              <a:t>хозяин</a:t>
            </a:r>
            <a:r>
              <a:rPr lang="ru-RU" sz="4400" dirty="0">
                <a:solidFill>
                  <a:srgbClr val="00B050"/>
                </a:solidFill>
              </a:rPr>
              <a:t> </a:t>
            </a:r>
            <a:r>
              <a:rPr lang="ru-RU" sz="4400" dirty="0" smtClean="0">
                <a:solidFill>
                  <a:srgbClr val="00B050"/>
                </a:solidFill>
              </a:rPr>
              <a:t>в </a:t>
            </a:r>
            <a:r>
              <a:rPr lang="ru-RU" sz="4400" dirty="0">
                <a:solidFill>
                  <a:srgbClr val="00B050"/>
                </a:solidFill>
              </a:rPr>
              <a:t>нем. </a:t>
            </a:r>
            <a:endParaRPr lang="ru-RU" sz="4400" b="1" dirty="0">
              <a:solidFill>
                <a:srgbClr val="00B050"/>
              </a:solidFill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2555875" y="908050"/>
            <a:ext cx="43926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 b="1">
                <a:solidFill>
                  <a:srgbClr val="00B800"/>
                </a:solidFill>
              </a:rPr>
              <a:t> </a:t>
            </a:r>
          </a:p>
          <a:p>
            <a:pPr eaLnBrk="1" hangingPunct="1"/>
            <a:endParaRPr lang="ru-RU" sz="2000" b="1">
              <a:solidFill>
                <a:srgbClr val="00B800"/>
              </a:solidFill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2916238" y="5445224"/>
            <a:ext cx="4032250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b="1">
              <a:solidFill>
                <a:srgbClr val="007A00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ru-RU" b="1">
                <a:solidFill>
                  <a:srgbClr val="007A00"/>
                </a:solidFill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endParaRPr lang="ru-RU" b="1">
              <a:solidFill>
                <a:srgbClr val="007A00"/>
              </a:solidFill>
            </a:endParaRP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2268538" y="2467044"/>
            <a:ext cx="50403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b="1" dirty="0">
                <a:solidFill>
                  <a:srgbClr val="0066CC"/>
                </a:solidFill>
              </a:rPr>
              <a:t> </a:t>
            </a:r>
            <a:endParaRPr lang="ru-RU" sz="4000" b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02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972</TotalTime>
  <Words>226</Words>
  <Application>Microsoft Office PowerPoint</Application>
  <PresentationFormat>Экран (4:3)</PresentationFormat>
  <Paragraphs>101</Paragraphs>
  <Slides>25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Апекс</vt:lpstr>
      <vt:lpstr>Урок-путешествие.</vt:lpstr>
      <vt:lpstr>Презентация PowerPoint</vt:lpstr>
      <vt:lpstr>Презентация PowerPoint</vt:lpstr>
      <vt:lpstr>ПОВТОРЕНИЕ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МОЛОДЦЫ!</vt:lpstr>
      <vt:lpstr>http://photoshopmania.ucoz.ru/_ld/4/51776300.jpg - паровозик ww.divodvd.ru - паровозик http://s54.radikal.ru/i144/1005/3b/7e6a296a2725.png - слайд 16 CD-диск «Логопедические пазлы», издательсво «Учитель»(прогрессивные технологии обучения детей) CD-диск Электронный репетитор серии «Все понятно» 1 класс русский язык. http://music.nur.kz/1238329-detskie-russkie-pesenka-druzej-(mi-edem-edem-edem)-(minus)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102</cp:revision>
  <dcterms:created xsi:type="dcterms:W3CDTF">2010-04-23T03:00:43Z</dcterms:created>
  <dcterms:modified xsi:type="dcterms:W3CDTF">2014-04-06T13:44:41Z</dcterms:modified>
</cp:coreProperties>
</file>