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7"/>
  </p:notesMasterIdLst>
  <p:sldIdLst>
    <p:sldId id="267" r:id="rId2"/>
    <p:sldId id="268" r:id="rId3"/>
    <p:sldId id="269" r:id="rId4"/>
    <p:sldId id="270" r:id="rId5"/>
    <p:sldId id="271" r:id="rId6"/>
    <p:sldId id="272" r:id="rId7"/>
    <p:sldId id="287" r:id="rId8"/>
    <p:sldId id="258" r:id="rId9"/>
    <p:sldId id="274" r:id="rId10"/>
    <p:sldId id="273" r:id="rId11"/>
    <p:sldId id="265" r:id="rId12"/>
    <p:sldId id="256" r:id="rId13"/>
    <p:sldId id="266" r:id="rId14"/>
    <p:sldId id="275" r:id="rId15"/>
    <p:sldId id="276" r:id="rId16"/>
    <p:sldId id="259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DA5B1-9718-40CC-8F32-6BDB2003F322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3EBC6-518A-4BC5-A860-E7E8DE0EE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1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D70363-564D-472C-857D-53B890B352F6}" type="slidenum">
              <a:rPr kumimoji="0" lang="ru-RU" altLang="ru-RU" smtClean="0"/>
              <a:pPr eaLnBrk="1" hangingPunct="1"/>
              <a:t>1</a:t>
            </a:fld>
            <a:endParaRPr kumimoji="0"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7DC5-1AFC-41BD-A315-6FA945D2FC48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2A15-2891-45DE-ADE5-94FDAF0079E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7DC5-1AFC-41BD-A315-6FA945D2FC48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2A15-2891-45DE-ADE5-94FDAF007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7DC5-1AFC-41BD-A315-6FA945D2FC48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2A15-2891-45DE-ADE5-94FDAF007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E7FCCC-C2CC-46D9-AB44-9F99F40653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758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7DC5-1AFC-41BD-A315-6FA945D2FC48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2A15-2891-45DE-ADE5-94FDAF0079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7DC5-1AFC-41BD-A315-6FA945D2FC48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2A15-2891-45DE-ADE5-94FDAF007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7DC5-1AFC-41BD-A315-6FA945D2FC48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2A15-2891-45DE-ADE5-94FDAF0079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7DC5-1AFC-41BD-A315-6FA945D2FC48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2A15-2891-45DE-ADE5-94FDAF0079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7DC5-1AFC-41BD-A315-6FA945D2FC48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2A15-2891-45DE-ADE5-94FDAF007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7DC5-1AFC-41BD-A315-6FA945D2FC48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2A15-2891-45DE-ADE5-94FDAF007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7DC5-1AFC-41BD-A315-6FA945D2FC48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2A15-2891-45DE-ADE5-94FDAF007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7DC5-1AFC-41BD-A315-6FA945D2FC48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2A15-2891-45DE-ADE5-94FDAF0079E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207DC5-1AFC-41BD-A315-6FA945D2FC48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F02A15-2891-45DE-ADE5-94FDAF0079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Vladelec\&#1056;&#1072;&#1073;&#1086;&#1095;&#1080;&#1081;%20&#1089;&#1090;&#1086;&#1083;\&#1058;&#1043;%202%20&#1079;&#1072;&#1085;&#1103;&#1090;&#1080;&#1077;\&#1043;&#1086;&#1083;&#1091;&#1073;&#1086;&#1081;%20&#1074;&#1072;&#1075;&#1086;&#1085;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149725"/>
            <a:ext cx="7920483" cy="2303463"/>
          </a:xfrm>
        </p:spPr>
        <p:txBody>
          <a:bodyPr>
            <a:normAutofit lnSpcReduction="10000"/>
          </a:bodyPr>
          <a:lstStyle/>
          <a:p>
            <a:pPr algn="r" eaLnBrk="1" hangingPunct="1">
              <a:lnSpc>
                <a:spcPct val="90000"/>
              </a:lnSpc>
            </a:pPr>
            <a:endParaRPr lang="ru-RU" alt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</a:pPr>
            <a:endParaRPr lang="ru-RU" alt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</a:pPr>
            <a:endParaRPr lang="ru-RU" alt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</a:pPr>
            <a:endParaRPr lang="ru-RU" alt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</a:pPr>
            <a:endParaRPr lang="ru-RU" alt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 -  </a:t>
            </a:r>
            <a:r>
              <a:rPr lang="ru-RU" alt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Мухутдинова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Н. В.</a:t>
            </a:r>
            <a:endParaRPr lang="ru-RU" alt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684213" y="549275"/>
            <a:ext cx="7777162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75000"/>
            </a:pPr>
            <a:r>
              <a:rPr kumimoji="0" lang="ru-RU" altLang="ru-RU" sz="3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РЕФЛЕКСИЯ КАК ЭТАП СОВРЕМЕННОГО УРОКА ПО </a:t>
            </a:r>
            <a:r>
              <a:rPr kumimoji="0" lang="ru-RU" altLang="ru-RU" sz="3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endParaRPr kumimoji="0" lang="ru-RU" alt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400">
            <a:off x="667792" y="1754054"/>
            <a:ext cx="2146741" cy="21184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97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41338" y="1557338"/>
            <a:ext cx="8278812" cy="4105275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2800" dirty="0" smtClean="0">
              <a:latin typeface="Arial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Было интересно…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Меня удивило…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Материал урока мне был…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Мне больше всего удалось…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Моё настроение…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400" b="1" dirty="0" smtClean="0">
                <a:solidFill>
                  <a:srgbClr val="7030A0"/>
                </a:solidFill>
                <a:latin typeface="Arial" charset="0"/>
              </a:rPr>
              <a:t>Могу похвалить своих одноклассников… 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648"/>
            <a:ext cx="8569325" cy="1961852"/>
          </a:xfrm>
          <a:noFill/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3600" b="1" dirty="0" smtClean="0">
                <a:solidFill>
                  <a:srgbClr val="0070C0"/>
                </a:solidFill>
                <a:latin typeface="Arial" charset="0"/>
              </a:rPr>
              <a:t>Фразы из рефлексивного экрана:</a:t>
            </a:r>
            <a:r>
              <a:rPr lang="ru-RU" altLang="ru-RU" sz="3400" b="1" dirty="0" smtClean="0">
                <a:solidFill>
                  <a:srgbClr val="0070C0"/>
                </a:solidFill>
                <a:latin typeface="Arial" charset="0"/>
              </a:rPr>
              <a:t/>
            </a:r>
            <a:br>
              <a:rPr lang="ru-RU" altLang="ru-RU" sz="3400" b="1" dirty="0" smtClean="0">
                <a:solidFill>
                  <a:srgbClr val="0070C0"/>
                </a:solidFill>
                <a:latin typeface="Arial" charset="0"/>
              </a:rPr>
            </a:br>
            <a:endParaRPr lang="ru-RU" altLang="ru-RU" sz="3400" b="1" dirty="0" smtClean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16832"/>
            <a:ext cx="194476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8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512" y="1700809"/>
            <a:ext cx="8712967" cy="396044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ru-RU" alt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фразу:</a:t>
            </a:r>
          </a:p>
          <a:p>
            <a:pPr>
              <a:buFontTx/>
              <a:buNone/>
            </a:pPr>
            <a:r>
              <a:rPr lang="ru-RU" alt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 (а) …..</a:t>
            </a:r>
          </a:p>
          <a:p>
            <a:pPr>
              <a:buFontTx/>
              <a:buNone/>
            </a:pPr>
            <a:r>
              <a:rPr lang="ru-RU" alt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повторил (а) ….</a:t>
            </a:r>
          </a:p>
          <a:p>
            <a:pPr>
              <a:buFontTx/>
              <a:buNone/>
            </a:pPr>
            <a:r>
              <a:rPr lang="ru-RU" alt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 (</a:t>
            </a:r>
            <a:r>
              <a:rPr lang="ru-RU" altLang="ru-RU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лась</a:t>
            </a:r>
            <a:r>
              <a:rPr lang="ru-RU" alt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….</a:t>
            </a:r>
          </a:p>
        </p:txBody>
      </p:sp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1187450" y="274638"/>
            <a:ext cx="6697663" cy="922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568952" cy="576064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этот урок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интересный, исследовательский, …</a:t>
            </a:r>
          </a:p>
          <a:p>
            <a:pPr algn="l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точный, творческий, трудный,…</a:t>
            </a:r>
          </a:p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организованный, образованный,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</a:t>
            </a:r>
          </a:p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грамотный, грустный, с гостями.</a:t>
            </a:r>
          </a:p>
          <a:p>
            <a:pPr algn="l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 на уроке:</a:t>
            </a:r>
          </a:p>
          <a:p>
            <a:pPr algn="l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дружные, довольные, деловые</a:t>
            </a:r>
          </a:p>
          <a:p>
            <a:pPr algn="l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разумные, радостные, рассудительные</a:t>
            </a:r>
          </a:p>
          <a:p>
            <a:pPr algn="l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образованные, организованные, отличные</a:t>
            </a:r>
          </a:p>
          <a:p>
            <a:pPr algn="l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быстрые, бесстрашные, боевые</a:t>
            </a:r>
          </a:p>
          <a:p>
            <a:pPr algn="l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интересные, исследовательские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6336704"/>
          </a:xfrm>
        </p:spPr>
        <p:txBody>
          <a:bodyPr/>
          <a:lstStyle/>
          <a:p>
            <a:pPr marL="1828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9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8712968" cy="1080120"/>
          </a:xfrm>
        </p:spPr>
        <p:txBody>
          <a:bodyPr/>
          <a:lstStyle/>
          <a:p>
            <a:pPr algn="just"/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624736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3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</a:t>
            </a:r>
            <a:r>
              <a:rPr lang="ru-RU" sz="3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 с таким фразеологизмом, который  больше подходит к вашей работе.</a:t>
            </a:r>
          </a:p>
          <a:p>
            <a:pPr marL="45720" indent="0">
              <a:buNone/>
            </a:pPr>
            <a:r>
              <a:rPr lang="ru-RU" dirty="0"/>
              <a:t>   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 smtClean="0"/>
              <a:t>  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/>
              <a:t>  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7504" y="1052736"/>
            <a:ext cx="1296144" cy="194425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</a:rPr>
              <a:t>сложа руки</a:t>
            </a:r>
          </a:p>
        </p:txBody>
      </p:sp>
      <p:sp>
        <p:nvSpPr>
          <p:cNvPr id="5" name="Овал 4"/>
          <p:cNvSpPr/>
          <p:nvPr/>
        </p:nvSpPr>
        <p:spPr>
          <a:xfrm>
            <a:off x="7368774" y="3276912"/>
            <a:ext cx="1667722" cy="18547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смотрел       во все глаза</a:t>
            </a:r>
          </a:p>
        </p:txBody>
      </p:sp>
      <p:sp>
        <p:nvSpPr>
          <p:cNvPr id="6" name="Овал 5"/>
          <p:cNvSpPr/>
          <p:nvPr/>
        </p:nvSpPr>
        <p:spPr>
          <a:xfrm>
            <a:off x="7668344" y="1052736"/>
            <a:ext cx="1368152" cy="183048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</a:rPr>
              <a:t>мотал    на ус</a:t>
            </a:r>
          </a:p>
        </p:txBody>
      </p:sp>
      <p:sp>
        <p:nvSpPr>
          <p:cNvPr id="7" name="Овал 6"/>
          <p:cNvSpPr/>
          <p:nvPr/>
        </p:nvSpPr>
        <p:spPr>
          <a:xfrm>
            <a:off x="4248338" y="1139116"/>
            <a:ext cx="1547798" cy="19040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</a:rPr>
              <a:t>засучив рукава</a:t>
            </a:r>
          </a:p>
        </p:txBody>
      </p:sp>
      <p:sp>
        <p:nvSpPr>
          <p:cNvPr id="8" name="Овал 7"/>
          <p:cNvSpPr/>
          <p:nvPr/>
        </p:nvSpPr>
        <p:spPr>
          <a:xfrm>
            <a:off x="1403648" y="1052736"/>
            <a:ext cx="1368152" cy="194425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бить баклуши</a:t>
            </a:r>
          </a:p>
        </p:txBody>
      </p:sp>
      <p:sp>
        <p:nvSpPr>
          <p:cNvPr id="9" name="Овал 8"/>
          <p:cNvSpPr/>
          <p:nvPr/>
        </p:nvSpPr>
        <p:spPr>
          <a:xfrm>
            <a:off x="1861904" y="3293288"/>
            <a:ext cx="1848692" cy="1785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не        покладая          рук</a:t>
            </a:r>
          </a:p>
        </p:txBody>
      </p:sp>
      <p:sp>
        <p:nvSpPr>
          <p:cNvPr id="10" name="Овал 9"/>
          <p:cNvSpPr/>
          <p:nvPr/>
        </p:nvSpPr>
        <p:spPr>
          <a:xfrm>
            <a:off x="2771800" y="1299048"/>
            <a:ext cx="1476538" cy="158417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ловил мух</a:t>
            </a:r>
          </a:p>
        </p:txBody>
      </p:sp>
      <p:sp>
        <p:nvSpPr>
          <p:cNvPr id="11" name="Овал 10"/>
          <p:cNvSpPr/>
          <p:nvPr/>
        </p:nvSpPr>
        <p:spPr>
          <a:xfrm>
            <a:off x="5796136" y="3276912"/>
            <a:ext cx="1491208" cy="181810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</a:rPr>
              <a:t>считал ворон</a:t>
            </a:r>
          </a:p>
        </p:txBody>
      </p:sp>
      <p:sp>
        <p:nvSpPr>
          <p:cNvPr id="12" name="Овал 11"/>
          <p:cNvSpPr/>
          <p:nvPr/>
        </p:nvSpPr>
        <p:spPr>
          <a:xfrm>
            <a:off x="5841658" y="1061784"/>
            <a:ext cx="1602432" cy="1935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bg1"/>
                </a:solidFill>
              </a:rPr>
              <a:t>спустя рукава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3773566" y="3204904"/>
            <a:ext cx="1874596" cy="1962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работал до седьмого пота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107504" y="3293288"/>
            <a:ext cx="1754400" cy="18965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</a:rPr>
              <a:t>держал</a:t>
            </a:r>
          </a:p>
          <a:p>
            <a:r>
              <a:rPr lang="ru-RU" sz="2000" dirty="0">
                <a:solidFill>
                  <a:schemeClr val="tx1"/>
                </a:solidFill>
              </a:rPr>
              <a:t>ушки на макушке</a:t>
            </a:r>
          </a:p>
        </p:txBody>
      </p:sp>
    </p:spTree>
    <p:extLst>
      <p:ext uri="{BB962C8B-B14F-4D97-AF65-F5344CB8AC3E}">
        <p14:creationId xmlns:p14="http://schemas.microsoft.com/office/powerpoint/2010/main" val="37555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23850" y="476250"/>
            <a:ext cx="84963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altLang="ru-RU" sz="2800" b="1" u="sng" dirty="0">
                <a:solidFill>
                  <a:srgbClr val="C00000"/>
                </a:solidFill>
                <a:latin typeface="Arial" charset="0"/>
              </a:rPr>
              <a:t>Оценочная лесенка</a:t>
            </a:r>
            <a:endParaRPr lang="ru-RU" altLang="ru-RU" sz="2800" b="1" dirty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7030A0"/>
                </a:solidFill>
                <a:latin typeface="Arial" charset="0"/>
              </a:rPr>
              <a:t>Детям предлагается лесенка, шкала на которой они должны поставить солнышко на той ступеньке, на которую вы поставили бы себя при выполнении заданий 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23850" y="2551113"/>
            <a:ext cx="84963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u="sng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u="sng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u="sng" dirty="0">
                <a:solidFill>
                  <a:srgbClr val="C00000"/>
                </a:solidFill>
                <a:latin typeface="Arial" charset="0"/>
              </a:rPr>
              <a:t>«Дерево»</a:t>
            </a:r>
            <a:endParaRPr lang="ru-RU" altLang="ru-RU" sz="2800" b="1" dirty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7030A0"/>
                </a:solidFill>
                <a:latin typeface="Arial" charset="0"/>
              </a:rPr>
              <a:t>Учащиеся записывают свое мнение об уроке на бумаге в форме листьев дерева, можно предложить ряд вопросов, затем прикрепляют их на заготовку дерева на плакате. </a:t>
            </a:r>
          </a:p>
        </p:txBody>
      </p:sp>
      <p:pic>
        <p:nvPicPr>
          <p:cNvPr id="4" name="Picture 4" descr="37r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2114550"/>
            <a:ext cx="1660525" cy="147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2" descr="ag006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30750"/>
            <a:ext cx="21875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83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989138"/>
            <a:ext cx="8569325" cy="4616450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</a:rPr>
              <a:t>Этапы урока:</a:t>
            </a:r>
            <a:r>
              <a:rPr lang="ru-RU" altLang="ru-RU" sz="28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altLang="ru-RU" sz="2800" dirty="0" smtClean="0">
                <a:solidFill>
                  <a:srgbClr val="7030A0"/>
                </a:solidFill>
                <a:latin typeface="Arial" charset="0"/>
              </a:rPr>
              <a:t>изучение учебного материала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</a:rPr>
              <a:t>Приёмы:</a:t>
            </a:r>
            <a:r>
              <a:rPr lang="ru-RU" altLang="ru-RU" sz="2800" dirty="0" smtClean="0">
                <a:solidFill>
                  <a:srgbClr val="C00000"/>
                </a:solidFill>
                <a:latin typeface="Arial" charset="0"/>
              </a:rPr>
              <a:t>         </a:t>
            </a:r>
            <a:r>
              <a:rPr lang="ru-RU" altLang="ru-RU" sz="2800" dirty="0" smtClean="0">
                <a:solidFill>
                  <a:srgbClr val="7030A0"/>
                </a:solidFill>
                <a:latin typeface="Arial" charset="0"/>
              </a:rPr>
              <a:t>дерево целей        я не знал…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>
                <a:solidFill>
                  <a:srgbClr val="7030A0"/>
                </a:solidFill>
                <a:latin typeface="Arial" charset="0"/>
              </a:rPr>
              <a:t>                                                        теперь я знаю…</a:t>
            </a:r>
          </a:p>
          <a:p>
            <a:pPr eaLnBrk="1" hangingPunct="1">
              <a:buFontTx/>
              <a:buNone/>
            </a:pPr>
            <a:r>
              <a:rPr lang="ru-RU" altLang="ru-RU" dirty="0" smtClean="0">
                <a:solidFill>
                  <a:schemeClr val="folHlink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70C0"/>
                </a:solidFill>
                <a:latin typeface="Arial" charset="0"/>
              </a:rPr>
              <a:t>Рефлексия содержания</a:t>
            </a:r>
            <a:br>
              <a:rPr lang="ru-RU" sz="36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3600" b="1" dirty="0">
                <a:solidFill>
                  <a:srgbClr val="0070C0"/>
                </a:solidFill>
                <a:latin typeface="Arial" charset="0"/>
              </a:rPr>
              <a:t>учебного материала</a:t>
            </a:r>
            <a:r>
              <a:rPr lang="ru-RU" sz="3400" dirty="0">
                <a:solidFill>
                  <a:srgbClr val="0070C0"/>
                </a:solidFill>
                <a:latin typeface="Arial" charset="0"/>
              </a:rPr>
              <a:t> </a:t>
            </a:r>
          </a:p>
        </p:txBody>
      </p:sp>
      <p:pic>
        <p:nvPicPr>
          <p:cNvPr id="22532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500438"/>
            <a:ext cx="23050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ру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73463"/>
            <a:ext cx="23764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2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3716338"/>
            <a:ext cx="7776864" cy="936625"/>
          </a:xfrm>
          <a:blipFill dpi="0" rotWithShape="0">
            <a:blip r:embed="rId2"/>
            <a:srcRect/>
            <a:tile tx="0" ty="0" sx="100000" sy="100000" flip="none" algn="tl"/>
          </a:blipFill>
          <a:ln w="25560">
            <a:solidFill>
              <a:srgbClr val="8A5C2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341313" indent="-341313" defTabSz="449263" eaLnBrk="1" hangingPunct="1">
              <a:buFontTx/>
              <a:buNone/>
            </a:pPr>
            <a:r>
              <a:rPr lang="ru-RU" altLang="ru-RU" dirty="0" smtClean="0"/>
              <a:t>  </a:t>
            </a:r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Ничего не понятно на уроке</a:t>
            </a:r>
          </a:p>
        </p:txBody>
      </p:sp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1907704" y="2565400"/>
            <a:ext cx="6480720" cy="11509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560">
            <a:solidFill>
              <a:srgbClr val="8A5C2E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endParaRPr lang="ru-RU" altLang="ru-RU" b="1" dirty="0">
              <a:solidFill>
                <a:srgbClr val="000000"/>
              </a:solidFill>
              <a:latin typeface="Arial Black" pitchFamily="34" charset="0"/>
              <a:ea typeface="Lucida Sans Unicode" pitchFamily="34" charset="0"/>
              <a:cs typeface="Lucida Sans Unicode" pitchFamily="34" charset="0"/>
            </a:endParaRPr>
          </a:p>
          <a:p>
            <a: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Всё понятно на уроке, </a:t>
            </a:r>
          </a:p>
          <a:p>
            <a: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FontTx/>
              <a:buNone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затруднений нет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ru-RU" altLang="ru-RU" dirty="0">
              <a:solidFill>
                <a:srgbClr val="000000"/>
              </a:solidFill>
              <a:latin typeface="Arial Black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3429000" y="1772816"/>
            <a:ext cx="4959424" cy="790997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560">
            <a:solidFill>
              <a:srgbClr val="8A5C2E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Хочу знать больше</a:t>
            </a:r>
          </a:p>
        </p:txBody>
      </p:sp>
    </p:spTree>
    <p:extLst>
      <p:ext uri="{BB962C8B-B14F-4D97-AF65-F5344CB8AC3E}">
        <p14:creationId xmlns:p14="http://schemas.microsoft.com/office/powerpoint/2010/main" val="236021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nimBg="1"/>
      <p:bldP spid="44035" grpId="0" animBg="1"/>
      <p:bldP spid="440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549275"/>
            <a:ext cx="8137525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rgbClr val="0070C0"/>
                </a:solidFill>
              </a:rPr>
              <a:t>“ Пятерочка “</a:t>
            </a:r>
            <a:endParaRPr lang="ru-RU" sz="2800" b="1" dirty="0">
              <a:solidFill>
                <a:srgbClr val="0070C0"/>
              </a:solidFill>
            </a:endParaRPr>
          </a:p>
          <a:p>
            <a:pPr algn="just">
              <a:defRPr/>
            </a:pPr>
            <a:r>
              <a:rPr lang="ru-RU" sz="2200" b="1" dirty="0">
                <a:solidFill>
                  <a:srgbClr val="7030A0"/>
                </a:solidFill>
              </a:rPr>
              <a:t>Учащимся предлагается на листе обвести свою руку.</a:t>
            </a:r>
          </a:p>
          <a:p>
            <a:pPr algn="just">
              <a:defRPr/>
            </a:pPr>
            <a:r>
              <a:rPr lang="ru-RU" sz="2200" b="1" dirty="0">
                <a:solidFill>
                  <a:srgbClr val="7030A0"/>
                </a:solidFill>
              </a:rPr>
              <a:t>Каждый палец – это какая – то позиция, по которой необходимо высказать своё мнение. </a:t>
            </a:r>
          </a:p>
          <a:p>
            <a:pPr algn="just">
              <a:defRPr/>
            </a:pPr>
            <a:r>
              <a:rPr lang="ru-RU" sz="2200" b="1" dirty="0">
                <a:solidFill>
                  <a:srgbClr val="7030A0"/>
                </a:solidFill>
              </a:rPr>
              <a:t>Большой палец – для меня </a:t>
            </a:r>
            <a:r>
              <a:rPr lang="ru-RU" sz="2200" b="1" u="sng" dirty="0">
                <a:solidFill>
                  <a:srgbClr val="7030A0"/>
                </a:solidFill>
              </a:rPr>
              <a:t>важно и интересно</a:t>
            </a:r>
            <a:r>
              <a:rPr lang="ru-RU" sz="2200" b="1" dirty="0">
                <a:solidFill>
                  <a:srgbClr val="7030A0"/>
                </a:solidFill>
              </a:rPr>
              <a:t>;</a:t>
            </a:r>
          </a:p>
          <a:p>
            <a:pPr algn="just">
              <a:defRPr/>
            </a:pPr>
            <a:r>
              <a:rPr lang="ru-RU" sz="2200" b="1" dirty="0">
                <a:solidFill>
                  <a:srgbClr val="7030A0"/>
                </a:solidFill>
              </a:rPr>
              <a:t>Указательный палец </a:t>
            </a:r>
            <a:r>
              <a:rPr lang="ru-RU" sz="2200" b="1" dirty="0" smtClean="0">
                <a:solidFill>
                  <a:srgbClr val="7030A0"/>
                </a:solidFill>
              </a:rPr>
              <a:t>-мне </a:t>
            </a:r>
            <a:r>
              <a:rPr lang="ru-RU" sz="2200" b="1" u="sng" dirty="0">
                <a:solidFill>
                  <a:srgbClr val="7030A0"/>
                </a:solidFill>
              </a:rPr>
              <a:t>было </a:t>
            </a:r>
            <a:r>
              <a:rPr lang="ru-RU" sz="2200" b="1" u="sng" dirty="0" smtClean="0">
                <a:solidFill>
                  <a:srgbClr val="7030A0"/>
                </a:solidFill>
              </a:rPr>
              <a:t>трудно</a:t>
            </a:r>
            <a:r>
              <a:rPr lang="ru-RU" sz="2200" b="1" dirty="0" smtClean="0">
                <a:solidFill>
                  <a:srgbClr val="7030A0"/>
                </a:solidFill>
              </a:rPr>
              <a:t>(</a:t>
            </a:r>
            <a:r>
              <a:rPr lang="ru-RU" sz="2200" b="1" u="sng" dirty="0" smtClean="0">
                <a:solidFill>
                  <a:srgbClr val="7030A0"/>
                </a:solidFill>
              </a:rPr>
              <a:t>не </a:t>
            </a:r>
            <a:r>
              <a:rPr lang="ru-RU" sz="2200" b="1" u="sng" dirty="0">
                <a:solidFill>
                  <a:srgbClr val="7030A0"/>
                </a:solidFill>
              </a:rPr>
              <a:t>понравилось </a:t>
            </a:r>
            <a:r>
              <a:rPr lang="ru-RU" sz="2200" b="1" dirty="0">
                <a:solidFill>
                  <a:srgbClr val="7030A0"/>
                </a:solidFill>
              </a:rPr>
              <a:t>);</a:t>
            </a:r>
          </a:p>
          <a:p>
            <a:pPr algn="just">
              <a:defRPr/>
            </a:pPr>
            <a:r>
              <a:rPr lang="ru-RU" sz="2200" b="1" dirty="0">
                <a:solidFill>
                  <a:srgbClr val="7030A0"/>
                </a:solidFill>
              </a:rPr>
              <a:t>Средний – для меня </a:t>
            </a:r>
            <a:r>
              <a:rPr lang="ru-RU" sz="2200" b="1" u="sng" dirty="0">
                <a:solidFill>
                  <a:srgbClr val="7030A0"/>
                </a:solidFill>
              </a:rPr>
              <a:t>было недостаточно</a:t>
            </a:r>
            <a:r>
              <a:rPr lang="ru-RU" sz="2200" b="1" dirty="0">
                <a:solidFill>
                  <a:srgbClr val="7030A0"/>
                </a:solidFill>
              </a:rPr>
              <a:t>;</a:t>
            </a:r>
          </a:p>
          <a:p>
            <a:pPr algn="just">
              <a:defRPr/>
            </a:pPr>
            <a:r>
              <a:rPr lang="ru-RU" sz="2200" b="1" dirty="0">
                <a:solidFill>
                  <a:srgbClr val="7030A0"/>
                </a:solidFill>
              </a:rPr>
              <a:t>Безымянный палец – </a:t>
            </a:r>
            <a:r>
              <a:rPr lang="ru-RU" sz="2200" b="1" u="sng" dirty="0">
                <a:solidFill>
                  <a:srgbClr val="7030A0"/>
                </a:solidFill>
              </a:rPr>
              <a:t>мое настроение</a:t>
            </a:r>
            <a:r>
              <a:rPr lang="ru-RU" sz="2200" b="1" dirty="0">
                <a:solidFill>
                  <a:srgbClr val="7030A0"/>
                </a:solidFill>
              </a:rPr>
              <a:t>;</a:t>
            </a:r>
          </a:p>
          <a:p>
            <a:pPr algn="just">
              <a:defRPr/>
            </a:pPr>
            <a:r>
              <a:rPr lang="ru-RU" sz="2200" b="1" dirty="0">
                <a:solidFill>
                  <a:srgbClr val="7030A0"/>
                </a:solidFill>
              </a:rPr>
              <a:t>Мизинец – </a:t>
            </a:r>
            <a:r>
              <a:rPr lang="ru-RU" sz="2200" b="1" u="sng" dirty="0">
                <a:solidFill>
                  <a:srgbClr val="7030A0"/>
                </a:solidFill>
              </a:rPr>
              <a:t>мои предложения</a:t>
            </a:r>
            <a:r>
              <a:rPr lang="ru-RU" sz="2200" b="1" dirty="0">
                <a:solidFill>
                  <a:srgbClr val="7030A0"/>
                </a:solidFill>
              </a:rPr>
              <a:t>.</a:t>
            </a:r>
          </a:p>
          <a:p>
            <a:pPr>
              <a:defRPr/>
            </a:pPr>
            <a:r>
              <a:rPr lang="ru-RU" sz="2000" b="1" cap="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ru-RU" sz="2000" b="1" dirty="0"/>
          </a:p>
        </p:txBody>
      </p:sp>
      <p:sp>
        <p:nvSpPr>
          <p:cNvPr id="23555" name="AutoShape 4" descr="http://im0-tub-ru.yandex.net/i?id=218385895-64-72&amp;n=21"/>
          <p:cNvSpPr>
            <a:spLocks noChangeAspect="1" noChangeArrowheads="1"/>
          </p:cNvSpPr>
          <p:nvPr/>
        </p:nvSpPr>
        <p:spPr bwMode="auto">
          <a:xfrm>
            <a:off x="155575" y="-685800"/>
            <a:ext cx="20193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" r="42123"/>
          <a:stretch>
            <a:fillRect/>
          </a:stretch>
        </p:blipFill>
        <p:spPr bwMode="auto">
          <a:xfrm>
            <a:off x="5003800" y="3644900"/>
            <a:ext cx="3024188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9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5943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820738" y="260350"/>
            <a:ext cx="2527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u="sng" dirty="0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altLang="ru-RU" sz="2800" b="1" u="sng" dirty="0">
                <a:solidFill>
                  <a:srgbClr val="0070C0"/>
                </a:solidFill>
                <a:latin typeface="Arial" charset="0"/>
              </a:rPr>
              <a:t>«Мишень»</a:t>
            </a:r>
            <a:endParaRPr lang="ru-RU" altLang="ru-RU" sz="28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4580" name="Прямоугольник 2"/>
          <p:cNvSpPr>
            <a:spLocks noChangeArrowheads="1"/>
          </p:cNvSpPr>
          <p:nvPr/>
        </p:nvSpPr>
        <p:spPr bwMode="auto">
          <a:xfrm>
            <a:off x="3203575" y="322263"/>
            <a:ext cx="568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7030A0"/>
                </a:solidFill>
                <a:latin typeface="Arial" charset="0"/>
              </a:rPr>
              <a:t>Дети подходят и ставят знак у тех слов, которые им больше всего подходят по окончании урока.</a:t>
            </a:r>
          </a:p>
        </p:txBody>
      </p:sp>
      <p:pic>
        <p:nvPicPr>
          <p:cNvPr id="24581" name="Picture 5" descr="кнопка кр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557338"/>
            <a:ext cx="8413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 descr="кнокпа зел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2997200"/>
            <a:ext cx="1020762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91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039728"/>
              </p:ext>
            </p:extLst>
          </p:nvPr>
        </p:nvGraphicFramePr>
        <p:xfrm>
          <a:off x="395536" y="2852935"/>
          <a:ext cx="8399214" cy="3384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0943"/>
                <a:gridCol w="2582006"/>
                <a:gridCol w="3716265"/>
              </a:tblGrid>
              <a:tr h="895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Урок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Я на уроке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Итог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rgbClr val="00B0F0"/>
                    </a:solidFill>
                  </a:tcPr>
                </a:tc>
              </a:tr>
              <a:tr h="1294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1. интересно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1. работал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1. понял материал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rgbClr val="00B0F0"/>
                    </a:solidFill>
                  </a:tcPr>
                </a:tc>
              </a:tr>
              <a:tr h="1194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2. скучно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2. отдыхал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2. узнал больше, чем знал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9716" name="Rectangle 1"/>
          <p:cNvSpPr>
            <a:spLocks noChangeArrowheads="1"/>
          </p:cNvSpPr>
          <p:nvPr/>
        </p:nvSpPr>
        <p:spPr bwMode="auto">
          <a:xfrm>
            <a:off x="585788" y="836613"/>
            <a:ext cx="8208962" cy="2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altLang="ru-RU" sz="2800" b="1" u="sng" dirty="0">
                <a:solidFill>
                  <a:srgbClr val="0070C0"/>
                </a:solidFill>
                <a:latin typeface="Arial" charset="0"/>
                <a:cs typeface="Times New Roman" pitchFamily="18" charset="0"/>
              </a:rPr>
              <a:t>«Для меня сегодняшний урок…»</a:t>
            </a:r>
            <a:endParaRPr lang="ru-RU" altLang="ru-RU" sz="2800" b="1" dirty="0">
              <a:solidFill>
                <a:srgbClr val="0070C0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Учащимся дается индивидуальная карточка, в которой нужно подчеркнуть фразы, характеризующие работу ученика на уроке по трем направлениям.</a:t>
            </a:r>
            <a:endParaRPr lang="ru-RU" altLang="ru-RU" b="1" dirty="0">
              <a:solidFill>
                <a:srgbClr val="7030A0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16238" y="1989138"/>
            <a:ext cx="6119812" cy="4319587"/>
          </a:xfrm>
          <a:prstGeom prst="rect">
            <a:avLst/>
          </a:prstGeom>
        </p:spPr>
        <p:txBody>
          <a:bodyPr/>
          <a:lstStyle/>
          <a:p>
            <a:pPr marL="45720" indent="0" eaLnBrk="1" hangingPunct="1">
              <a:buNone/>
            </a:pPr>
            <a:r>
              <a:rPr lang="ru-RU" altLang="ru-RU" sz="2800" b="1" dirty="0" smtClean="0">
                <a:solidFill>
                  <a:srgbClr val="7030A0"/>
                </a:solidFill>
                <a:latin typeface="Arial" charset="0"/>
              </a:rPr>
              <a:t>Рефлексия</a:t>
            </a:r>
            <a:r>
              <a:rPr lang="ru-RU" altLang="ru-RU" sz="2800" dirty="0" smtClean="0">
                <a:solidFill>
                  <a:srgbClr val="7030A0"/>
                </a:solidFill>
                <a:latin typeface="Arial" charset="0"/>
              </a:rPr>
              <a:t> – это размышление о своём психическом состоянии, склонность анализировать свои переживания </a:t>
            </a:r>
          </a:p>
          <a:p>
            <a:pPr marL="45720" indent="0" eaLnBrk="1" hangingPunct="1">
              <a:buNone/>
            </a:pPr>
            <a:r>
              <a:rPr lang="ru-RU" altLang="ru-RU" sz="2800" dirty="0" smtClean="0">
                <a:solidFill>
                  <a:srgbClr val="7030A0"/>
                </a:solidFill>
                <a:latin typeface="Arial" charset="0"/>
              </a:rPr>
              <a:t>(С.И. Ожегов. Словарь Русского языка). </a:t>
            </a:r>
          </a:p>
          <a:p>
            <a:pPr eaLnBrk="1" hangingPunct="1">
              <a:buFontTx/>
              <a:buNone/>
            </a:pPr>
            <a:endParaRPr lang="ru-RU" altLang="ru-RU" sz="2800" b="1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332656"/>
            <a:ext cx="6512511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4000" b="1" dirty="0" smtClean="0">
                <a:solidFill>
                  <a:srgbClr val="0070C0"/>
                </a:solidFill>
                <a:latin typeface="Arial" charset="0"/>
              </a:rPr>
              <a:t>Что такое рефлексия?</a:t>
            </a:r>
          </a:p>
        </p:txBody>
      </p:sp>
      <p:pic>
        <p:nvPicPr>
          <p:cNvPr id="5" name="Содержимое 3" descr="prog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135629"/>
            <a:ext cx="2158404" cy="3272472"/>
          </a:xfrm>
          <a:prstGeom prst="round2DiagRect">
            <a:avLst>
              <a:gd name="adj1" fmla="val 16667"/>
              <a:gd name="adj2" fmla="val 3603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0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00811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4000" b="1" dirty="0" smtClean="0">
                <a:solidFill>
                  <a:srgbClr val="0070C0"/>
                </a:solidFill>
                <a:latin typeface="Arial" charset="0"/>
              </a:rPr>
              <a:t>Формы рефлексии</a:t>
            </a:r>
            <a:endParaRPr lang="ru-RU" altLang="ru-RU" sz="4000" dirty="0" smtClean="0">
              <a:solidFill>
                <a:srgbClr val="0070C0"/>
              </a:solidFill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3600450" cy="37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4139952" y="1916113"/>
            <a:ext cx="4752527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marL="0" indent="0" algn="just" eaLnBrk="1" hangingPunct="1">
              <a:buClrTx/>
              <a:buSzPct val="75000"/>
              <a:buNone/>
            </a:pPr>
            <a:r>
              <a:rPr kumimoji="0" lang="ru-RU" altLang="ru-RU" b="1" dirty="0">
                <a:solidFill>
                  <a:srgbClr val="CC0000"/>
                </a:solidFill>
                <a:latin typeface="Arial" charset="0"/>
              </a:rPr>
              <a:t>Индивидуальная</a:t>
            </a:r>
            <a:r>
              <a:rPr kumimoji="0" lang="ru-RU" altLang="ru-RU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kumimoji="0" lang="ru-RU" altLang="ru-RU" b="1" dirty="0">
                <a:solidFill>
                  <a:srgbClr val="7030A0"/>
                </a:solidFill>
                <a:latin typeface="Arial" charset="0"/>
              </a:rPr>
              <a:t>– </a:t>
            </a:r>
            <a:r>
              <a:rPr kumimoji="0" lang="ru-RU" altLang="ru-RU" dirty="0">
                <a:solidFill>
                  <a:srgbClr val="7030A0"/>
                </a:solidFill>
                <a:latin typeface="Arial" charset="0"/>
              </a:rPr>
              <a:t>формирование реальной самооценки (за что ты можешь оценить свою работу)</a:t>
            </a:r>
            <a:endParaRPr kumimoji="0" lang="ru-RU" altLang="ru-RU" b="1" dirty="0">
              <a:solidFill>
                <a:srgbClr val="7030A0"/>
              </a:solidFill>
              <a:latin typeface="Arial" charset="0"/>
            </a:endParaRPr>
          </a:p>
          <a:p>
            <a:pPr marL="0" indent="0" algn="just" eaLnBrk="1" hangingPunct="1">
              <a:buClrTx/>
              <a:buSzPct val="75000"/>
              <a:buNone/>
            </a:pPr>
            <a:r>
              <a:rPr kumimoji="0" lang="ru-RU" altLang="ru-RU" b="1" dirty="0">
                <a:solidFill>
                  <a:srgbClr val="CC0000"/>
                </a:solidFill>
                <a:latin typeface="Arial" charset="0"/>
              </a:rPr>
              <a:t>Групповая</a:t>
            </a:r>
            <a:r>
              <a:rPr kumimoji="0" lang="ru-RU" altLang="ru-RU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kumimoji="0" lang="ru-RU" altLang="ru-RU" b="1" dirty="0">
                <a:solidFill>
                  <a:srgbClr val="7030A0"/>
                </a:solidFill>
                <a:latin typeface="Arial" charset="0"/>
              </a:rPr>
              <a:t>– </a:t>
            </a:r>
            <a:r>
              <a:rPr kumimoji="0" lang="ru-RU" altLang="ru-RU" dirty="0">
                <a:solidFill>
                  <a:srgbClr val="7030A0"/>
                </a:solidFill>
                <a:latin typeface="Arial" charset="0"/>
              </a:rPr>
              <a:t>акцентирование ценности деятельности каждого члена группы для достижения результата в решении поставленной задачи (какую помощь в работе оказал (имя)</a:t>
            </a:r>
            <a:endParaRPr kumimoji="0" lang="ru-RU" altLang="ru-RU" b="1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buClrTx/>
              <a:buSzPct val="75000"/>
              <a:buFontTx/>
              <a:buNone/>
            </a:pPr>
            <a:endParaRPr kumimoji="0" lang="ru-RU" altLang="ru-RU" sz="2200" b="1" dirty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buClrTx/>
              <a:buSzPct val="75000"/>
              <a:buFontTx/>
              <a:buNone/>
            </a:pPr>
            <a:r>
              <a:rPr kumimoji="0" lang="ru-RU" altLang="ru-RU" sz="2000" dirty="0">
                <a:solidFill>
                  <a:schemeClr val="folHlink"/>
                </a:solidFill>
                <a:latin typeface="Arial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89900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31839" y="2033588"/>
            <a:ext cx="5940723" cy="3916362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3000" b="1" dirty="0" smtClean="0">
                <a:solidFill>
                  <a:srgbClr val="7030A0"/>
                </a:solidFill>
                <a:latin typeface="Arial" charset="0"/>
              </a:rPr>
              <a:t>Устное обсуждение.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3000" b="1" dirty="0" smtClean="0">
                <a:solidFill>
                  <a:srgbClr val="7030A0"/>
                </a:solidFill>
                <a:latin typeface="Arial" charset="0"/>
              </a:rPr>
              <a:t>Рисуночное или графическое изображение изменений, происходящих с учеником в течение урока.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3000" b="1" dirty="0" smtClean="0">
                <a:solidFill>
                  <a:srgbClr val="7030A0"/>
                </a:solidFill>
                <a:latin typeface="Arial" charset="0"/>
              </a:rPr>
              <a:t>Письменное анкетирование.</a:t>
            </a:r>
          </a:p>
          <a:p>
            <a:pPr eaLnBrk="1" hangingPunct="1">
              <a:buFontTx/>
              <a:buNone/>
            </a:pPr>
            <a:r>
              <a:rPr lang="ru-RU" altLang="ru-RU" sz="3000" dirty="0" smtClean="0">
                <a:solidFill>
                  <a:schemeClr val="tx1"/>
                </a:solidFill>
                <a:latin typeface="Arial" charset="0"/>
              </a:rPr>
              <a:t>          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4000" b="1" dirty="0" smtClean="0">
                <a:solidFill>
                  <a:srgbClr val="0070C0"/>
                </a:solidFill>
                <a:latin typeface="Arial" charset="0"/>
              </a:rPr>
              <a:t>Способы обучения рефлексии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824"/>
            <a:ext cx="2736552" cy="432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5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835150" y="1773238"/>
            <a:ext cx="7308850" cy="504031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800" dirty="0" smtClean="0">
                <a:solidFill>
                  <a:srgbClr val="7030A0"/>
                </a:solidFill>
                <a:latin typeface="Arial" charset="0"/>
              </a:rPr>
              <a:t>выявление уровня трудности, эмоционального отношения к заданию;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800" dirty="0" smtClean="0">
                <a:solidFill>
                  <a:srgbClr val="7030A0"/>
                </a:solidFill>
                <a:latin typeface="Arial" charset="0"/>
              </a:rPr>
              <a:t>развитие оценочной деятельности одноклассников; </a:t>
            </a:r>
            <a:r>
              <a:rPr lang="ru-RU" altLang="ru-RU" sz="2800" b="1" dirty="0" smtClean="0">
                <a:solidFill>
                  <a:srgbClr val="7030A0"/>
                </a:solidFill>
                <a:latin typeface="Arial" charset="0"/>
              </a:rPr>
              <a:t> </a:t>
            </a:r>
            <a:endParaRPr lang="ru-RU" altLang="ru-RU" sz="2800" dirty="0" smtClean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800" dirty="0" smtClean="0">
                <a:solidFill>
                  <a:srgbClr val="7030A0"/>
                </a:solidFill>
                <a:latin typeface="Arial" charset="0"/>
              </a:rPr>
              <a:t>выявление самооценки детей;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800" dirty="0" smtClean="0">
                <a:solidFill>
                  <a:srgbClr val="7030A0"/>
                </a:solidFill>
                <a:latin typeface="Arial" charset="0"/>
              </a:rPr>
              <a:t>выделение детьми критериев оценки;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800" dirty="0" smtClean="0">
                <a:solidFill>
                  <a:srgbClr val="7030A0"/>
                </a:solidFill>
                <a:latin typeface="Arial" charset="0"/>
              </a:rPr>
              <a:t>развитие умений  оценивать по критериям;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800" dirty="0" smtClean="0">
                <a:solidFill>
                  <a:srgbClr val="7030A0"/>
                </a:solidFill>
                <a:latin typeface="Arial" charset="0"/>
              </a:rPr>
              <a:t>выявление причин для  преодоления имеющихся трудностей; 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0327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4000" b="1" dirty="0" smtClean="0">
                <a:solidFill>
                  <a:srgbClr val="0070C0"/>
                </a:solidFill>
                <a:latin typeface="Arial" charset="0"/>
              </a:rPr>
              <a:t>Цели развития рефлексии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14398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51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  <a:noFill/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3800" b="1" dirty="0" smtClean="0">
                <a:solidFill>
                  <a:srgbClr val="0070C0"/>
                </a:solidFill>
                <a:latin typeface="Arial" charset="0"/>
              </a:rPr>
              <a:t>Универсальные учебные действия</a:t>
            </a:r>
          </a:p>
        </p:txBody>
      </p:sp>
      <p:sp>
        <p:nvSpPr>
          <p:cNvPr id="34819" name="Line 12"/>
          <p:cNvSpPr>
            <a:spLocks noChangeShapeType="1"/>
          </p:cNvSpPr>
          <p:nvPr/>
        </p:nvSpPr>
        <p:spPr bwMode="auto">
          <a:xfrm flipH="1" flipV="1">
            <a:off x="2454275" y="3765550"/>
            <a:ext cx="533400" cy="381000"/>
          </a:xfrm>
          <a:prstGeom prst="line">
            <a:avLst/>
          </a:prstGeom>
          <a:noFill/>
          <a:ln w="152400">
            <a:solidFill>
              <a:srgbClr val="21176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0" name="Text Box 16"/>
          <p:cNvSpPr txBox="1">
            <a:spLocks noChangeArrowheads="1"/>
          </p:cNvSpPr>
          <p:nvPr/>
        </p:nvSpPr>
        <p:spPr bwMode="auto">
          <a:xfrm>
            <a:off x="112713" y="3249613"/>
            <a:ext cx="2514600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ru-RU" altLang="ru-R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ru-RU" altLang="ru-RU" sz="1600" b="1" dirty="0">
                <a:solidFill>
                  <a:srgbClr val="7030A0"/>
                </a:solidFill>
                <a:latin typeface="Arial" charset="0"/>
                <a:cs typeface="Arial" charset="0"/>
              </a:rPr>
              <a:t>Умение оценивать свои и чужие поступки, стремление к созидательной деятельности </a:t>
            </a:r>
          </a:p>
        </p:txBody>
      </p:sp>
      <p:sp>
        <p:nvSpPr>
          <p:cNvPr id="34821" name="Text Box 17"/>
          <p:cNvSpPr txBox="1">
            <a:spLocks noChangeArrowheads="1"/>
          </p:cNvSpPr>
          <p:nvPr/>
        </p:nvSpPr>
        <p:spPr bwMode="auto">
          <a:xfrm>
            <a:off x="4460875" y="1628775"/>
            <a:ext cx="28956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ru-RU" altLang="ru-RU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ru-RU" altLang="ru-RU" sz="1600" b="1" dirty="0">
                <a:solidFill>
                  <a:srgbClr val="7030A0"/>
                </a:solidFill>
                <a:latin typeface="Arial" charset="0"/>
                <a:cs typeface="Arial" charset="0"/>
              </a:rPr>
              <a:t>Умение добывать, преобразовывать и представлять информацию </a:t>
            </a:r>
          </a:p>
        </p:txBody>
      </p:sp>
      <p:sp>
        <p:nvSpPr>
          <p:cNvPr id="34822" name="Text Box 18"/>
          <p:cNvSpPr txBox="1">
            <a:spLocks noChangeArrowheads="1"/>
          </p:cNvSpPr>
          <p:nvPr/>
        </p:nvSpPr>
        <p:spPr bwMode="auto">
          <a:xfrm>
            <a:off x="5984875" y="3249613"/>
            <a:ext cx="3048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ru-RU" altLang="ru-RU" sz="2000" b="1" dirty="0">
                <a:solidFill>
                  <a:srgbClr val="009900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ru-RU" altLang="ru-RU" sz="1600" b="1" dirty="0">
                <a:solidFill>
                  <a:srgbClr val="7030A0"/>
                </a:solidFill>
                <a:latin typeface="Arial" charset="0"/>
                <a:cs typeface="Arial" charset="0"/>
              </a:rPr>
              <a:t>Умение донести свою позицию, понять других, договориться, чтобы сделать что-то сообща</a:t>
            </a:r>
          </a:p>
        </p:txBody>
      </p:sp>
      <p:sp>
        <p:nvSpPr>
          <p:cNvPr id="34823" name="Text Box 19"/>
          <p:cNvSpPr txBox="1">
            <a:spLocks noChangeArrowheads="1"/>
          </p:cNvSpPr>
          <p:nvPr/>
        </p:nvSpPr>
        <p:spPr bwMode="auto">
          <a:xfrm>
            <a:off x="1476375" y="1628775"/>
            <a:ext cx="28956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ru-RU" altLang="ru-RU" sz="2000" b="1" dirty="0">
                <a:solidFill>
                  <a:srgbClr val="FF9900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ru-RU" altLang="ru-RU" sz="1600" b="1" dirty="0">
                <a:solidFill>
                  <a:srgbClr val="7030A0"/>
                </a:solidFill>
                <a:latin typeface="Arial" charset="0"/>
                <a:cs typeface="Arial" charset="0"/>
              </a:rPr>
              <a:t>Умение организовывать свои дела: ставить цель, планировать, получать и оценивать результат </a:t>
            </a:r>
          </a:p>
        </p:txBody>
      </p:sp>
      <p:sp>
        <p:nvSpPr>
          <p:cNvPr id="34824" name="Line 12"/>
          <p:cNvSpPr>
            <a:spLocks noChangeShapeType="1"/>
          </p:cNvSpPr>
          <p:nvPr/>
        </p:nvSpPr>
        <p:spPr bwMode="auto">
          <a:xfrm flipH="1" flipV="1">
            <a:off x="3241675" y="3079750"/>
            <a:ext cx="533400" cy="685800"/>
          </a:xfrm>
          <a:prstGeom prst="line">
            <a:avLst/>
          </a:prstGeom>
          <a:noFill/>
          <a:ln w="152400">
            <a:solidFill>
              <a:srgbClr val="21176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5" name="Line 12"/>
          <p:cNvSpPr>
            <a:spLocks noChangeShapeType="1"/>
          </p:cNvSpPr>
          <p:nvPr/>
        </p:nvSpPr>
        <p:spPr bwMode="auto">
          <a:xfrm flipV="1">
            <a:off x="4787900" y="2935288"/>
            <a:ext cx="304800" cy="762000"/>
          </a:xfrm>
          <a:prstGeom prst="line">
            <a:avLst/>
          </a:prstGeom>
          <a:noFill/>
          <a:ln w="152400">
            <a:solidFill>
              <a:srgbClr val="21176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6" name="Line 12"/>
          <p:cNvSpPr>
            <a:spLocks noChangeShapeType="1"/>
          </p:cNvSpPr>
          <p:nvPr/>
        </p:nvSpPr>
        <p:spPr bwMode="auto">
          <a:xfrm flipV="1">
            <a:off x="5435600" y="3656013"/>
            <a:ext cx="533400" cy="381000"/>
          </a:xfrm>
          <a:prstGeom prst="line">
            <a:avLst/>
          </a:prstGeom>
          <a:noFill/>
          <a:ln w="152400">
            <a:solidFill>
              <a:srgbClr val="21176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7" name="Прямоугольник 3"/>
          <p:cNvSpPr>
            <a:spLocks noChangeArrowheads="1"/>
          </p:cNvSpPr>
          <p:nvPr/>
        </p:nvSpPr>
        <p:spPr bwMode="auto">
          <a:xfrm>
            <a:off x="293688" y="3249613"/>
            <a:ext cx="2046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000" b="1">
                <a:solidFill>
                  <a:srgbClr val="CC0000"/>
                </a:solidFill>
                <a:latin typeface="Arial" charset="0"/>
                <a:cs typeface="Arial" charset="0"/>
              </a:rPr>
              <a:t>ЛИЧНОСТНЫЕ</a:t>
            </a:r>
            <a:endParaRPr kumimoji="0" lang="ru-RU" altLang="ru-RU" sz="180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34828" name="Прямоугольник 4"/>
          <p:cNvSpPr>
            <a:spLocks noChangeArrowheads="1"/>
          </p:cNvSpPr>
          <p:nvPr/>
        </p:nvSpPr>
        <p:spPr bwMode="auto">
          <a:xfrm>
            <a:off x="1765300" y="1628775"/>
            <a:ext cx="2547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000" b="1">
                <a:solidFill>
                  <a:srgbClr val="CC0000"/>
                </a:solidFill>
                <a:latin typeface="Arial" charset="0"/>
                <a:cs typeface="Arial" charset="0"/>
              </a:rPr>
              <a:t>РЕГУЛЯТИВНЫЕ</a:t>
            </a:r>
            <a:endParaRPr kumimoji="0" lang="ru-RU" altLang="ru-RU" sz="180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34829" name="Прямоугольник 5"/>
          <p:cNvSpPr>
            <a:spLocks noChangeArrowheads="1"/>
          </p:cNvSpPr>
          <p:nvPr/>
        </p:nvSpPr>
        <p:spPr bwMode="auto">
          <a:xfrm>
            <a:off x="4425950" y="1628775"/>
            <a:ext cx="2840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000" b="1">
                <a:solidFill>
                  <a:srgbClr val="CC0000"/>
                </a:solidFill>
                <a:latin typeface="Arial" charset="0"/>
                <a:cs typeface="Arial" charset="0"/>
              </a:rPr>
              <a:t>ПОЗНАВАТЕЛЬНЫЕ</a:t>
            </a:r>
            <a:endParaRPr kumimoji="0" lang="ru-RU" altLang="ru-RU" sz="180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34830" name="Прямоугольник 6"/>
          <p:cNvSpPr>
            <a:spLocks noChangeArrowheads="1"/>
          </p:cNvSpPr>
          <p:nvPr/>
        </p:nvSpPr>
        <p:spPr bwMode="auto">
          <a:xfrm>
            <a:off x="5888038" y="3249613"/>
            <a:ext cx="3221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ru-RU" altLang="ru-RU" sz="2000" b="1">
                <a:solidFill>
                  <a:srgbClr val="CC0000"/>
                </a:solidFill>
                <a:latin typeface="Arial" charset="0"/>
                <a:cs typeface="Arial" charset="0"/>
              </a:rPr>
              <a:t>КОММУНИКАТИВНЫЕ</a:t>
            </a:r>
            <a:endParaRPr kumimoji="0" lang="ru-RU" altLang="ru-RU" sz="180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pic>
        <p:nvPicPr>
          <p:cNvPr id="34831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4119563"/>
            <a:ext cx="2252662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71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07904" y="1981200"/>
            <a:ext cx="5112568" cy="447198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3000" dirty="0" smtClean="0">
                <a:solidFill>
                  <a:srgbClr val="7030A0"/>
                </a:solidFill>
                <a:latin typeface="Arial" charset="0"/>
              </a:rPr>
              <a:t>Рефлексия создаёт условия для </a:t>
            </a:r>
            <a:r>
              <a:rPr lang="ru-RU" altLang="ru-RU" sz="3000" u="sng" dirty="0" smtClean="0">
                <a:solidFill>
                  <a:srgbClr val="7030A0"/>
                </a:solidFill>
                <a:latin typeface="Arial" charset="0"/>
              </a:rPr>
              <a:t>внутренней мотивации </a:t>
            </a:r>
            <a:r>
              <a:rPr lang="ru-RU" altLang="ru-RU" sz="3000" dirty="0" smtClean="0">
                <a:solidFill>
                  <a:srgbClr val="7030A0"/>
                </a:solidFill>
                <a:latin typeface="Arial" charset="0"/>
              </a:rPr>
              <a:t>на деятельность.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3000" dirty="0" smtClean="0">
                <a:solidFill>
                  <a:srgbClr val="7030A0"/>
                </a:solidFill>
                <a:latin typeface="Arial" charset="0"/>
              </a:rPr>
              <a:t>Рефлексия помогает ученикам осмыслить </a:t>
            </a:r>
            <a:r>
              <a:rPr lang="ru-RU" altLang="ru-RU" sz="3000" u="sng" dirty="0" smtClean="0">
                <a:solidFill>
                  <a:srgbClr val="7030A0"/>
                </a:solidFill>
                <a:latin typeface="Arial" charset="0"/>
              </a:rPr>
              <a:t>получаемые результаты</a:t>
            </a:r>
            <a:r>
              <a:rPr lang="ru-RU" altLang="ru-RU" sz="3000" dirty="0" smtClean="0">
                <a:solidFill>
                  <a:srgbClr val="7030A0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altLang="ru-RU" sz="3000" dirty="0" smtClean="0">
                <a:solidFill>
                  <a:srgbClr val="7030A0"/>
                </a:solidFill>
                <a:latin typeface="Arial" charset="0"/>
              </a:rPr>
              <a:t>Рефлексия помогает </a:t>
            </a:r>
            <a:r>
              <a:rPr lang="ru-RU" altLang="ru-RU" sz="3000" u="sng" dirty="0" smtClean="0">
                <a:solidFill>
                  <a:srgbClr val="7030A0"/>
                </a:solidFill>
                <a:latin typeface="Arial" charset="0"/>
              </a:rPr>
              <a:t>наметить цели </a:t>
            </a:r>
            <a:r>
              <a:rPr lang="ru-RU" altLang="ru-RU" sz="3000" dirty="0" smtClean="0">
                <a:solidFill>
                  <a:srgbClr val="7030A0"/>
                </a:solidFill>
                <a:latin typeface="Arial" charset="0"/>
              </a:rPr>
              <a:t>будущей работы, «соединить» результаты с целями.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3000" dirty="0" smtClean="0">
              <a:solidFill>
                <a:schemeClr val="fol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413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3600" b="1" dirty="0" smtClean="0">
                <a:solidFill>
                  <a:srgbClr val="0070C0"/>
                </a:solidFill>
                <a:latin typeface="Arial" charset="0"/>
              </a:rPr>
              <a:t>Образовательный эффект рефлексии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2204864"/>
            <a:ext cx="280754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0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ic6.mycdn.me/image?id=583149664981&amp;bid=583149664981&amp;t=17&amp;plc=WEB&amp;tkn=ZPJ5oXOzh1MOYd3ZqDYBwP70Rv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07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95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3600" b="1" dirty="0" smtClean="0">
                <a:solidFill>
                  <a:srgbClr val="0070C0"/>
                </a:solidFill>
                <a:latin typeface="Arial" charset="0"/>
              </a:rPr>
              <a:t>В современной педагогике под рефлексией понимают:</a:t>
            </a:r>
            <a:r>
              <a:rPr lang="ru-RU" altLang="ru-RU" sz="4000" b="1" dirty="0" smtClean="0">
                <a:solidFill>
                  <a:srgbClr val="0070C0"/>
                </a:solidFill>
                <a:latin typeface="Arial" charset="0"/>
              </a:rPr>
              <a:t> </a:t>
            </a:r>
          </a:p>
        </p:txBody>
      </p:sp>
      <p:pic>
        <p:nvPicPr>
          <p:cNvPr id="10243" name="Picture 4" descr="ру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481263"/>
            <a:ext cx="27654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132138" y="2841625"/>
            <a:ext cx="5940425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kumimoji="0" lang="ru-RU" altLang="ru-RU" sz="3000" b="1" dirty="0">
                <a:solidFill>
                  <a:srgbClr val="7030A0"/>
                </a:solidFill>
              </a:rPr>
              <a:t>осознание смысла и способа  собственной деятельности,</a:t>
            </a:r>
          </a:p>
          <a:p>
            <a:pPr marL="457200" indent="-457200"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kumimoji="0" lang="ru-RU" altLang="ru-RU" sz="3000" b="1" dirty="0">
                <a:solidFill>
                  <a:srgbClr val="7030A0"/>
                </a:solidFill>
              </a:rPr>
              <a:t>объективная оценка своих результатов,</a:t>
            </a:r>
          </a:p>
          <a:p>
            <a:pPr marL="457200" indent="-457200" eaLnBrk="1" hangingPunct="1">
              <a:spcBef>
                <a:spcPct val="20000"/>
              </a:spcBef>
              <a:buSzPct val="75000"/>
              <a:buFont typeface="Wingdings" panose="05000000000000000000" pitchFamily="2" charset="2"/>
              <a:buChar char="§"/>
            </a:pPr>
            <a:r>
              <a:rPr kumimoji="0" lang="ru-RU" altLang="ru-RU" sz="3000" b="1" dirty="0">
                <a:solidFill>
                  <a:srgbClr val="7030A0"/>
                </a:solidFill>
              </a:rPr>
              <a:t>обнаружение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30365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лест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8880"/>
            <a:ext cx="2376488" cy="365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27313" y="2276475"/>
            <a:ext cx="6516687" cy="41148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chemeClr val="folHlink"/>
                </a:solidFill>
                <a:latin typeface="Arial" charset="0"/>
              </a:rPr>
              <a:t>   </a:t>
            </a:r>
            <a:r>
              <a:rPr lang="ru-RU" sz="2800" b="1" dirty="0">
                <a:solidFill>
                  <a:srgbClr val="0070C0"/>
                </a:solidFill>
                <a:latin typeface="Arial" charset="0"/>
              </a:rPr>
              <a:t>Цели рефлексии: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800" b="1" dirty="0">
                <a:solidFill>
                  <a:srgbClr val="7030A0"/>
                </a:solidFill>
                <a:latin typeface="Arial" charset="0"/>
              </a:rPr>
              <a:t>сравнить способы и методы, применяемые другими, со своими;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800" b="1" dirty="0">
                <a:solidFill>
                  <a:srgbClr val="7030A0"/>
                </a:solidFill>
                <a:latin typeface="Arial" charset="0"/>
              </a:rPr>
              <a:t>собрать в общую копилку замеченное, обдуманное, понятое каждым;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800" b="1" dirty="0">
                <a:solidFill>
                  <a:srgbClr val="7030A0"/>
                </a:solidFill>
                <a:latin typeface="Arial" charset="0"/>
              </a:rPr>
              <a:t>уйти с урока с зафиксированным результатом</a:t>
            </a:r>
            <a:r>
              <a:rPr lang="ru-RU" sz="2800" b="1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8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19819" name="Rectangle 11"/>
          <p:cNvSpPr>
            <a:spLocks noGrp="1" noChangeArrowheads="1"/>
          </p:cNvSpPr>
          <p:nvPr>
            <p:ph type="title"/>
          </p:nvPr>
        </p:nvSpPr>
        <p:spPr>
          <a:xfrm>
            <a:off x="250825" y="260649"/>
            <a:ext cx="8642350" cy="1224136"/>
          </a:xfrm>
        </p:spPr>
        <p:txBody>
          <a:bodyPr rtlCol="0"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rgbClr val="0070C0"/>
                </a:solidFill>
                <a:latin typeface="Arial" charset="0"/>
              </a:rPr>
              <a:t>Рефлексия осуществляется не только</a:t>
            </a:r>
            <a:br>
              <a:rPr lang="ru-RU" sz="3200" b="1" dirty="0">
                <a:solidFill>
                  <a:srgbClr val="0070C0"/>
                </a:solidFill>
                <a:latin typeface="Arial" charset="0"/>
              </a:rPr>
            </a:br>
            <a:r>
              <a:rPr lang="ru-RU" sz="3200" b="1" dirty="0">
                <a:solidFill>
                  <a:srgbClr val="0070C0"/>
                </a:solidFill>
                <a:latin typeface="Arial" charset="0"/>
              </a:rPr>
              <a:t>в конце урока, но и на любом его этапе.</a:t>
            </a:r>
            <a:br>
              <a:rPr lang="ru-RU" sz="3200" b="1" dirty="0">
                <a:solidFill>
                  <a:srgbClr val="0070C0"/>
                </a:solidFill>
                <a:latin typeface="Arial" charset="0"/>
              </a:rPr>
            </a:br>
            <a:endParaRPr lang="ru-RU" sz="3200" b="1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04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32138" y="2409825"/>
            <a:ext cx="58674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2800" dirty="0" smtClean="0">
              <a:solidFill>
                <a:srgbClr val="7030A0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800" b="1" dirty="0" smtClean="0">
                <a:solidFill>
                  <a:srgbClr val="7030A0"/>
                </a:solidFill>
                <a:latin typeface="Arial" charset="0"/>
              </a:rPr>
              <a:t>Рефлексия настроения и эмоционального состояния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800" b="1" dirty="0" smtClean="0">
                <a:solidFill>
                  <a:srgbClr val="7030A0"/>
                </a:solidFill>
                <a:latin typeface="Arial" charset="0"/>
              </a:rPr>
              <a:t>Рефлексия деятельности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sz="2800" b="1" dirty="0" smtClean="0">
                <a:solidFill>
                  <a:srgbClr val="7030A0"/>
                </a:solidFill>
                <a:latin typeface="Arial" charset="0"/>
              </a:rPr>
              <a:t>Рефлексия содержания учебного материала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56396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3200" b="1" dirty="0" smtClean="0">
                <a:solidFill>
                  <a:srgbClr val="0070C0"/>
                </a:solidFill>
                <a:latin typeface="Arial" charset="0"/>
              </a:rPr>
              <a:t>Исходя из функций рефлексии предлагается следующая классификация: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26241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5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3700" y="1981200"/>
            <a:ext cx="849878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</a:rPr>
              <a:t>Этапы урока:  </a:t>
            </a:r>
            <a:r>
              <a:rPr lang="ru-RU" altLang="ru-RU" sz="2800" dirty="0" smtClean="0">
                <a:solidFill>
                  <a:srgbClr val="7030A0"/>
                </a:solidFill>
                <a:latin typeface="Arial" charset="0"/>
              </a:rPr>
              <a:t>в начале урока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>
                <a:solidFill>
                  <a:srgbClr val="7030A0"/>
                </a:solidFill>
                <a:latin typeface="Arial" charset="0"/>
              </a:rPr>
              <a:t>                          в конце деятельности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</a:rPr>
              <a:t>Приёмы: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80920" cy="1143000"/>
          </a:xfrm>
          <a:noFill/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3600" b="1" dirty="0" smtClean="0">
                <a:solidFill>
                  <a:srgbClr val="0070C0"/>
                </a:solidFill>
                <a:latin typeface="Arial" charset="0"/>
              </a:rPr>
              <a:t>Рефлексия настроения и эмоционального состояния</a:t>
            </a:r>
          </a:p>
        </p:txBody>
      </p:sp>
      <p:pic>
        <p:nvPicPr>
          <p:cNvPr id="1331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24" y="2996952"/>
            <a:ext cx="1447800" cy="1440111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4" y="3141663"/>
            <a:ext cx="1585565" cy="143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491" y="3284984"/>
            <a:ext cx="1439863" cy="12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AutoShape 8"/>
          <p:cNvSpPr>
            <a:spLocks noChangeArrowheads="1"/>
          </p:cNvSpPr>
          <p:nvPr/>
        </p:nvSpPr>
        <p:spPr bwMode="auto">
          <a:xfrm>
            <a:off x="7235825" y="4941888"/>
            <a:ext cx="1081088" cy="1222375"/>
          </a:xfrm>
          <a:prstGeom prst="star4">
            <a:avLst>
              <a:gd name="adj" fmla="val 125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kumimoji="0" lang="ru-RU" altLang="ru-RU">
              <a:latin typeface="Franklin Gothic Book" pitchFamily="34" charset="0"/>
            </a:endParaRPr>
          </a:p>
        </p:txBody>
      </p:sp>
      <p:sp>
        <p:nvSpPr>
          <p:cNvPr id="13320" name="AutoShape 9"/>
          <p:cNvSpPr>
            <a:spLocks noChangeArrowheads="1"/>
          </p:cNvSpPr>
          <p:nvPr/>
        </p:nvSpPr>
        <p:spPr bwMode="auto">
          <a:xfrm>
            <a:off x="5219700" y="5013325"/>
            <a:ext cx="1081088" cy="1223963"/>
          </a:xfrm>
          <a:prstGeom prst="star4">
            <a:avLst>
              <a:gd name="adj" fmla="val 12500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kumimoji="0" lang="ru-RU" altLang="ru-RU">
              <a:latin typeface="Franklin Gothic Book" pitchFamily="34" charset="0"/>
            </a:endParaRPr>
          </a:p>
        </p:txBody>
      </p:sp>
      <p:sp>
        <p:nvSpPr>
          <p:cNvPr id="13321" name="AutoShape 1"/>
          <p:cNvSpPr>
            <a:spLocks noChangeArrowheads="1"/>
          </p:cNvSpPr>
          <p:nvPr/>
        </p:nvSpPr>
        <p:spPr bwMode="auto">
          <a:xfrm>
            <a:off x="3201988" y="5013325"/>
            <a:ext cx="1082675" cy="10795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kumimoji="0" lang="ru-RU" altLang="ru-RU">
              <a:latin typeface="Franklin Gothic Book" pitchFamily="34" charset="0"/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02142"/>
            <a:ext cx="1585565" cy="143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62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640960" cy="15121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чувствую себя хорошо, комфортно, то вешаю на дерево яблоки(цветы) красного цвета, если нет, зелёного.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Vector silhouette of summer season tree - Stock Vector LoopAll #5783441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160854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yantai very sweet fuji apple products,China yantai very sweet fuji apple suppli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129614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yantai very sweet fuji apple products,China yantai very sweet fuji apple supplie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92" y="3717032"/>
            <a:ext cx="129614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красный вагон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4508500"/>
            <a:ext cx="2592387" cy="160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8" name="Picture 6" descr="синий ваг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437063"/>
            <a:ext cx="27368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7" descr="парово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3059113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 descr="девоч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73238"/>
            <a:ext cx="20161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9" descr="мальчик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73238"/>
            <a:ext cx="1943100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724525" y="1989138"/>
            <a:ext cx="935038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8800" b="1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284663" y="4797425"/>
            <a:ext cx="43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7019925" y="4724400"/>
            <a:ext cx="43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pic>
        <p:nvPicPr>
          <p:cNvPr id="59405" name="Голубой вагон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644900"/>
            <a:ext cx="503237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03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920" fill="hold"/>
                                        <p:tgtEl>
                                          <p:spTgt spid="594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0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1628775"/>
            <a:ext cx="8713788" cy="4895850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</a:rPr>
              <a:t>Этапы урока:</a:t>
            </a:r>
            <a:r>
              <a:rPr lang="ru-RU" altLang="ru-RU" sz="28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altLang="ru-RU" sz="2800" dirty="0" smtClean="0">
                <a:solidFill>
                  <a:srgbClr val="7030A0"/>
                </a:solidFill>
                <a:latin typeface="Arial" charset="0"/>
              </a:rPr>
              <a:t>проверка домашнего задания 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>
                <a:solidFill>
                  <a:srgbClr val="7030A0"/>
                </a:solidFill>
                <a:latin typeface="Arial" charset="0"/>
              </a:rPr>
              <a:t>                         защита проектных работ 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>
                <a:solidFill>
                  <a:srgbClr val="7030A0"/>
                </a:solidFill>
                <a:latin typeface="Arial" charset="0"/>
              </a:rPr>
              <a:t>                         в конце урока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</a:rPr>
              <a:t>Приёмы:</a:t>
            </a:r>
          </a:p>
          <a:p>
            <a:pPr eaLnBrk="1" hangingPunct="1">
              <a:buFontTx/>
              <a:buNone/>
            </a:pPr>
            <a:endParaRPr lang="ru-RU" altLang="ru-RU" b="1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211767"/>
                </a:solidFill>
                <a:latin typeface="Arial" charset="0"/>
              </a:rPr>
              <a:t>Рефлексия деятельности</a:t>
            </a:r>
            <a:r>
              <a:rPr lang="ru-RU" altLang="ru-RU" sz="3600" smtClean="0">
                <a:latin typeface="Arial" charset="0"/>
              </a:rPr>
              <a:t>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284538"/>
            <a:ext cx="3313113" cy="281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Рисунок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r="1086"/>
          <a:stretch>
            <a:fillRect/>
          </a:stretch>
        </p:blipFill>
        <p:spPr bwMode="auto">
          <a:xfrm>
            <a:off x="1979613" y="3284538"/>
            <a:ext cx="35274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4868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0070C0"/>
                </a:solidFill>
                <a:latin typeface="Arial" charset="0"/>
              </a:rPr>
              <a:t>Рефлексия деятельности</a:t>
            </a:r>
            <a:r>
              <a:rPr lang="ru-RU" altLang="ru-RU" sz="3600" dirty="0">
                <a:solidFill>
                  <a:srgbClr val="0070C0"/>
                </a:solidFill>
                <a:latin typeface="Arial" charset="0"/>
              </a:rPr>
              <a:t> 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3436938"/>
            <a:ext cx="3313113" cy="281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20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195</TotalTime>
  <Words>780</Words>
  <Application>Microsoft Office PowerPoint</Application>
  <PresentationFormat>Экран (4:3)</PresentationFormat>
  <Paragraphs>163</Paragraphs>
  <Slides>25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Что такое рефлексия?</vt:lpstr>
      <vt:lpstr>В современной педагогике под рефлексией понимают: </vt:lpstr>
      <vt:lpstr>Рефлексия осуществляется не только в конце урока, но и на любом его этапе. </vt:lpstr>
      <vt:lpstr>Исходя из функций рефлексии предлагается следующая классификация:</vt:lpstr>
      <vt:lpstr>Рефлексия настроения и эмоционального состояния</vt:lpstr>
      <vt:lpstr>Если чувствую себя хорошо, комфортно, то вешаю на дерево яблоки(цветы) красного цвета, если нет, зелёного.</vt:lpstr>
      <vt:lpstr>Презентация PowerPoint</vt:lpstr>
      <vt:lpstr>Рефлексия деятельности </vt:lpstr>
      <vt:lpstr>Фразы из рефлексивного экрана: 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 содержания учебного материала 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рефлексии</vt:lpstr>
      <vt:lpstr>Способы обучения рефлексии</vt:lpstr>
      <vt:lpstr>Цели развития рефлексии</vt:lpstr>
      <vt:lpstr>Универсальные учебные действия</vt:lpstr>
      <vt:lpstr>Образовательный эффект рефлексии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2014-11-14T17:51:53Z</dcterms:created>
  <dcterms:modified xsi:type="dcterms:W3CDTF">2014-11-18T18:18:37Z</dcterms:modified>
</cp:coreProperties>
</file>