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4" r:id="rId1"/>
  </p:sldMasterIdLst>
  <p:notesMasterIdLst>
    <p:notesMasterId r:id="rId22"/>
  </p:notesMasterIdLst>
  <p:sldIdLst>
    <p:sldId id="269" r:id="rId2"/>
    <p:sldId id="258" r:id="rId3"/>
    <p:sldId id="270" r:id="rId4"/>
    <p:sldId id="267" r:id="rId5"/>
    <p:sldId id="268" r:id="rId6"/>
    <p:sldId id="271" r:id="rId7"/>
    <p:sldId id="278" r:id="rId8"/>
    <p:sldId id="266" r:id="rId9"/>
    <p:sldId id="262" r:id="rId10"/>
    <p:sldId id="263" r:id="rId11"/>
    <p:sldId id="264" r:id="rId12"/>
    <p:sldId id="265" r:id="rId13"/>
    <p:sldId id="272" r:id="rId14"/>
    <p:sldId id="275" r:id="rId15"/>
    <p:sldId id="274" r:id="rId16"/>
    <p:sldId id="273" r:id="rId17"/>
    <p:sldId id="277" r:id="rId18"/>
    <p:sldId id="280" r:id="rId19"/>
    <p:sldId id="281" r:id="rId20"/>
    <p:sldId id="282" r:id="rId21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9072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8385271-BFF4-40CB-AAAA-8700D0618A7D}" type="datetimeFigureOut">
              <a:rPr lang="ru-RU" smtClean="0"/>
              <a:pPr/>
              <a:t>24.12.2014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49895F-C952-4C4A-9FFC-1FC81BD9504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120788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5" name="Rectangle 3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ru-RU" smtClean="0"/>
              <a:t>Света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7107" name="Rectangle 3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ru-RU" smtClean="0"/>
              <a:t>Саша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1" name="Rectangle 3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ru-RU" smtClean="0"/>
              <a:t>Саша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9155" name="Rectangle 3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ru-RU" dirty="0" smtClean="0"/>
              <a:t>Саша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9" name="Rectangle 3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ru-RU" smtClean="0"/>
              <a:t>Саша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12/24/2014</a:t>
            </a:fld>
            <a:endParaRPr lang="en-US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12/24/2014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12/24/2014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Заголовок, текст и 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6F8120-6AFC-400B-9CC1-B06718D56A45}" type="datetime1">
              <a:rPr lang="ru-RU"/>
              <a:pPr>
                <a:defRPr/>
              </a:pPr>
              <a:t>24.12.2014</a:t>
            </a:fld>
            <a:endParaRPr lang="ru-RU"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5BC746-CB8C-4FC0-93F0-AF2C4175BF4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12/24/2014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12/24/2014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12/24/2014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12/24/2014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12/24/2014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12/24/2014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12/24/2014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12/24/2014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12/24/2014</a:t>
            </a:fld>
            <a:endParaRPr lang="en-US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0" y="500063"/>
            <a:ext cx="9144000" cy="9540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ru-RU" sz="2800" dirty="0">
                <a:latin typeface="+mj-lt"/>
              </a:rPr>
              <a:t>Заседание методического объединения учителей начальной школы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057400" y="1447800"/>
            <a:ext cx="4572000" cy="5238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u="sng" dirty="0">
                <a:latin typeface="+mj-lt"/>
              </a:rPr>
              <a:t>Тема</a:t>
            </a:r>
            <a:r>
              <a:rPr lang="ru-RU" sz="2800" dirty="0">
                <a:latin typeface="+mj-lt"/>
              </a:rPr>
              <a:t>:</a:t>
            </a:r>
          </a:p>
        </p:txBody>
      </p:sp>
      <p:sp>
        <p:nvSpPr>
          <p:cNvPr id="5124" name="TextBox 4"/>
          <p:cNvSpPr txBox="1">
            <a:spLocks noChangeArrowheads="1"/>
          </p:cNvSpPr>
          <p:nvPr/>
        </p:nvSpPr>
        <p:spPr bwMode="auto">
          <a:xfrm>
            <a:off x="14288" y="1905000"/>
            <a:ext cx="9129712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4800" dirty="0" smtClean="0">
                <a:latin typeface="Monotype Corsiva" pitchFamily="66" charset="0"/>
              </a:rPr>
              <a:t>«Проектирование </a:t>
            </a:r>
          </a:p>
          <a:p>
            <a:pPr algn="ctr"/>
            <a:r>
              <a:rPr lang="ru-RU" sz="4800" dirty="0" smtClean="0">
                <a:latin typeface="Monotype Corsiva" pitchFamily="66" charset="0"/>
              </a:rPr>
              <a:t>современного урока </a:t>
            </a:r>
          </a:p>
          <a:p>
            <a:pPr algn="ctr"/>
            <a:r>
              <a:rPr lang="ru-RU" sz="4800" dirty="0" smtClean="0">
                <a:latin typeface="Monotype Corsiva" pitchFamily="66" charset="0"/>
              </a:rPr>
              <a:t>в </a:t>
            </a:r>
            <a:r>
              <a:rPr lang="ru-RU" sz="4800" dirty="0">
                <a:latin typeface="Monotype Corsiva" pitchFamily="66" charset="0"/>
              </a:rPr>
              <a:t>начальной школе в </a:t>
            </a:r>
            <a:r>
              <a:rPr lang="ru-RU" sz="4800" dirty="0" smtClean="0">
                <a:latin typeface="Monotype Corsiva" pitchFamily="66" charset="0"/>
              </a:rPr>
              <a:t>условиях работы по ФГОС НОО»</a:t>
            </a:r>
            <a:endParaRPr lang="ru-RU" sz="4800" dirty="0">
              <a:latin typeface="Monotype Corsiva" pitchFamily="66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0" y="5572125"/>
            <a:ext cx="9144000" cy="5238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dirty="0" smtClean="0">
                <a:latin typeface="+mj-lt"/>
              </a:rPr>
              <a:t>Март-2014</a:t>
            </a:r>
            <a:endParaRPr lang="ru-RU" sz="2800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3000"/>
                                        <p:tgtEl>
                                          <p:spTgt spid="5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28750"/>
          </a:xfrm>
          <a:solidFill>
            <a:srgbClr val="FF9999"/>
          </a:solidFill>
        </p:spPr>
        <p:txBody>
          <a:bodyPr>
            <a:normAutofit fontScale="90000"/>
          </a:bodyPr>
          <a:lstStyle/>
          <a:p>
            <a:pPr algn="ctr"/>
            <a:r>
              <a:rPr lang="ru-RU" sz="3200" b="1" dirty="0" smtClean="0"/>
              <a:t>ПРОДУКТИВНЫЕ ЗАДАНИЯ</a:t>
            </a:r>
            <a:r>
              <a:rPr lang="ru-RU" sz="3200" dirty="0" smtClean="0"/>
              <a:t>  </a:t>
            </a:r>
            <a:r>
              <a:rPr lang="ru-RU" sz="3300" dirty="0" smtClean="0"/>
              <a:t/>
            </a:r>
            <a:br>
              <a:rPr lang="ru-RU" sz="3300" dirty="0" smtClean="0"/>
            </a:br>
            <a:r>
              <a:rPr lang="ru-RU" sz="3300" dirty="0" smtClean="0"/>
              <a:t> </a:t>
            </a:r>
            <a:r>
              <a:rPr lang="ru-RU" sz="3200" dirty="0" smtClean="0">
                <a:latin typeface="Arial" charset="0"/>
              </a:rPr>
              <a:t>Как традиционные задания сделать продуктивными?</a:t>
            </a:r>
          </a:p>
        </p:txBody>
      </p:sp>
      <p:sp>
        <p:nvSpPr>
          <p:cNvPr id="14339" name="Text Box 3"/>
          <p:cNvSpPr txBox="1">
            <a:spLocks noChangeArrowheads="1"/>
          </p:cNvSpPr>
          <p:nvPr/>
        </p:nvSpPr>
        <p:spPr bwMode="auto">
          <a:xfrm>
            <a:off x="609600" y="2057400"/>
            <a:ext cx="2232025" cy="650875"/>
          </a:xfrm>
          <a:prstGeom prst="rect">
            <a:avLst/>
          </a:prstGeom>
          <a:solidFill>
            <a:srgbClr val="FF7C8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b="1" dirty="0"/>
              <a:t>Традиционные задания</a:t>
            </a:r>
          </a:p>
        </p:txBody>
      </p:sp>
      <p:sp>
        <p:nvSpPr>
          <p:cNvPr id="10250" name="Text Box 10"/>
          <p:cNvSpPr txBox="1">
            <a:spLocks noChangeArrowheads="1"/>
          </p:cNvSpPr>
          <p:nvPr/>
        </p:nvSpPr>
        <p:spPr bwMode="auto">
          <a:xfrm>
            <a:off x="3657600" y="2819400"/>
            <a:ext cx="5319712" cy="1477328"/>
          </a:xfrm>
          <a:prstGeom prst="rect">
            <a:avLst/>
          </a:prstGeom>
          <a:solidFill>
            <a:srgbClr val="CCFF99"/>
          </a:solidFill>
          <a:ln w="38100">
            <a:solidFill>
              <a:srgbClr val="29941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rgbClr val="2B03F5"/>
                </a:solidFill>
              </a:rPr>
              <a:t>С</a:t>
            </a:r>
            <a:r>
              <a:rPr lang="ru-RU" b="1" dirty="0"/>
              <a:t>равните рыбу и курицу на тарелке. </a:t>
            </a:r>
            <a:endParaRPr lang="ru-RU" b="1" dirty="0" smtClean="0"/>
          </a:p>
          <a:p>
            <a:pPr algn="ctr"/>
            <a:r>
              <a:rPr lang="ru-RU" b="1" dirty="0" smtClean="0"/>
              <a:t>У </a:t>
            </a:r>
            <a:r>
              <a:rPr lang="ru-RU" b="1" dirty="0"/>
              <a:t>кого  из них мускулатура прочнее </a:t>
            </a:r>
            <a:endParaRPr lang="ru-RU" b="1" dirty="0" smtClean="0"/>
          </a:p>
          <a:p>
            <a:pPr algn="ctr"/>
            <a:r>
              <a:rPr lang="ru-RU" b="1" dirty="0" smtClean="0"/>
              <a:t>прикреплена </a:t>
            </a:r>
            <a:r>
              <a:rPr lang="ru-RU" b="1" dirty="0"/>
              <a:t>к  скелету?  </a:t>
            </a:r>
            <a:endParaRPr lang="ru-RU" b="1" dirty="0" smtClean="0"/>
          </a:p>
          <a:p>
            <a:pPr algn="ctr"/>
            <a:r>
              <a:rPr lang="ru-RU" b="1" dirty="0" smtClean="0"/>
              <a:t>С </a:t>
            </a:r>
            <a:r>
              <a:rPr lang="ru-RU" b="1" dirty="0"/>
              <a:t>чем на ваш взгляд это связано?  </a:t>
            </a:r>
            <a:endParaRPr lang="ru-RU" b="1" dirty="0" smtClean="0"/>
          </a:p>
          <a:p>
            <a:pPr algn="ctr"/>
            <a:r>
              <a:rPr lang="ru-RU" b="1" dirty="0" smtClean="0"/>
              <a:t>(</a:t>
            </a:r>
            <a:r>
              <a:rPr lang="ru-RU" b="1" dirty="0"/>
              <a:t>Биология, 7 </a:t>
            </a:r>
            <a:r>
              <a:rPr lang="ru-RU" b="1" dirty="0" err="1"/>
              <a:t>кл</a:t>
            </a:r>
            <a:r>
              <a:rPr lang="ru-RU" b="1" dirty="0"/>
              <a:t>.) </a:t>
            </a:r>
          </a:p>
        </p:txBody>
      </p:sp>
      <p:sp>
        <p:nvSpPr>
          <p:cNvPr id="14344" name="Text Box 11"/>
          <p:cNvSpPr txBox="1">
            <a:spLocks noChangeArrowheads="1"/>
          </p:cNvSpPr>
          <p:nvPr/>
        </p:nvSpPr>
        <p:spPr bwMode="auto">
          <a:xfrm>
            <a:off x="228600" y="3048000"/>
            <a:ext cx="3071813" cy="1200329"/>
          </a:xfrm>
          <a:prstGeom prst="rect">
            <a:avLst/>
          </a:prstGeom>
          <a:noFill/>
          <a:ln w="38100">
            <a:solidFill>
              <a:srgbClr val="FF33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b="1" dirty="0"/>
              <a:t>Перечислите основные </a:t>
            </a:r>
          </a:p>
          <a:p>
            <a:pPr algn="ctr"/>
            <a:r>
              <a:rPr lang="ru-RU" b="1" dirty="0"/>
              <a:t>особенности  мускулатуры</a:t>
            </a:r>
          </a:p>
          <a:p>
            <a:pPr algn="ctr"/>
            <a:r>
              <a:rPr lang="ru-RU" b="1" dirty="0"/>
              <a:t> птиц.</a:t>
            </a:r>
          </a:p>
        </p:txBody>
      </p:sp>
      <p:sp>
        <p:nvSpPr>
          <p:cNvPr id="14345" name="Прямоугольник 14"/>
          <p:cNvSpPr>
            <a:spLocks noChangeArrowheads="1"/>
          </p:cNvSpPr>
          <p:nvPr/>
        </p:nvSpPr>
        <p:spPr bwMode="auto">
          <a:xfrm>
            <a:off x="1071563" y="4572000"/>
            <a:ext cx="7143750" cy="173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600" dirty="0">
                <a:solidFill>
                  <a:srgbClr val="002060"/>
                </a:solidFill>
              </a:rPr>
              <a:t>Связать задание с повседневным опытом ученика через жизненную ситуацию</a:t>
            </a:r>
          </a:p>
        </p:txBody>
      </p:sp>
      <p:sp>
        <p:nvSpPr>
          <p:cNvPr id="10" name="Text Box 4"/>
          <p:cNvSpPr txBox="1">
            <a:spLocks noChangeArrowheads="1"/>
          </p:cNvSpPr>
          <p:nvPr/>
        </p:nvSpPr>
        <p:spPr bwMode="auto">
          <a:xfrm>
            <a:off x="5105400" y="2133600"/>
            <a:ext cx="2665413" cy="369332"/>
          </a:xfrm>
          <a:prstGeom prst="rect">
            <a:avLst/>
          </a:prstGeom>
          <a:solidFill>
            <a:srgbClr val="8DF07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b="1" dirty="0" smtClean="0"/>
              <a:t>Современный урок</a:t>
            </a:r>
            <a:endParaRPr lang="ru-RU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2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50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1428750"/>
          </a:xfrm>
          <a:solidFill>
            <a:srgbClr val="FF9999"/>
          </a:solidFill>
        </p:spPr>
        <p:txBody>
          <a:bodyPr>
            <a:normAutofit fontScale="90000"/>
          </a:bodyPr>
          <a:lstStyle/>
          <a:p>
            <a:pPr algn="ctr"/>
            <a:r>
              <a:rPr lang="ru-RU" sz="3200" b="1" dirty="0" smtClean="0"/>
              <a:t>ПРОДУКТИВНЫЕ ЗАДАНИЯ</a:t>
            </a:r>
            <a:r>
              <a:rPr lang="ru-RU" sz="3200" dirty="0" smtClean="0"/>
              <a:t>  </a:t>
            </a:r>
            <a:r>
              <a:rPr lang="ru-RU" sz="3300" dirty="0" smtClean="0"/>
              <a:t/>
            </a:r>
            <a:br>
              <a:rPr lang="ru-RU" sz="3300" dirty="0" smtClean="0"/>
            </a:br>
            <a:r>
              <a:rPr lang="ru-RU" sz="3300" dirty="0" smtClean="0"/>
              <a:t> </a:t>
            </a:r>
            <a:r>
              <a:rPr lang="ru-RU" sz="3200" dirty="0" smtClean="0">
                <a:latin typeface="Arial" charset="0"/>
              </a:rPr>
              <a:t>Как традиционные задания сделать продуктивными?</a:t>
            </a:r>
          </a:p>
        </p:txBody>
      </p:sp>
      <p:sp>
        <p:nvSpPr>
          <p:cNvPr id="15363" name="Text Box 3"/>
          <p:cNvSpPr txBox="1">
            <a:spLocks noChangeArrowheads="1"/>
          </p:cNvSpPr>
          <p:nvPr/>
        </p:nvSpPr>
        <p:spPr bwMode="auto">
          <a:xfrm>
            <a:off x="304800" y="1906588"/>
            <a:ext cx="2232025" cy="650875"/>
          </a:xfrm>
          <a:prstGeom prst="rect">
            <a:avLst/>
          </a:prstGeom>
          <a:solidFill>
            <a:srgbClr val="FF7C8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b="1"/>
              <a:t>Традиционные задания</a:t>
            </a:r>
          </a:p>
        </p:txBody>
      </p:sp>
      <p:sp>
        <p:nvSpPr>
          <p:cNvPr id="15367" name="Text Box 7"/>
          <p:cNvSpPr txBox="1">
            <a:spLocks noChangeArrowheads="1"/>
          </p:cNvSpPr>
          <p:nvPr/>
        </p:nvSpPr>
        <p:spPr bwMode="auto">
          <a:xfrm>
            <a:off x="533400" y="2819400"/>
            <a:ext cx="1895475" cy="646331"/>
          </a:xfrm>
          <a:prstGeom prst="rect">
            <a:avLst/>
          </a:prstGeom>
          <a:noFill/>
          <a:ln w="38100">
            <a:solidFill>
              <a:srgbClr val="FF33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b="1" dirty="0"/>
              <a:t>Что такое имя числительное?</a:t>
            </a:r>
          </a:p>
        </p:txBody>
      </p:sp>
      <p:sp>
        <p:nvSpPr>
          <p:cNvPr id="10248" name="Text Box 8"/>
          <p:cNvSpPr txBox="1">
            <a:spLocks noChangeArrowheads="1"/>
          </p:cNvSpPr>
          <p:nvPr/>
        </p:nvSpPr>
        <p:spPr bwMode="auto">
          <a:xfrm>
            <a:off x="3071813" y="2857500"/>
            <a:ext cx="5716587" cy="646113"/>
          </a:xfrm>
          <a:prstGeom prst="rect">
            <a:avLst/>
          </a:prstGeom>
          <a:solidFill>
            <a:srgbClr val="CCFF99"/>
          </a:solidFill>
          <a:ln w="38100">
            <a:solidFill>
              <a:srgbClr val="29941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b="1" dirty="0">
                <a:solidFill>
                  <a:srgbClr val="2B03F5"/>
                </a:solidFill>
              </a:rPr>
              <a:t>П</a:t>
            </a:r>
            <a:r>
              <a:rPr lang="ru-RU" b="1" dirty="0"/>
              <a:t>очему числительное относится к классу имен? (Русский язык, 6 </a:t>
            </a:r>
            <a:r>
              <a:rPr lang="ru-RU" b="1" dirty="0" err="1"/>
              <a:t>кл</a:t>
            </a:r>
            <a:r>
              <a:rPr lang="ru-RU" b="1" dirty="0"/>
              <a:t>.) </a:t>
            </a:r>
          </a:p>
        </p:txBody>
      </p:sp>
      <p:sp>
        <p:nvSpPr>
          <p:cNvPr id="15369" name="Прямоугольник 14"/>
          <p:cNvSpPr>
            <a:spLocks noChangeArrowheads="1"/>
          </p:cNvSpPr>
          <p:nvPr/>
        </p:nvSpPr>
        <p:spPr bwMode="auto">
          <a:xfrm>
            <a:off x="1285875" y="4286250"/>
            <a:ext cx="6786563" cy="173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buFont typeface="Arial" charset="0"/>
              <a:buNone/>
            </a:pPr>
            <a:r>
              <a:rPr lang="ru-RU" sz="3600" dirty="0">
                <a:solidFill>
                  <a:srgbClr val="002060"/>
                </a:solidFill>
              </a:rPr>
              <a:t>Перенести акцент с воспроизведения на анализ информации</a:t>
            </a:r>
          </a:p>
        </p:txBody>
      </p:sp>
      <p:sp>
        <p:nvSpPr>
          <p:cNvPr id="10" name="Text Box 4"/>
          <p:cNvSpPr txBox="1">
            <a:spLocks noChangeArrowheads="1"/>
          </p:cNvSpPr>
          <p:nvPr/>
        </p:nvSpPr>
        <p:spPr bwMode="auto">
          <a:xfrm>
            <a:off x="5181600" y="1981200"/>
            <a:ext cx="2665413" cy="369332"/>
          </a:xfrm>
          <a:prstGeom prst="rect">
            <a:avLst/>
          </a:prstGeom>
          <a:solidFill>
            <a:srgbClr val="8DF07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b="1" dirty="0" smtClean="0"/>
              <a:t>Современный урок</a:t>
            </a:r>
            <a:endParaRPr lang="ru-RU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2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8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500188"/>
          </a:xfrm>
          <a:solidFill>
            <a:srgbClr val="FF9999"/>
          </a:solidFill>
        </p:spPr>
        <p:txBody>
          <a:bodyPr>
            <a:normAutofit fontScale="90000"/>
          </a:bodyPr>
          <a:lstStyle/>
          <a:p>
            <a:pPr algn="ctr"/>
            <a:r>
              <a:rPr lang="ru-RU" sz="3200" b="1" dirty="0" smtClean="0"/>
              <a:t>ПРОДУКТИВНЫЕ ЗАДАНИЯ</a:t>
            </a:r>
            <a:r>
              <a:rPr lang="ru-RU" sz="3200" dirty="0" smtClean="0"/>
              <a:t>  </a:t>
            </a:r>
            <a:r>
              <a:rPr lang="ru-RU" sz="3300" dirty="0" smtClean="0"/>
              <a:t/>
            </a:r>
            <a:br>
              <a:rPr lang="ru-RU" sz="3300" dirty="0" smtClean="0"/>
            </a:br>
            <a:r>
              <a:rPr lang="ru-RU" sz="3300" dirty="0" smtClean="0"/>
              <a:t> </a:t>
            </a:r>
            <a:r>
              <a:rPr lang="ru-RU" sz="3200" dirty="0" smtClean="0">
                <a:latin typeface="Arial" charset="0"/>
              </a:rPr>
              <a:t>Как традиционные задания сделать продуктивными?</a:t>
            </a:r>
          </a:p>
        </p:txBody>
      </p:sp>
      <p:sp>
        <p:nvSpPr>
          <p:cNvPr id="16387" name="Text Box 3"/>
          <p:cNvSpPr txBox="1">
            <a:spLocks noChangeArrowheads="1"/>
          </p:cNvSpPr>
          <p:nvPr/>
        </p:nvSpPr>
        <p:spPr bwMode="auto">
          <a:xfrm>
            <a:off x="838200" y="1981200"/>
            <a:ext cx="2232025" cy="650875"/>
          </a:xfrm>
          <a:prstGeom prst="rect">
            <a:avLst/>
          </a:prstGeom>
          <a:solidFill>
            <a:srgbClr val="FF7C8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b="1"/>
              <a:t>Традиционные задания</a:t>
            </a:r>
          </a:p>
        </p:txBody>
      </p:sp>
      <p:sp>
        <p:nvSpPr>
          <p:cNvPr id="16391" name="TextBox 12"/>
          <p:cNvSpPr txBox="1">
            <a:spLocks noChangeArrowheads="1"/>
          </p:cNvSpPr>
          <p:nvPr/>
        </p:nvSpPr>
        <p:spPr bwMode="auto">
          <a:xfrm>
            <a:off x="533400" y="2971800"/>
            <a:ext cx="2666115" cy="646331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 b="1" dirty="0"/>
              <a:t>Определите площадь </a:t>
            </a:r>
          </a:p>
          <a:p>
            <a:pPr algn="ctr"/>
            <a:r>
              <a:rPr lang="ru-RU" b="1" dirty="0"/>
              <a:t>прямоугольника</a:t>
            </a:r>
          </a:p>
        </p:txBody>
      </p:sp>
      <p:sp>
        <p:nvSpPr>
          <p:cNvPr id="10254" name="TextBox 13"/>
          <p:cNvSpPr txBox="1">
            <a:spLocks noChangeArrowheads="1"/>
          </p:cNvSpPr>
          <p:nvPr/>
        </p:nvSpPr>
        <p:spPr bwMode="auto">
          <a:xfrm>
            <a:off x="3733800" y="2743200"/>
            <a:ext cx="5221302" cy="1200329"/>
          </a:xfrm>
          <a:prstGeom prst="rect">
            <a:avLst/>
          </a:prstGeom>
          <a:solidFill>
            <a:srgbClr val="CCFF99"/>
          </a:solidFill>
          <a:ln w="28575">
            <a:solidFill>
              <a:srgbClr val="00800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 b="1" dirty="0">
                <a:solidFill>
                  <a:srgbClr val="002060"/>
                </a:solidFill>
              </a:rPr>
              <a:t>Д</a:t>
            </a:r>
            <a:r>
              <a:rPr lang="ru-RU" b="1" dirty="0"/>
              <a:t>ан план комнаты и размеры ковров. </a:t>
            </a:r>
            <a:endParaRPr lang="ru-RU" b="1" dirty="0" smtClean="0"/>
          </a:p>
          <a:p>
            <a:pPr algn="ctr"/>
            <a:r>
              <a:rPr lang="ru-RU" b="1" dirty="0" smtClean="0"/>
              <a:t>Определите</a:t>
            </a:r>
            <a:r>
              <a:rPr lang="ru-RU" b="1" dirty="0"/>
              <a:t>, </a:t>
            </a:r>
          </a:p>
          <a:p>
            <a:pPr algn="ctr"/>
            <a:r>
              <a:rPr lang="ru-RU" b="1" dirty="0"/>
              <a:t>какой из  предложенных ковров полностью </a:t>
            </a:r>
          </a:p>
          <a:p>
            <a:pPr algn="ctr"/>
            <a:r>
              <a:rPr lang="ru-RU" b="1" dirty="0"/>
              <a:t>закроет пол.</a:t>
            </a:r>
          </a:p>
        </p:txBody>
      </p:sp>
      <p:sp>
        <p:nvSpPr>
          <p:cNvPr id="16393" name="Прямоугольник 14"/>
          <p:cNvSpPr>
            <a:spLocks noChangeArrowheads="1"/>
          </p:cNvSpPr>
          <p:nvPr/>
        </p:nvSpPr>
        <p:spPr bwMode="auto">
          <a:xfrm>
            <a:off x="357188" y="4286250"/>
            <a:ext cx="8572500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buFont typeface="Arial" charset="0"/>
              <a:buNone/>
            </a:pPr>
            <a:r>
              <a:rPr lang="ru-RU" sz="3600" dirty="0">
                <a:solidFill>
                  <a:srgbClr val="002060"/>
                </a:solidFill>
              </a:rPr>
              <a:t>Отрабатывать учебные алгоритмы на материале жизненных ситуаций</a:t>
            </a:r>
          </a:p>
        </p:txBody>
      </p:sp>
      <p:sp>
        <p:nvSpPr>
          <p:cNvPr id="10" name="Text Box 4"/>
          <p:cNvSpPr txBox="1">
            <a:spLocks noChangeArrowheads="1"/>
          </p:cNvSpPr>
          <p:nvPr/>
        </p:nvSpPr>
        <p:spPr bwMode="auto">
          <a:xfrm>
            <a:off x="5257800" y="1905000"/>
            <a:ext cx="2665413" cy="369332"/>
          </a:xfrm>
          <a:prstGeom prst="rect">
            <a:avLst/>
          </a:prstGeom>
          <a:solidFill>
            <a:srgbClr val="8DF07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b="1" dirty="0" smtClean="0"/>
              <a:t>Современный урок</a:t>
            </a:r>
            <a:endParaRPr lang="ru-RU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2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54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381000"/>
            <a:ext cx="9144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i="1" u="sng" dirty="0" smtClean="0"/>
              <a:t>Пример  карты рефлексии и самооценки </a:t>
            </a:r>
          </a:p>
          <a:p>
            <a:pPr algn="ctr"/>
            <a:r>
              <a:rPr lang="ru-RU" sz="2800" b="1" i="1" u="sng" dirty="0" smtClean="0"/>
              <a:t>ученика на уроке</a:t>
            </a:r>
          </a:p>
          <a:p>
            <a:pPr algn="ctr"/>
            <a:endParaRPr lang="ru-RU" sz="2400" b="1" u="sng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609600" y="1524000"/>
          <a:ext cx="7924800" cy="492779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547360"/>
                <a:gridCol w="2377440"/>
              </a:tblGrid>
              <a:tr h="680522">
                <a:tc>
                  <a:txBody>
                    <a:bodyPr/>
                    <a:lstStyle/>
                    <a:p>
                      <a:pPr algn="ctr"/>
                      <a:r>
                        <a:rPr lang="ru-RU" sz="2000" b="1" i="1" dirty="0" smtClean="0"/>
                        <a:t>Отметьте + или – то выражение, которое</a:t>
                      </a:r>
                      <a:r>
                        <a:rPr lang="ru-RU" sz="2000" b="1" i="1" baseline="0" dirty="0" smtClean="0"/>
                        <a:t> соответствует вашему состоянию</a:t>
                      </a:r>
                      <a:endParaRPr lang="ru-RU" sz="2000" b="1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ru-RU" dirty="0"/>
                    </a:p>
                  </a:txBody>
                  <a:tcPr/>
                </a:tc>
              </a:tr>
              <a:tr h="435773">
                <a:tc>
                  <a:txBody>
                    <a:bodyPr/>
                    <a:lstStyle/>
                    <a:p>
                      <a:pPr algn="l"/>
                      <a:r>
                        <a:rPr lang="ru-RU" sz="2000" dirty="0" smtClean="0"/>
                        <a:t>1.Своей</a:t>
                      </a:r>
                      <a:r>
                        <a:rPr lang="ru-RU" sz="2000" baseline="0" dirty="0" smtClean="0"/>
                        <a:t> работой на уроке в целом я доволен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ru-RU"/>
                    </a:p>
                  </a:txBody>
                  <a:tcPr/>
                </a:tc>
              </a:tr>
              <a:tr h="435773">
                <a:tc>
                  <a:txBody>
                    <a:bodyPr/>
                    <a:lstStyle/>
                    <a:p>
                      <a:pPr algn="l"/>
                      <a:r>
                        <a:rPr lang="ru-RU" sz="2000" dirty="0" smtClean="0"/>
                        <a:t>2.Своей работой в группе я доволен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ru-RU"/>
                    </a:p>
                  </a:txBody>
                  <a:tcPr/>
                </a:tc>
              </a:tr>
              <a:tr h="435773">
                <a:tc>
                  <a:txBody>
                    <a:bodyPr/>
                    <a:lstStyle/>
                    <a:p>
                      <a:pPr algn="l"/>
                      <a:r>
                        <a:rPr lang="ru-RU" sz="2000" dirty="0" smtClean="0"/>
                        <a:t>3.Для меня не было подходящего задания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ru-RU"/>
                    </a:p>
                  </a:txBody>
                  <a:tcPr/>
                </a:tc>
              </a:tr>
              <a:tr h="435773">
                <a:tc>
                  <a:txBody>
                    <a:bodyPr/>
                    <a:lstStyle/>
                    <a:p>
                      <a:pPr algn="l"/>
                      <a:r>
                        <a:rPr lang="ru-RU" sz="2000" dirty="0" smtClean="0"/>
                        <a:t>4.Урок для меня показался коротким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ru-RU"/>
                    </a:p>
                  </a:txBody>
                  <a:tcPr/>
                </a:tc>
              </a:tr>
              <a:tr h="435773">
                <a:tc>
                  <a:txBody>
                    <a:bodyPr/>
                    <a:lstStyle/>
                    <a:p>
                      <a:pPr algn="l"/>
                      <a:r>
                        <a:rPr lang="ru-RU" sz="2000" dirty="0" smtClean="0"/>
                        <a:t>5.За урок я устал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ru-RU" dirty="0"/>
                    </a:p>
                  </a:txBody>
                  <a:tcPr/>
                </a:tc>
              </a:tr>
              <a:tr h="435773">
                <a:tc>
                  <a:txBody>
                    <a:bodyPr/>
                    <a:lstStyle/>
                    <a:p>
                      <a:pPr algn="l"/>
                      <a:r>
                        <a:rPr lang="ru-RU" sz="2000" dirty="0" smtClean="0"/>
                        <a:t>6.Моё настроение улучшилось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ru-RU" dirty="0"/>
                    </a:p>
                  </a:txBody>
                  <a:tcPr/>
                </a:tc>
              </a:tr>
              <a:tr h="435773">
                <a:tc>
                  <a:txBody>
                    <a:bodyPr/>
                    <a:lstStyle/>
                    <a:p>
                      <a:pPr algn="l"/>
                      <a:r>
                        <a:rPr lang="ru-RU" sz="2000" dirty="0" smtClean="0"/>
                        <a:t>7.Материал урока мне был интересен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ru-RU" dirty="0"/>
                    </a:p>
                  </a:txBody>
                  <a:tcPr/>
                </a:tc>
              </a:tr>
              <a:tr h="435773">
                <a:tc>
                  <a:txBody>
                    <a:bodyPr/>
                    <a:lstStyle/>
                    <a:p>
                      <a:pPr algn="l"/>
                      <a:r>
                        <a:rPr lang="ru-RU" sz="2000" dirty="0" smtClean="0"/>
                        <a:t>8.Материал урока мне был полезен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ru-RU" dirty="0"/>
                    </a:p>
                  </a:txBody>
                  <a:tcPr/>
                </a:tc>
              </a:tr>
              <a:tr h="435773">
                <a:tc>
                  <a:txBody>
                    <a:bodyPr/>
                    <a:lstStyle/>
                    <a:p>
                      <a:pPr algn="l"/>
                      <a:r>
                        <a:rPr lang="ru-RU" sz="2000" dirty="0" smtClean="0"/>
                        <a:t>9.Сегодня на уроке мне было комфортно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7200" y="914400"/>
            <a:ext cx="82296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i="1" u="sng" dirty="0" smtClean="0"/>
              <a:t>Примеры рефлексивных вопросов:</a:t>
            </a:r>
          </a:p>
          <a:p>
            <a:pPr algn="ctr"/>
            <a:endParaRPr lang="ru-RU" sz="3600" dirty="0" smtClean="0"/>
          </a:p>
          <a:p>
            <a:pPr algn="ctr"/>
            <a:r>
              <a:rPr lang="ru-RU" sz="3600" dirty="0" smtClean="0"/>
              <a:t>-За что я могу себя похвалить?</a:t>
            </a:r>
          </a:p>
          <a:p>
            <a:pPr algn="ctr"/>
            <a:r>
              <a:rPr lang="ru-RU" sz="3600" dirty="0" smtClean="0"/>
              <a:t>-Что меня удивило на уроке?</a:t>
            </a:r>
          </a:p>
          <a:p>
            <a:pPr algn="ctr"/>
            <a:r>
              <a:rPr lang="ru-RU" sz="3600" dirty="0" smtClean="0"/>
              <a:t>-Что мне не удалось? Почему?</a:t>
            </a:r>
          </a:p>
          <a:p>
            <a:pPr algn="ctr"/>
            <a:endParaRPr lang="ru-RU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990600"/>
            <a:ext cx="91440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i="1" u="sng" dirty="0" smtClean="0"/>
              <a:t>По каким же параметрам эксперты оценивают наш урок?</a:t>
            </a:r>
          </a:p>
          <a:p>
            <a:endParaRPr lang="ru-RU" sz="4000" dirty="0" smtClean="0"/>
          </a:p>
          <a:p>
            <a:pPr algn="ctr"/>
            <a:r>
              <a:rPr lang="ru-RU" sz="4000" dirty="0" smtClean="0"/>
              <a:t>СМОТРИ </a:t>
            </a:r>
          </a:p>
          <a:p>
            <a:pPr algn="ctr"/>
            <a:r>
              <a:rPr lang="ru-RU" sz="4000" dirty="0" smtClean="0"/>
              <a:t>«Оценка урока на соответствие ФГОС»</a:t>
            </a:r>
          </a:p>
          <a:p>
            <a:pPr algn="ctr"/>
            <a:r>
              <a:rPr lang="ru-RU" sz="4000" dirty="0" smtClean="0"/>
              <a:t>(ксерокс)</a:t>
            </a:r>
            <a:endParaRPr lang="ru-RU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" y="152400"/>
            <a:ext cx="8991600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i="1" u="sng" dirty="0" smtClean="0"/>
              <a:t>Актуальная литература:</a:t>
            </a:r>
          </a:p>
          <a:p>
            <a:pPr algn="ctr"/>
            <a:r>
              <a:rPr lang="ru-RU" sz="3600" dirty="0" smtClean="0"/>
              <a:t>1)О.Н.Крылова, </a:t>
            </a:r>
            <a:r>
              <a:rPr lang="ru-RU" sz="3600" dirty="0" err="1" smtClean="0"/>
              <a:t>И.В.Муштавинская</a:t>
            </a:r>
            <a:endParaRPr lang="ru-RU" sz="3600" dirty="0" smtClean="0"/>
          </a:p>
          <a:p>
            <a:pPr algn="ctr"/>
            <a:r>
              <a:rPr lang="ru-RU" sz="3600" i="1" u="sng" dirty="0" smtClean="0"/>
              <a:t>«Новая дидактика современного урока в условиях введения ФГОС НОО»</a:t>
            </a:r>
            <a:r>
              <a:rPr lang="ru-RU" sz="3600" i="1" dirty="0" smtClean="0"/>
              <a:t>-</a:t>
            </a:r>
          </a:p>
          <a:p>
            <a:pPr algn="ctr"/>
            <a:r>
              <a:rPr lang="ru-RU" sz="3600" dirty="0" smtClean="0"/>
              <a:t>СПб, «</a:t>
            </a:r>
            <a:r>
              <a:rPr lang="ru-RU" sz="3600" dirty="0" err="1" smtClean="0"/>
              <a:t>Каро</a:t>
            </a:r>
            <a:r>
              <a:rPr lang="ru-RU" sz="3600" dirty="0" smtClean="0"/>
              <a:t>»,2013</a:t>
            </a:r>
          </a:p>
          <a:p>
            <a:pPr algn="ctr"/>
            <a:r>
              <a:rPr lang="ru-RU" sz="3600" dirty="0" smtClean="0"/>
              <a:t>2) </a:t>
            </a:r>
            <a:r>
              <a:rPr lang="ru-RU" sz="3600" dirty="0" err="1" smtClean="0"/>
              <a:t>О.Б.Даутова,Е.В.Иваньшина</a:t>
            </a:r>
            <a:r>
              <a:rPr lang="ru-RU" sz="3600" dirty="0" smtClean="0"/>
              <a:t>,</a:t>
            </a:r>
          </a:p>
          <a:p>
            <a:pPr algn="ctr"/>
            <a:r>
              <a:rPr lang="ru-RU" sz="3600" dirty="0" err="1" smtClean="0"/>
              <a:t>Т.Б.Казачкова,И.В.Муштавинская</a:t>
            </a:r>
            <a:r>
              <a:rPr lang="ru-RU" sz="3600" dirty="0" smtClean="0"/>
              <a:t> </a:t>
            </a:r>
          </a:p>
          <a:p>
            <a:pPr algn="ctr"/>
            <a:r>
              <a:rPr lang="ru-RU" sz="3600" i="1" u="sng" dirty="0" smtClean="0"/>
              <a:t>«Современные педагогические технологии основной школы </a:t>
            </a:r>
          </a:p>
          <a:p>
            <a:pPr algn="ctr"/>
            <a:r>
              <a:rPr lang="ru-RU" sz="3600" i="1" u="sng" dirty="0" smtClean="0"/>
              <a:t>в условиях ФГОС»-</a:t>
            </a:r>
          </a:p>
          <a:p>
            <a:pPr algn="ctr"/>
            <a:r>
              <a:rPr lang="ru-RU" sz="3600" i="1" dirty="0" smtClean="0"/>
              <a:t>СПб, «</a:t>
            </a:r>
            <a:r>
              <a:rPr lang="ru-RU" sz="3600" i="1" dirty="0" err="1" smtClean="0"/>
              <a:t>Каро</a:t>
            </a:r>
            <a:r>
              <a:rPr lang="ru-RU" sz="3600" i="1" dirty="0" smtClean="0"/>
              <a:t>»,2013</a:t>
            </a:r>
            <a:endParaRPr lang="ru-RU" sz="36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Box 1"/>
          <p:cNvSpPr txBox="1">
            <a:spLocks noChangeArrowheads="1"/>
          </p:cNvSpPr>
          <p:nvPr/>
        </p:nvSpPr>
        <p:spPr bwMode="auto">
          <a:xfrm>
            <a:off x="0" y="1676400"/>
            <a:ext cx="9144000" cy="2554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8000" dirty="0">
                <a:solidFill>
                  <a:schemeClr val="tx2"/>
                </a:solidFill>
                <a:latin typeface="Monotype Corsiva" pitchFamily="66" charset="0"/>
              </a:rPr>
              <a:t>Спасибо за внимание</a:t>
            </a:r>
            <a:r>
              <a:rPr lang="ru-RU" sz="8000" dirty="0" smtClean="0">
                <a:solidFill>
                  <a:schemeClr val="tx2"/>
                </a:solidFill>
                <a:latin typeface="Monotype Corsiva" pitchFamily="66" charset="0"/>
              </a:rPr>
              <a:t>!</a:t>
            </a:r>
          </a:p>
          <a:p>
            <a:pPr algn="ctr"/>
            <a:r>
              <a:rPr lang="ru-RU" sz="8000" dirty="0" smtClean="0">
                <a:solidFill>
                  <a:schemeClr val="tx2"/>
                </a:solidFill>
                <a:latin typeface="Monotype Corsiva" pitchFamily="66" charset="0"/>
              </a:rPr>
              <a:t>Удачи нам всем!</a:t>
            </a:r>
            <a:endParaRPr lang="ru-RU" sz="8000" dirty="0">
              <a:solidFill>
                <a:schemeClr val="tx2"/>
              </a:solidFill>
              <a:latin typeface="Monotype Corsiva" pitchFamily="66" charset="0"/>
            </a:endParaRPr>
          </a:p>
        </p:txBody>
      </p:sp>
      <p:sp>
        <p:nvSpPr>
          <p:cNvPr id="14339" name="TextBox 2"/>
          <p:cNvSpPr txBox="1">
            <a:spLocks noChangeArrowheads="1"/>
          </p:cNvSpPr>
          <p:nvPr/>
        </p:nvSpPr>
        <p:spPr bwMode="auto">
          <a:xfrm>
            <a:off x="0" y="4953000"/>
            <a:ext cx="91440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dirty="0">
                <a:latin typeface="Monotype Corsiva" pitchFamily="66" charset="0"/>
              </a:rPr>
              <a:t>Презентация составлена председателем МО учителей начальной школы №160 Усенко Е.В.</a:t>
            </a:r>
          </a:p>
          <a:p>
            <a:pPr algn="ctr"/>
            <a:r>
              <a:rPr lang="ru-RU" dirty="0" smtClean="0">
                <a:latin typeface="Monotype Corsiva" pitchFamily="66" charset="0"/>
              </a:rPr>
              <a:t>Март-2014</a:t>
            </a:r>
            <a:endParaRPr lang="ru-RU" dirty="0">
              <a:latin typeface="Monotype Corsiva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3000"/>
                                        <p:tgtEl>
                                          <p:spTgt spid="143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8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Text Box 2"/>
          <p:cNvSpPr txBox="1">
            <a:spLocks noChangeArrowheads="1"/>
          </p:cNvSpPr>
          <p:nvPr/>
        </p:nvSpPr>
        <p:spPr bwMode="auto">
          <a:xfrm>
            <a:off x="990600" y="228600"/>
            <a:ext cx="7467600" cy="528638"/>
          </a:xfrm>
          <a:prstGeom prst="rect">
            <a:avLst/>
          </a:prstGeom>
          <a:solidFill>
            <a:schemeClr val="bg1"/>
          </a:solidFill>
          <a:ln w="9525">
            <a:solidFill>
              <a:srgbClr val="000099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800" b="1">
                <a:solidFill>
                  <a:srgbClr val="000099"/>
                </a:solidFill>
              </a:rPr>
              <a:t>Важные правила работы с задачей</a:t>
            </a:r>
          </a:p>
        </p:txBody>
      </p:sp>
      <p:sp>
        <p:nvSpPr>
          <p:cNvPr id="104451" name="Text Box 3"/>
          <p:cNvSpPr txBox="1">
            <a:spLocks noChangeArrowheads="1"/>
          </p:cNvSpPr>
          <p:nvPr/>
        </p:nvSpPr>
        <p:spPr bwMode="auto">
          <a:xfrm>
            <a:off x="381000" y="914400"/>
            <a:ext cx="8534400" cy="5588000"/>
          </a:xfrm>
          <a:prstGeom prst="rect">
            <a:avLst/>
          </a:prstGeom>
          <a:solidFill>
            <a:schemeClr val="bg1"/>
          </a:solidFill>
          <a:ln w="9525">
            <a:solidFill>
              <a:srgbClr val="000099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 dirty="0">
                <a:solidFill>
                  <a:srgbClr val="000099"/>
                </a:solidFill>
              </a:rPr>
              <a:t>1.Не начинай  вычислять, пока не изучил текст задачи в целом.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ru-RU" sz="2000" dirty="0">
                <a:solidFill>
                  <a:srgbClr val="000099"/>
                </a:solidFill>
              </a:rPr>
              <a:t>Прочитай условие задачи, обрати особое внимание на вопрос.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ru-RU" sz="2000" dirty="0">
                <a:solidFill>
                  <a:srgbClr val="000099"/>
                </a:solidFill>
              </a:rPr>
              <a:t>Вернись к условию задачи, выдели в нем связанные меду собой данные: в этом случае тебе поможет модель.</a:t>
            </a:r>
          </a:p>
          <a:p>
            <a:pPr>
              <a:spcBef>
                <a:spcPct val="50000"/>
              </a:spcBef>
            </a:pPr>
            <a:r>
              <a:rPr lang="ru-RU" sz="2000" dirty="0">
                <a:solidFill>
                  <a:srgbClr val="000099"/>
                </a:solidFill>
              </a:rPr>
              <a:t>2.Решая трудную задачу, используй разные приемы: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ru-RU" sz="2000" dirty="0">
                <a:solidFill>
                  <a:srgbClr val="000099"/>
                </a:solidFill>
              </a:rPr>
              <a:t>Постарайся ясно представить, о чем говорится в задаче.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ru-RU" sz="2000" dirty="0">
                <a:solidFill>
                  <a:srgbClr val="000099"/>
                </a:solidFill>
              </a:rPr>
              <a:t>Попробуй видоизменить задачу: замени большие числа меленькими, придумай похожую задачу из своей жизни.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ru-RU" sz="2000" dirty="0">
                <a:solidFill>
                  <a:srgbClr val="000099"/>
                </a:solidFill>
              </a:rPr>
              <a:t>В решении задачи может помочь схема или рисунок.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ru-RU" sz="2000" dirty="0">
                <a:solidFill>
                  <a:srgbClr val="000099"/>
                </a:solidFill>
              </a:rPr>
              <a:t>Выполняя действия с числами, все время спрашивай себя: что ты узнал этим действием, нужно ли его выполнять с точки зрения вопроса задачи.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ru-RU" sz="2000" dirty="0">
                <a:solidFill>
                  <a:srgbClr val="000099"/>
                </a:solidFill>
              </a:rPr>
              <a:t>5.Закончив решение, вернись к вопросу задачи, проверь, можешь ли ты дать ответ на него.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Text Box 2"/>
          <p:cNvSpPr txBox="1">
            <a:spLocks noChangeArrowheads="1"/>
          </p:cNvSpPr>
          <p:nvPr/>
        </p:nvSpPr>
        <p:spPr bwMode="auto">
          <a:xfrm>
            <a:off x="152400" y="381000"/>
            <a:ext cx="8839200" cy="5640388"/>
          </a:xfrm>
          <a:prstGeom prst="rect">
            <a:avLst/>
          </a:prstGeom>
          <a:solidFill>
            <a:schemeClr val="bg1"/>
          </a:solidFill>
          <a:ln w="9525">
            <a:solidFill>
              <a:srgbClr val="000099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800" b="1" u="sng">
                <a:solidFill>
                  <a:srgbClr val="000099"/>
                </a:solidFill>
              </a:rPr>
              <a:t>Как решать задачу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ru-RU">
                <a:solidFill>
                  <a:srgbClr val="000099"/>
                </a:solidFill>
              </a:rPr>
              <a:t>1.Внимательно прочитай задачу. Представь себе, о чем говорится в задаче.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ru-RU">
                <a:solidFill>
                  <a:srgbClr val="000099"/>
                </a:solidFill>
              </a:rPr>
              <a:t>2.Если надо, сделай рисунок, краткую запись или чертеж. 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ru-RU">
                <a:solidFill>
                  <a:srgbClr val="000099"/>
                </a:solidFill>
              </a:rPr>
              <a:t>3.Подумай, что обозначает каждое число.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ru-RU">
                <a:solidFill>
                  <a:srgbClr val="000099"/>
                </a:solidFill>
              </a:rPr>
              <a:t>4.Прочитай главный вопрос задачи. Подумай, что надо знать, чтобы ответить на него.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ru-RU">
                <a:solidFill>
                  <a:srgbClr val="000099"/>
                </a:solidFill>
              </a:rPr>
              <a:t>5.Есть ли оба эти данные в задаче?</a:t>
            </a:r>
          </a:p>
          <a:p>
            <a:pPr>
              <a:spcBef>
                <a:spcPct val="50000"/>
              </a:spcBef>
            </a:pPr>
            <a:r>
              <a:rPr lang="ru-RU">
                <a:solidFill>
                  <a:srgbClr val="000099"/>
                </a:solidFill>
              </a:rPr>
              <a:t>Если «да», задача- простая.</a:t>
            </a:r>
          </a:p>
          <a:p>
            <a:pPr>
              <a:spcBef>
                <a:spcPct val="50000"/>
              </a:spcBef>
            </a:pPr>
            <a:r>
              <a:rPr lang="ru-RU">
                <a:solidFill>
                  <a:srgbClr val="000099"/>
                </a:solidFill>
              </a:rPr>
              <a:t>Объясняй. Решай.</a:t>
            </a:r>
          </a:p>
          <a:p>
            <a:pPr>
              <a:spcBef>
                <a:spcPct val="50000"/>
              </a:spcBef>
            </a:pPr>
            <a:r>
              <a:rPr lang="ru-RU">
                <a:solidFill>
                  <a:srgbClr val="000099"/>
                </a:solidFill>
              </a:rPr>
              <a:t>Если «нет», задача- составная. Рассуждай.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Дом\Desktop\Q4LHOXAHP2I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152400"/>
            <a:ext cx="8761066" cy="6172200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3886200" y="6324600"/>
            <a:ext cx="548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(американский философ, социолог)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Text Box 2"/>
          <p:cNvSpPr txBox="1">
            <a:spLocks noChangeArrowheads="1"/>
          </p:cNvSpPr>
          <p:nvPr/>
        </p:nvSpPr>
        <p:spPr bwMode="auto">
          <a:xfrm>
            <a:off x="685800" y="762000"/>
            <a:ext cx="7924800" cy="4117975"/>
          </a:xfrm>
          <a:prstGeom prst="rect">
            <a:avLst/>
          </a:prstGeom>
          <a:solidFill>
            <a:schemeClr val="bg1"/>
          </a:solidFill>
          <a:ln w="9525">
            <a:solidFill>
              <a:srgbClr val="000099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Char char="•"/>
            </a:pPr>
            <a:r>
              <a:rPr lang="ru-RU">
                <a:solidFill>
                  <a:srgbClr val="000099"/>
                </a:solidFill>
              </a:rPr>
              <a:t>6. Рассуждай так: «Чтобы узнать …, надо знать  … и …».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ru-RU">
                <a:solidFill>
                  <a:srgbClr val="000099"/>
                </a:solidFill>
              </a:rPr>
              <a:t>7.Составь план решения задачи:</a:t>
            </a:r>
          </a:p>
          <a:p>
            <a:pPr>
              <a:spcBef>
                <a:spcPct val="50000"/>
              </a:spcBef>
            </a:pPr>
            <a:r>
              <a:rPr lang="ru-RU">
                <a:solidFill>
                  <a:srgbClr val="000099"/>
                </a:solidFill>
              </a:rPr>
              <a:t>«Зная … и …, можно узнать…».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ru-RU">
                <a:solidFill>
                  <a:srgbClr val="000099"/>
                </a:solidFill>
              </a:rPr>
              <a:t>8.Реши задачу.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ru-RU">
                <a:solidFill>
                  <a:srgbClr val="000099"/>
                </a:solidFill>
              </a:rPr>
              <a:t>9.Сделай проверку.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ru-RU">
                <a:solidFill>
                  <a:srgbClr val="000099"/>
                </a:solidFill>
              </a:rPr>
              <a:t>10.Запиши ответ.</a:t>
            </a:r>
          </a:p>
          <a:p>
            <a:pPr>
              <a:spcBef>
                <a:spcPct val="50000"/>
              </a:spcBef>
            </a:pPr>
            <a:endParaRPr lang="ru-RU">
              <a:solidFill>
                <a:srgbClr val="00009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вал 3"/>
          <p:cNvSpPr/>
          <p:nvPr/>
        </p:nvSpPr>
        <p:spPr>
          <a:xfrm>
            <a:off x="2362200" y="914400"/>
            <a:ext cx="4114800" cy="4038600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Овал 1"/>
          <p:cNvSpPr/>
          <p:nvPr/>
        </p:nvSpPr>
        <p:spPr>
          <a:xfrm>
            <a:off x="3505200" y="2133600"/>
            <a:ext cx="1676400" cy="16764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TextBox 2"/>
          <p:cNvSpPr txBox="1"/>
          <p:nvPr/>
        </p:nvSpPr>
        <p:spPr>
          <a:xfrm>
            <a:off x="3352800" y="2514600"/>
            <a:ext cx="19812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/>
              <a:t>Предметные</a:t>
            </a:r>
            <a:r>
              <a:rPr lang="ru-RU" sz="2400" b="1" dirty="0" smtClean="0"/>
              <a:t> </a:t>
            </a:r>
            <a:r>
              <a:rPr lang="ru-RU" sz="3600" b="1" dirty="0" smtClean="0"/>
              <a:t>ЗУН</a:t>
            </a:r>
            <a:endParaRPr lang="ru-RU" sz="3600" b="1" dirty="0"/>
          </a:p>
        </p:txBody>
      </p:sp>
      <p:cxnSp>
        <p:nvCxnSpPr>
          <p:cNvPr id="6" name="Прямая соединительная линия 5"/>
          <p:cNvCxnSpPr>
            <a:endCxn id="4" idx="0"/>
          </p:cNvCxnSpPr>
          <p:nvPr/>
        </p:nvCxnSpPr>
        <p:spPr>
          <a:xfrm flipV="1">
            <a:off x="4419600" y="914400"/>
            <a:ext cx="0" cy="12192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>
            <a:stCxn id="2" idx="6"/>
            <a:endCxn id="4" idx="6"/>
          </p:cNvCxnSpPr>
          <p:nvPr/>
        </p:nvCxnSpPr>
        <p:spPr>
          <a:xfrm flipV="1">
            <a:off x="5181600" y="2933700"/>
            <a:ext cx="1295400" cy="381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>
            <a:endCxn id="4" idx="4"/>
          </p:cNvCxnSpPr>
          <p:nvPr/>
        </p:nvCxnSpPr>
        <p:spPr>
          <a:xfrm>
            <a:off x="4419600" y="3657600"/>
            <a:ext cx="0" cy="1295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>
            <a:stCxn id="2" idx="2"/>
            <a:endCxn id="4" idx="2"/>
          </p:cNvCxnSpPr>
          <p:nvPr/>
        </p:nvCxnSpPr>
        <p:spPr>
          <a:xfrm flipH="1" flipV="1">
            <a:off x="2362200" y="2933700"/>
            <a:ext cx="1143000" cy="381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 стрелкой 32"/>
          <p:cNvCxnSpPr/>
          <p:nvPr/>
        </p:nvCxnSpPr>
        <p:spPr>
          <a:xfrm flipV="1">
            <a:off x="5334000" y="1219200"/>
            <a:ext cx="2743200" cy="91440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5791200" y="381000"/>
            <a:ext cx="3505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u="sng" dirty="0" smtClean="0"/>
              <a:t>Программа </a:t>
            </a:r>
            <a:r>
              <a:rPr lang="ru-RU" sz="2400" b="1" dirty="0" smtClean="0"/>
              <a:t>формирования УУД</a:t>
            </a:r>
            <a:endParaRPr lang="ru-RU" sz="2400" b="1" dirty="0"/>
          </a:p>
        </p:txBody>
      </p:sp>
      <p:cxnSp>
        <p:nvCxnSpPr>
          <p:cNvPr id="35" name="Прямая со стрелкой 34"/>
          <p:cNvCxnSpPr/>
          <p:nvPr/>
        </p:nvCxnSpPr>
        <p:spPr>
          <a:xfrm>
            <a:off x="5562600" y="3733800"/>
            <a:ext cx="1676400" cy="144780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5791200" y="5181600"/>
            <a:ext cx="2895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u="sng" dirty="0" smtClean="0"/>
              <a:t>Работа</a:t>
            </a:r>
            <a:r>
              <a:rPr lang="ru-RU" b="1" dirty="0" smtClean="0"/>
              <a:t> с информацией</a:t>
            </a:r>
            <a:endParaRPr lang="ru-RU" b="1" dirty="0"/>
          </a:p>
        </p:txBody>
      </p:sp>
      <p:cxnSp>
        <p:nvCxnSpPr>
          <p:cNvPr id="38" name="Прямая со стрелкой 37"/>
          <p:cNvCxnSpPr/>
          <p:nvPr/>
        </p:nvCxnSpPr>
        <p:spPr>
          <a:xfrm flipH="1" flipV="1">
            <a:off x="1219200" y="1295400"/>
            <a:ext cx="2133600" cy="83820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/>
          <p:cNvSpPr txBox="1"/>
          <p:nvPr/>
        </p:nvSpPr>
        <p:spPr>
          <a:xfrm>
            <a:off x="0" y="5105400"/>
            <a:ext cx="3733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u="sng" dirty="0" smtClean="0"/>
              <a:t>Программа </a:t>
            </a:r>
            <a:r>
              <a:rPr lang="ru-RU" b="1" dirty="0" smtClean="0"/>
              <a:t>духовно-нравственного развития и воспитания</a:t>
            </a:r>
            <a:endParaRPr lang="ru-RU" b="1" dirty="0"/>
          </a:p>
        </p:txBody>
      </p:sp>
      <p:cxnSp>
        <p:nvCxnSpPr>
          <p:cNvPr id="42" name="Прямая со стрелкой 41"/>
          <p:cNvCxnSpPr/>
          <p:nvPr/>
        </p:nvCxnSpPr>
        <p:spPr>
          <a:xfrm flipH="1">
            <a:off x="1676400" y="3733800"/>
            <a:ext cx="1676400" cy="137160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Box 46"/>
          <p:cNvSpPr txBox="1"/>
          <p:nvPr/>
        </p:nvSpPr>
        <p:spPr>
          <a:xfrm>
            <a:off x="0" y="381000"/>
            <a:ext cx="3505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u="sng" dirty="0" smtClean="0"/>
              <a:t>Программа </a:t>
            </a:r>
            <a:r>
              <a:rPr lang="ru-RU" b="1" dirty="0" smtClean="0"/>
              <a:t>культуры здорового и безопасного образа жизни</a:t>
            </a:r>
            <a:endParaRPr lang="ru-RU" b="1" dirty="0"/>
          </a:p>
        </p:txBody>
      </p:sp>
      <p:sp>
        <p:nvSpPr>
          <p:cNvPr id="49" name="Овал 48"/>
          <p:cNvSpPr/>
          <p:nvPr/>
        </p:nvSpPr>
        <p:spPr>
          <a:xfrm>
            <a:off x="1981200" y="533400"/>
            <a:ext cx="4953000" cy="48006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50" name="Прямая со стрелкой 49"/>
          <p:cNvCxnSpPr/>
          <p:nvPr/>
        </p:nvCxnSpPr>
        <p:spPr>
          <a:xfrm>
            <a:off x="6934200" y="3048000"/>
            <a:ext cx="838200" cy="0"/>
          </a:xfrm>
          <a:prstGeom prst="straightConnector1">
            <a:avLst/>
          </a:prstGeom>
          <a:ln w="63500" cmpd="sng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Box 51"/>
          <p:cNvSpPr txBox="1"/>
          <p:nvPr/>
        </p:nvSpPr>
        <p:spPr>
          <a:xfrm>
            <a:off x="7391400" y="2362200"/>
            <a:ext cx="1752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i="1" dirty="0" smtClean="0"/>
              <a:t>Система оценивания</a:t>
            </a:r>
            <a:endParaRPr lang="ru-RU" b="1" i="1" dirty="0"/>
          </a:p>
        </p:txBody>
      </p:sp>
      <p:sp>
        <p:nvSpPr>
          <p:cNvPr id="56" name="TextBox 55"/>
          <p:cNvSpPr txBox="1"/>
          <p:nvPr/>
        </p:nvSpPr>
        <p:spPr>
          <a:xfrm>
            <a:off x="0" y="2057400"/>
            <a:ext cx="2057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i="1" dirty="0" smtClean="0"/>
              <a:t>Система </a:t>
            </a:r>
            <a:r>
              <a:rPr lang="ru-RU" b="1" i="1" dirty="0" err="1" smtClean="0"/>
              <a:t>инд.-коррекционной</a:t>
            </a:r>
            <a:r>
              <a:rPr lang="ru-RU" b="1" i="1" dirty="0" smtClean="0"/>
              <a:t> работы</a:t>
            </a:r>
            <a:endParaRPr lang="ru-RU" b="1" i="1" dirty="0"/>
          </a:p>
        </p:txBody>
      </p:sp>
      <p:cxnSp>
        <p:nvCxnSpPr>
          <p:cNvPr id="77" name="Прямая со стрелкой 76"/>
          <p:cNvCxnSpPr/>
          <p:nvPr/>
        </p:nvCxnSpPr>
        <p:spPr>
          <a:xfrm flipH="1">
            <a:off x="1143000" y="3048000"/>
            <a:ext cx="990600" cy="0"/>
          </a:xfrm>
          <a:prstGeom prst="straightConnector1">
            <a:avLst/>
          </a:prstGeom>
          <a:ln w="63500" cmpd="sng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1143000"/>
            <a:ext cx="91440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dirty="0" smtClean="0"/>
              <a:t>Виды</a:t>
            </a:r>
          </a:p>
          <a:p>
            <a:pPr algn="ctr"/>
            <a:r>
              <a:rPr lang="ru-RU" sz="4000" b="1" dirty="0" smtClean="0"/>
              <a:t> универсальных учебных действий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381000" y="2819400"/>
            <a:ext cx="2372764" cy="107721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3200" b="1" dirty="0" smtClean="0"/>
              <a:t>Личностные</a:t>
            </a:r>
          </a:p>
          <a:p>
            <a:pPr algn="ctr"/>
            <a:r>
              <a:rPr lang="ru-RU" sz="3200" b="1" dirty="0" smtClean="0"/>
              <a:t>(САМО-)</a:t>
            </a:r>
            <a:endParaRPr lang="ru-RU" sz="32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981200" y="3886200"/>
            <a:ext cx="276191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dirty="0" smtClean="0"/>
              <a:t>Регулятивные </a:t>
            </a:r>
            <a:endParaRPr lang="ru-RU" sz="32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3581400" y="4724400"/>
            <a:ext cx="326300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dirty="0" smtClean="0"/>
              <a:t>Познавательные </a:t>
            </a:r>
            <a:endParaRPr lang="ru-RU" sz="32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5105400" y="5486400"/>
            <a:ext cx="367017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dirty="0" smtClean="0"/>
              <a:t>Коммуникативные </a:t>
            </a:r>
            <a:endParaRPr lang="ru-RU" sz="32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0" y="228600"/>
            <a:ext cx="91440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/>
              <a:t>В широком значении термин «универсальные учебные действия» означает умение учиться</a:t>
            </a:r>
            <a:endParaRPr lang="ru-RU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Shape 4"/>
          <p:cNvSpPr>
            <a:spLocks noChangeArrowheads="1"/>
          </p:cNvSpPr>
          <p:nvPr/>
        </p:nvSpPr>
        <p:spPr bwMode="gray">
          <a:xfrm>
            <a:off x="642938" y="428625"/>
            <a:ext cx="8137525" cy="936625"/>
          </a:xfrm>
          <a:prstGeom prst="roundRect">
            <a:avLst>
              <a:gd name="adj" fmla="val 49106"/>
            </a:avLst>
          </a:prstGeom>
          <a:gradFill>
            <a:gsLst>
              <a:gs pos="0">
                <a:srgbClr val="00B0F0"/>
              </a:gs>
              <a:gs pos="5000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5400000" scaled="1"/>
          </a:gradFill>
          <a:ln w="28575">
            <a:solidFill>
              <a:schemeClr val="bg1"/>
            </a:solidFill>
            <a:round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ru-RU" sz="2800" b="1" dirty="0"/>
              <a:t>Планируемые результаты</a:t>
            </a:r>
            <a:r>
              <a:rPr lang="ru-RU" sz="2800" b="1" dirty="0" smtClean="0"/>
              <a:t>:</a:t>
            </a:r>
            <a:endParaRPr lang="ru-RU" sz="2800" b="1" dirty="0"/>
          </a:p>
        </p:txBody>
      </p:sp>
      <p:sp>
        <p:nvSpPr>
          <p:cNvPr id="4" name="AutoShape 4"/>
          <p:cNvSpPr>
            <a:spLocks noChangeArrowheads="1"/>
          </p:cNvSpPr>
          <p:nvPr/>
        </p:nvSpPr>
        <p:spPr bwMode="auto">
          <a:xfrm>
            <a:off x="228600" y="1905000"/>
            <a:ext cx="3962400" cy="13716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 eaLnBrk="0" hangingPunct="0">
              <a:defRPr/>
            </a:pPr>
            <a:r>
              <a:rPr lang="ru-RU" sz="28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ЛИЧНОСТНЫЕ</a:t>
            </a:r>
          </a:p>
        </p:txBody>
      </p:sp>
      <p:sp>
        <p:nvSpPr>
          <p:cNvPr id="5" name="AutoShape 5"/>
          <p:cNvSpPr>
            <a:spLocks noChangeArrowheads="1"/>
          </p:cNvSpPr>
          <p:nvPr/>
        </p:nvSpPr>
        <p:spPr bwMode="auto">
          <a:xfrm>
            <a:off x="2438400" y="4191000"/>
            <a:ext cx="4114800" cy="13716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 eaLnBrk="0" hangingPunct="0">
              <a:defRPr/>
            </a:pPr>
            <a:r>
              <a:rPr lang="ru-RU" sz="28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МЕТАПРЕДМЕТНЫЕ</a:t>
            </a:r>
          </a:p>
        </p:txBody>
      </p:sp>
      <p:sp>
        <p:nvSpPr>
          <p:cNvPr id="6" name="AutoShape 6"/>
          <p:cNvSpPr>
            <a:spLocks noChangeArrowheads="1"/>
          </p:cNvSpPr>
          <p:nvPr/>
        </p:nvSpPr>
        <p:spPr bwMode="auto">
          <a:xfrm>
            <a:off x="5029200" y="1905000"/>
            <a:ext cx="3886200" cy="1347787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 eaLnBrk="0" hangingPunct="0">
              <a:defRPr/>
            </a:pPr>
            <a:r>
              <a:rPr lang="ru-RU" sz="28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ПРЕДМЕТНЫЕ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609600"/>
            <a:ext cx="9144000" cy="53860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b="1" i="1" u="sng" dirty="0" smtClean="0"/>
              <a:t>Важное на уроке:</a:t>
            </a:r>
          </a:p>
          <a:p>
            <a:pPr algn="ctr"/>
            <a:endParaRPr lang="ru-RU" sz="4400" dirty="0" smtClean="0"/>
          </a:p>
          <a:p>
            <a:pPr algn="ctr"/>
            <a:r>
              <a:rPr lang="ru-RU" sz="3200" dirty="0" smtClean="0"/>
              <a:t>-</a:t>
            </a:r>
            <a:r>
              <a:rPr lang="ru-RU" sz="3200" dirty="0" err="1" smtClean="0"/>
              <a:t>Системно-</a:t>
            </a:r>
            <a:r>
              <a:rPr lang="ru-RU" sz="3200" u="sng" dirty="0" err="1" smtClean="0"/>
              <a:t>ДЕЯТЕЛЬНОСТНЫЙ</a:t>
            </a:r>
            <a:r>
              <a:rPr lang="ru-RU" sz="3200" dirty="0" smtClean="0"/>
              <a:t> подход</a:t>
            </a:r>
          </a:p>
          <a:p>
            <a:pPr algn="ctr"/>
            <a:r>
              <a:rPr lang="ru-RU" sz="3200" dirty="0" smtClean="0"/>
              <a:t>-Современные педагогические </a:t>
            </a:r>
            <a:r>
              <a:rPr lang="ru-RU" sz="3200" u="sng" dirty="0" smtClean="0"/>
              <a:t>ТЕХНОЛОГИИ</a:t>
            </a:r>
          </a:p>
          <a:p>
            <a:pPr algn="ctr"/>
            <a:r>
              <a:rPr lang="ru-RU" sz="3200" dirty="0" smtClean="0"/>
              <a:t>-Постоянное   </a:t>
            </a:r>
            <a:r>
              <a:rPr lang="ru-RU" sz="3200" u="sng" dirty="0" smtClean="0"/>
              <a:t>ПЛАНИРОВАНИЕ</a:t>
            </a:r>
            <a:r>
              <a:rPr lang="ru-RU" sz="3200" dirty="0" smtClean="0"/>
              <a:t> работы учеником</a:t>
            </a:r>
          </a:p>
          <a:p>
            <a:pPr algn="ctr"/>
            <a:r>
              <a:rPr lang="ru-RU" sz="3200" dirty="0" smtClean="0"/>
              <a:t>-Постоянный </a:t>
            </a:r>
            <a:r>
              <a:rPr lang="ru-RU" sz="3200" u="sng" dirty="0" smtClean="0"/>
              <a:t>САМОАНАЛИЗ</a:t>
            </a:r>
            <a:r>
              <a:rPr lang="ru-RU" sz="3200" dirty="0" smtClean="0"/>
              <a:t> деятельности       самим обучающимся</a:t>
            </a:r>
          </a:p>
          <a:p>
            <a:pPr algn="ctr"/>
            <a:r>
              <a:rPr lang="ru-RU" sz="3200" dirty="0" smtClean="0"/>
              <a:t>-Право </a:t>
            </a:r>
            <a:r>
              <a:rPr lang="ru-RU" sz="3200" u="sng" dirty="0" smtClean="0"/>
              <a:t>ВЫБОРА</a:t>
            </a:r>
            <a:r>
              <a:rPr lang="ru-RU" sz="3200" dirty="0" smtClean="0"/>
              <a:t> задания по уровню</a:t>
            </a:r>
          </a:p>
          <a:p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Прямоугольник 1"/>
          <p:cNvSpPr>
            <a:spLocks noChangeArrowheads="1"/>
          </p:cNvSpPr>
          <p:nvPr/>
        </p:nvSpPr>
        <p:spPr bwMode="auto">
          <a:xfrm>
            <a:off x="611188" y="188913"/>
            <a:ext cx="8137525" cy="65556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4000" b="1" i="1" u="sng" dirty="0"/>
              <a:t>Этапы урока</a:t>
            </a:r>
          </a:p>
          <a:p>
            <a:endParaRPr lang="ru-RU" sz="2000" b="1" i="1" u="sng" dirty="0"/>
          </a:p>
          <a:p>
            <a:pPr marL="457200" indent="-457200">
              <a:buAutoNum type="arabicPeriod"/>
            </a:pPr>
            <a:r>
              <a:rPr lang="ru-RU" sz="2000" b="1" i="1" u="sng" dirty="0" smtClean="0"/>
              <a:t>Мотивация </a:t>
            </a:r>
            <a:r>
              <a:rPr lang="ru-RU" sz="2000" b="1" i="1" u="sng" dirty="0"/>
              <a:t>к деятельности. Актуализация </a:t>
            </a:r>
            <a:r>
              <a:rPr lang="ru-RU" sz="2000" b="1" i="1" u="sng" dirty="0" smtClean="0"/>
              <a:t>знаний</a:t>
            </a:r>
            <a:r>
              <a:rPr lang="ru-RU" sz="2000" b="1" dirty="0" smtClean="0"/>
              <a:t> </a:t>
            </a:r>
          </a:p>
          <a:p>
            <a:pPr marL="457200" indent="-457200" algn="ctr"/>
            <a:r>
              <a:rPr lang="ru-RU" sz="2000" i="1" dirty="0" smtClean="0"/>
              <a:t>(</a:t>
            </a:r>
            <a:r>
              <a:rPr lang="ru-RU" sz="2000" i="1" dirty="0"/>
              <a:t>могут быть выделены два этапа) </a:t>
            </a:r>
          </a:p>
          <a:p>
            <a:pPr algn="ctr"/>
            <a:r>
              <a:rPr lang="ru-RU" sz="2000" dirty="0"/>
              <a:t>(Опора на жизненный опыт учеников, постановка проблемы, участие учащихся в определении темы урока, имеющиеся знания, умения, необходимые для решения проблемы…)</a:t>
            </a:r>
          </a:p>
          <a:p>
            <a:r>
              <a:rPr lang="ru-RU" sz="2000" b="1" i="1" dirty="0"/>
              <a:t>2. </a:t>
            </a:r>
            <a:r>
              <a:rPr lang="ru-RU" sz="2000" b="1" i="1" u="sng" dirty="0"/>
              <a:t>Организация познавательной деятельности </a:t>
            </a:r>
          </a:p>
          <a:p>
            <a:pPr algn="ctr"/>
            <a:r>
              <a:rPr lang="ru-RU" sz="2000" dirty="0"/>
              <a:t>(Планирование деятельности на уроке, открытие нового знания, присвоение УУД, система заданий для решения проблемы…)</a:t>
            </a:r>
          </a:p>
          <a:p>
            <a:r>
              <a:rPr lang="ru-RU" sz="2000" b="1" i="1" dirty="0"/>
              <a:t>3. </a:t>
            </a:r>
            <a:r>
              <a:rPr lang="ru-RU" sz="2000" b="1" i="1" u="sng" dirty="0"/>
              <a:t>Закрепление и включение в систему знаний</a:t>
            </a:r>
          </a:p>
          <a:p>
            <a:pPr algn="ctr"/>
            <a:r>
              <a:rPr lang="ru-RU" sz="2000" dirty="0" smtClean="0"/>
              <a:t>(Самостоятельная </a:t>
            </a:r>
            <a:r>
              <a:rPr lang="ru-RU" sz="2000" dirty="0"/>
              <a:t>работа, самостоятельная деятельность , закрепление, обобщение, принятие, включение нового знания в систему знаний, диагностика, контрольно – оценочная деятельность</a:t>
            </a:r>
            <a:r>
              <a:rPr lang="ru-RU" sz="2000" dirty="0" smtClean="0"/>
              <a:t>…)</a:t>
            </a:r>
            <a:endParaRPr lang="ru-RU" sz="2000" dirty="0"/>
          </a:p>
          <a:p>
            <a:r>
              <a:rPr lang="ru-RU" sz="2000" b="1" i="1" dirty="0"/>
              <a:t>4. </a:t>
            </a:r>
            <a:r>
              <a:rPr lang="ru-RU" sz="2000" b="1" i="1" u="sng" dirty="0"/>
              <a:t>Рефлексия учебной деятельности</a:t>
            </a:r>
          </a:p>
          <a:p>
            <a:pPr algn="ctr"/>
            <a:r>
              <a:rPr lang="ru-RU" sz="2000" dirty="0"/>
              <a:t>(Соотнесение цели с планируемыми результатами, достижения планируемых результатов, самооценка деятельности на уроке…)</a:t>
            </a:r>
          </a:p>
          <a:p>
            <a:pPr algn="ctr"/>
            <a:endParaRPr lang="ru-RU" sz="2000" dirty="0">
              <a:solidFill>
                <a:srgbClr val="C00000"/>
              </a:solidFill>
              <a:latin typeface="Calibri" pitchFamily="34" charset="0"/>
            </a:endParaRPr>
          </a:p>
          <a:p>
            <a:endParaRPr lang="ru-RU" sz="2000" dirty="0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Grp="1" noChangeArrowheads="1"/>
          </p:cNvSpPr>
          <p:nvPr>
            <p:ph type="body" sz="half" idx="1"/>
          </p:nvPr>
        </p:nvSpPr>
        <p:spPr>
          <a:xfrm>
            <a:off x="228600" y="1600200"/>
            <a:ext cx="3382963" cy="4776788"/>
          </a:xfrm>
          <a:solidFill>
            <a:srgbClr val="FDF7C7"/>
          </a:solidFill>
        </p:spPr>
        <p:txBody>
          <a:bodyPr/>
          <a:lstStyle/>
          <a:p>
            <a:pPr algn="ctr">
              <a:lnSpc>
                <a:spcPct val="80000"/>
              </a:lnSpc>
              <a:buFont typeface="Arial" charset="0"/>
              <a:buNone/>
            </a:pPr>
            <a:r>
              <a:rPr lang="ru-RU" sz="1800" dirty="0" smtClean="0"/>
              <a:t>   </a:t>
            </a:r>
            <a:r>
              <a:rPr lang="ru-RU" sz="2600" b="1" dirty="0" smtClean="0"/>
              <a:t>Традиционный урок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ru-RU" sz="2400" dirty="0" smtClean="0"/>
              <a:t>1.Проверка </a:t>
            </a:r>
            <a:r>
              <a:rPr lang="ru-RU" sz="2400" dirty="0" err="1" smtClean="0"/>
              <a:t>д</a:t>
            </a:r>
            <a:r>
              <a:rPr lang="ru-RU" sz="2400" dirty="0" smtClean="0"/>
              <a:t>/</a:t>
            </a:r>
            <a:r>
              <a:rPr lang="ru-RU" sz="2400" dirty="0" err="1" smtClean="0"/>
              <a:t>з</a:t>
            </a:r>
            <a:r>
              <a:rPr lang="ru-RU" sz="2400" dirty="0" smtClean="0"/>
              <a:t> </a:t>
            </a:r>
            <a:r>
              <a:rPr lang="ru-RU" sz="2400" dirty="0" smtClean="0">
                <a:solidFill>
                  <a:srgbClr val="299410"/>
                </a:solidFill>
              </a:rPr>
              <a:t>учеников </a:t>
            </a:r>
            <a:r>
              <a:rPr lang="ru-RU" sz="2400" dirty="0" smtClean="0">
                <a:solidFill>
                  <a:srgbClr val="FF3300"/>
                </a:solidFill>
              </a:rPr>
              <a:t>учителем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endParaRPr lang="ru-RU" sz="2400" dirty="0" smtClean="0"/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ru-RU" sz="2400" dirty="0" smtClean="0"/>
              <a:t>2.Объявление темы </a:t>
            </a:r>
            <a:r>
              <a:rPr lang="ru-RU" sz="2400" dirty="0" smtClean="0">
                <a:solidFill>
                  <a:srgbClr val="FF3300"/>
                </a:solidFill>
              </a:rPr>
              <a:t>учителем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endParaRPr lang="ru-RU" sz="2400" dirty="0" smtClean="0"/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ru-RU" sz="2400" dirty="0" smtClean="0"/>
              <a:t>3.Объяснение темы </a:t>
            </a:r>
            <a:r>
              <a:rPr lang="ru-RU" sz="2400" dirty="0" smtClean="0">
                <a:solidFill>
                  <a:srgbClr val="FF3300"/>
                </a:solidFill>
              </a:rPr>
              <a:t>учителем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endParaRPr lang="ru-RU" sz="2400" dirty="0" smtClean="0"/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ru-RU" sz="2400" dirty="0" smtClean="0"/>
              <a:t>4.Закрепление знаний </a:t>
            </a:r>
            <a:r>
              <a:rPr lang="ru-RU" sz="2400" dirty="0" smtClean="0">
                <a:solidFill>
                  <a:srgbClr val="299410"/>
                </a:solidFill>
              </a:rPr>
              <a:t>учениками</a:t>
            </a:r>
          </a:p>
        </p:txBody>
      </p:sp>
      <p:sp>
        <p:nvSpPr>
          <p:cNvPr id="101380" name="Rectangle 4"/>
          <p:cNvSpPr>
            <a:spLocks noChangeArrowheads="1"/>
          </p:cNvSpPr>
          <p:nvPr/>
        </p:nvSpPr>
        <p:spPr bwMode="auto">
          <a:xfrm>
            <a:off x="4876800" y="1524000"/>
            <a:ext cx="3889375" cy="4924425"/>
          </a:xfrm>
          <a:prstGeom prst="rect">
            <a:avLst/>
          </a:prstGeom>
          <a:solidFill>
            <a:schemeClr val="bg1"/>
          </a:solidFill>
          <a:ln w="38100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 eaLnBrk="0" hangingPunct="0">
              <a:lnSpc>
                <a:spcPct val="80000"/>
              </a:lnSpc>
              <a:spcBef>
                <a:spcPct val="20000"/>
              </a:spcBef>
              <a:buFont typeface="Arial" charset="0"/>
              <a:buNone/>
            </a:pPr>
            <a:r>
              <a:rPr lang="ru-RU" sz="2400" dirty="0">
                <a:latin typeface="Calibri" pitchFamily="34" charset="0"/>
              </a:rPr>
              <a:t>    </a:t>
            </a:r>
            <a:r>
              <a:rPr lang="ru-RU" sz="2400" b="1" dirty="0"/>
              <a:t>Проблемно-диалогический урок</a:t>
            </a:r>
          </a:p>
          <a:p>
            <a:pPr marL="342900" indent="-342900" eaLnBrk="0" hangingPunct="0">
              <a:lnSpc>
                <a:spcPct val="80000"/>
              </a:lnSpc>
              <a:spcBef>
                <a:spcPct val="50000"/>
              </a:spcBef>
              <a:buFont typeface="Arial" charset="0"/>
              <a:buNone/>
            </a:pPr>
            <a:r>
              <a:rPr lang="ru-RU" sz="2400" dirty="0">
                <a:latin typeface="Calibri" pitchFamily="34" charset="0"/>
              </a:rPr>
              <a:t>1.Создание проблемной ситуации </a:t>
            </a:r>
            <a:r>
              <a:rPr lang="ru-RU" sz="2400" dirty="0">
                <a:solidFill>
                  <a:srgbClr val="FF3300"/>
                </a:solidFill>
                <a:latin typeface="Calibri" pitchFamily="34" charset="0"/>
              </a:rPr>
              <a:t>учителем</a:t>
            </a:r>
            <a:r>
              <a:rPr lang="ru-RU" sz="2400" dirty="0">
                <a:latin typeface="Calibri" pitchFamily="34" charset="0"/>
              </a:rPr>
              <a:t> и формулирование  проблемы </a:t>
            </a:r>
            <a:r>
              <a:rPr lang="ru-RU" sz="2400" dirty="0">
                <a:solidFill>
                  <a:srgbClr val="299410"/>
                </a:solidFill>
                <a:latin typeface="Calibri" pitchFamily="34" charset="0"/>
              </a:rPr>
              <a:t>учениками</a:t>
            </a:r>
          </a:p>
          <a:p>
            <a:pPr marL="342900" indent="-342900" eaLnBrk="0" hangingPunct="0">
              <a:lnSpc>
                <a:spcPct val="80000"/>
              </a:lnSpc>
              <a:spcBef>
                <a:spcPct val="50000"/>
              </a:spcBef>
              <a:buFont typeface="Arial" charset="0"/>
              <a:buNone/>
            </a:pPr>
            <a:r>
              <a:rPr lang="ru-RU" sz="2400" dirty="0">
                <a:latin typeface="Calibri" pitchFamily="34" charset="0"/>
              </a:rPr>
              <a:t>2.Актуализация </a:t>
            </a:r>
            <a:r>
              <a:rPr lang="ru-RU" sz="2400" dirty="0">
                <a:solidFill>
                  <a:srgbClr val="299410"/>
                </a:solidFill>
                <a:latin typeface="Calibri" pitchFamily="34" charset="0"/>
              </a:rPr>
              <a:t>учениками</a:t>
            </a:r>
            <a:r>
              <a:rPr lang="ru-RU" sz="2400" dirty="0">
                <a:latin typeface="Calibri" pitchFamily="34" charset="0"/>
              </a:rPr>
              <a:t> своих знаний</a:t>
            </a:r>
          </a:p>
          <a:p>
            <a:pPr marL="342900" indent="-342900" eaLnBrk="0" hangingPunct="0">
              <a:lnSpc>
                <a:spcPct val="80000"/>
              </a:lnSpc>
              <a:spcBef>
                <a:spcPct val="50000"/>
              </a:spcBef>
              <a:buFont typeface="Arial" charset="0"/>
              <a:buNone/>
            </a:pPr>
            <a:r>
              <a:rPr lang="ru-RU" sz="2400" dirty="0">
                <a:latin typeface="Calibri" pitchFamily="34" charset="0"/>
              </a:rPr>
              <a:t>3. Поиск решения проблемы </a:t>
            </a:r>
            <a:r>
              <a:rPr lang="ru-RU" sz="2400" dirty="0">
                <a:solidFill>
                  <a:srgbClr val="299410"/>
                </a:solidFill>
                <a:latin typeface="Calibri" pitchFamily="34" charset="0"/>
              </a:rPr>
              <a:t>учениками</a:t>
            </a:r>
          </a:p>
          <a:p>
            <a:pPr marL="342900" indent="-342900" eaLnBrk="0" hangingPunct="0">
              <a:lnSpc>
                <a:spcPct val="80000"/>
              </a:lnSpc>
              <a:spcBef>
                <a:spcPct val="50000"/>
              </a:spcBef>
              <a:buFont typeface="Arial" charset="0"/>
              <a:buNone/>
            </a:pPr>
            <a:r>
              <a:rPr lang="ru-RU" sz="2400" dirty="0">
                <a:latin typeface="Calibri" pitchFamily="34" charset="0"/>
              </a:rPr>
              <a:t>4.Выражение решения,</a:t>
            </a:r>
          </a:p>
          <a:p>
            <a:pPr marL="342900" indent="-342900" eaLnBrk="0" hangingPunct="0">
              <a:lnSpc>
                <a:spcPct val="80000"/>
              </a:lnSpc>
              <a:spcBef>
                <a:spcPct val="50000"/>
              </a:spcBef>
              <a:buFont typeface="Arial" charset="0"/>
              <a:buNone/>
            </a:pPr>
            <a:r>
              <a:rPr lang="ru-RU" sz="2400" dirty="0">
                <a:latin typeface="Calibri" pitchFamily="34" charset="0"/>
              </a:rPr>
              <a:t>5.  Применение знаний </a:t>
            </a:r>
            <a:r>
              <a:rPr lang="ru-RU" sz="2400" dirty="0">
                <a:solidFill>
                  <a:srgbClr val="299410"/>
                </a:solidFill>
                <a:latin typeface="Calibri" pitchFamily="34" charset="0"/>
              </a:rPr>
              <a:t>учениками</a:t>
            </a:r>
          </a:p>
        </p:txBody>
      </p:sp>
      <p:sp>
        <p:nvSpPr>
          <p:cNvPr id="101381" name="Line 5"/>
          <p:cNvSpPr>
            <a:spLocks noChangeShapeType="1"/>
          </p:cNvSpPr>
          <p:nvPr/>
        </p:nvSpPr>
        <p:spPr bwMode="auto">
          <a:xfrm flipV="1">
            <a:off x="3563938" y="3159125"/>
            <a:ext cx="1800225" cy="649288"/>
          </a:xfrm>
          <a:prstGeom prst="line">
            <a:avLst/>
          </a:prstGeom>
          <a:noFill/>
          <a:ln w="76200">
            <a:solidFill>
              <a:srgbClr val="2B03F5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01382" name="Line 6"/>
          <p:cNvSpPr>
            <a:spLocks noChangeShapeType="1"/>
          </p:cNvSpPr>
          <p:nvPr/>
        </p:nvSpPr>
        <p:spPr bwMode="auto">
          <a:xfrm>
            <a:off x="3635375" y="5897563"/>
            <a:ext cx="1657350" cy="142875"/>
          </a:xfrm>
          <a:prstGeom prst="line">
            <a:avLst/>
          </a:prstGeom>
          <a:noFill/>
          <a:ln w="76200">
            <a:solidFill>
              <a:srgbClr val="2B03F5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01383" name="Line 7"/>
          <p:cNvSpPr>
            <a:spLocks noChangeShapeType="1"/>
          </p:cNvSpPr>
          <p:nvPr/>
        </p:nvSpPr>
        <p:spPr bwMode="auto">
          <a:xfrm flipV="1">
            <a:off x="3505200" y="4953000"/>
            <a:ext cx="1676400" cy="0"/>
          </a:xfrm>
          <a:prstGeom prst="line">
            <a:avLst/>
          </a:prstGeom>
          <a:noFill/>
          <a:ln w="76200">
            <a:solidFill>
              <a:srgbClr val="2B03F5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01384" name="Line 8"/>
          <p:cNvSpPr>
            <a:spLocks noChangeShapeType="1"/>
          </p:cNvSpPr>
          <p:nvPr/>
        </p:nvSpPr>
        <p:spPr bwMode="auto">
          <a:xfrm>
            <a:off x="3563938" y="3016250"/>
            <a:ext cx="1800225" cy="1223963"/>
          </a:xfrm>
          <a:prstGeom prst="line">
            <a:avLst/>
          </a:prstGeom>
          <a:noFill/>
          <a:ln w="76200">
            <a:solidFill>
              <a:srgbClr val="2B03F5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20489" name="Rectangle 9"/>
          <p:cNvSpPr>
            <a:spLocks noChangeArrowheads="1"/>
          </p:cNvSpPr>
          <p:nvPr/>
        </p:nvSpPr>
        <p:spPr bwMode="auto">
          <a:xfrm>
            <a:off x="0" y="0"/>
            <a:ext cx="9144000" cy="140335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ru-RU" sz="3200" b="1" i="1" u="sng" dirty="0"/>
              <a:t>Проблемно-диалогическая </a:t>
            </a:r>
            <a:r>
              <a:rPr lang="ru-RU" sz="3200" b="1" i="1" u="sng" dirty="0" smtClean="0"/>
              <a:t>технология</a:t>
            </a:r>
            <a:r>
              <a:rPr lang="ru-RU" sz="3200" b="1" i="1" u="sng" dirty="0"/>
              <a:t/>
            </a:r>
            <a:br>
              <a:rPr lang="ru-RU" sz="3200" b="1" i="1" u="sng" dirty="0"/>
            </a:br>
            <a:r>
              <a:rPr lang="ru-RU" sz="2400" dirty="0"/>
              <a:t>Цель - обучить самостоятельному решению проблем</a:t>
            </a:r>
            <a:br>
              <a:rPr lang="ru-RU" sz="2400" dirty="0"/>
            </a:br>
            <a:r>
              <a:rPr lang="ru-RU" sz="2400" dirty="0"/>
              <a:t>Средство - открытие знаний вместе с детьми</a:t>
            </a:r>
            <a:endParaRPr lang="ru-RU" sz="2000" dirty="0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3962400" cy="2185988"/>
          </a:xfrm>
        </p:spPr>
        <p:txBody>
          <a:bodyPr/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7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1378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1378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13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13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013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013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7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0137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0137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7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0137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0137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7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137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0137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8" dur="500"/>
                                        <p:tgtEl>
                                          <p:spTgt spid="1013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013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013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013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013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013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013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013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013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1378" grpId="0" build="p" animBg="1" autoUpdateAnimBg="0" advAuto="0"/>
      <p:bldP spid="101380" grpId="0" animBg="1" autoUpdateAnimBg="0"/>
      <p:bldP spid="101381" grpId="0" animBg="1"/>
      <p:bldP spid="101382" grpId="0" animBg="1"/>
      <p:bldP spid="101383" grpId="0" animBg="1"/>
      <p:bldP spid="10138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28750"/>
          </a:xfrm>
          <a:solidFill>
            <a:srgbClr val="FF9999"/>
          </a:solidFill>
        </p:spPr>
        <p:txBody>
          <a:bodyPr>
            <a:normAutofit fontScale="90000"/>
          </a:bodyPr>
          <a:lstStyle/>
          <a:p>
            <a:pPr algn="ctr"/>
            <a:r>
              <a:rPr lang="ru-RU" sz="3200" b="1" dirty="0" smtClean="0"/>
              <a:t>ПРОДУКТИВНЫЕ ЗАДАНИЯ</a:t>
            </a:r>
            <a:r>
              <a:rPr lang="ru-RU" sz="3200" dirty="0" smtClean="0"/>
              <a:t>  </a:t>
            </a:r>
            <a:r>
              <a:rPr lang="ru-RU" sz="3300" dirty="0" smtClean="0"/>
              <a:t/>
            </a:r>
            <a:br>
              <a:rPr lang="ru-RU" sz="3300" dirty="0" smtClean="0"/>
            </a:br>
            <a:r>
              <a:rPr lang="ru-RU" sz="3300" dirty="0" smtClean="0"/>
              <a:t> </a:t>
            </a:r>
            <a:r>
              <a:rPr lang="ru-RU" sz="3200" dirty="0" smtClean="0">
                <a:latin typeface="Arial" charset="0"/>
              </a:rPr>
              <a:t>Как традиционные задания сделать продуктивными?</a:t>
            </a:r>
          </a:p>
        </p:txBody>
      </p:sp>
      <p:sp>
        <p:nvSpPr>
          <p:cNvPr id="13315" name="Text Box 3"/>
          <p:cNvSpPr txBox="1">
            <a:spLocks noChangeArrowheads="1"/>
          </p:cNvSpPr>
          <p:nvPr/>
        </p:nvSpPr>
        <p:spPr bwMode="auto">
          <a:xfrm>
            <a:off x="304800" y="1835150"/>
            <a:ext cx="2232025" cy="650875"/>
          </a:xfrm>
          <a:prstGeom prst="rect">
            <a:avLst/>
          </a:prstGeom>
          <a:solidFill>
            <a:srgbClr val="FF7C8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b="1"/>
              <a:t>Традиционные задания</a:t>
            </a:r>
          </a:p>
        </p:txBody>
      </p:sp>
      <p:sp>
        <p:nvSpPr>
          <p:cNvPr id="13316" name="Text Box 4"/>
          <p:cNvSpPr txBox="1">
            <a:spLocks noChangeArrowheads="1"/>
          </p:cNvSpPr>
          <p:nvPr/>
        </p:nvSpPr>
        <p:spPr bwMode="auto">
          <a:xfrm>
            <a:off x="5257800" y="1828800"/>
            <a:ext cx="2665413" cy="369332"/>
          </a:xfrm>
          <a:prstGeom prst="rect">
            <a:avLst/>
          </a:prstGeom>
          <a:solidFill>
            <a:srgbClr val="8DF07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b="1" dirty="0" smtClean="0"/>
              <a:t>Современный урок</a:t>
            </a:r>
            <a:endParaRPr lang="ru-RU" b="1" dirty="0"/>
          </a:p>
        </p:txBody>
      </p:sp>
      <p:sp>
        <p:nvSpPr>
          <p:cNvPr id="10249" name="Text Box 9"/>
          <p:cNvSpPr txBox="1">
            <a:spLocks noChangeArrowheads="1"/>
          </p:cNvSpPr>
          <p:nvPr/>
        </p:nvSpPr>
        <p:spPr bwMode="auto">
          <a:xfrm>
            <a:off x="3214688" y="2728912"/>
            <a:ext cx="5821362" cy="1477328"/>
          </a:xfrm>
          <a:prstGeom prst="rect">
            <a:avLst/>
          </a:prstGeom>
          <a:solidFill>
            <a:srgbClr val="CCFF99"/>
          </a:solidFill>
          <a:ln w="38100">
            <a:solidFill>
              <a:srgbClr val="29941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rgbClr val="FF3300"/>
                </a:solidFill>
              </a:rPr>
              <a:t>П</a:t>
            </a:r>
            <a:r>
              <a:rPr lang="ru-RU" b="1" dirty="0"/>
              <a:t>редставь, что ты – человек </a:t>
            </a:r>
            <a:r>
              <a:rPr lang="en-US" b="1" dirty="0"/>
              <a:t>XXI</a:t>
            </a:r>
            <a:r>
              <a:rPr lang="ru-RU" b="1" dirty="0"/>
              <a:t>  века – оказался в числе соратников  Пугачева. За какие действия восставших ты бы  испытывал угрызения совести? </a:t>
            </a:r>
          </a:p>
          <a:p>
            <a:pPr algn="ctr"/>
            <a:r>
              <a:rPr lang="ru-RU" b="1" dirty="0"/>
              <a:t>Свое мнение объясни. (История, 7 </a:t>
            </a:r>
            <a:r>
              <a:rPr lang="ru-RU" b="1" dirty="0" err="1"/>
              <a:t>кл</a:t>
            </a:r>
            <a:r>
              <a:rPr lang="ru-RU" b="1" dirty="0"/>
              <a:t>.) </a:t>
            </a:r>
          </a:p>
        </p:txBody>
      </p:sp>
      <p:sp>
        <p:nvSpPr>
          <p:cNvPr id="13320" name="Text Box 12"/>
          <p:cNvSpPr txBox="1">
            <a:spLocks noChangeArrowheads="1"/>
          </p:cNvSpPr>
          <p:nvPr/>
        </p:nvSpPr>
        <p:spPr bwMode="auto">
          <a:xfrm>
            <a:off x="152400" y="2819400"/>
            <a:ext cx="2928938" cy="1200329"/>
          </a:xfrm>
          <a:prstGeom prst="rect">
            <a:avLst/>
          </a:prstGeom>
          <a:noFill/>
          <a:ln w="38100">
            <a:solidFill>
              <a:srgbClr val="FF33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b="1" dirty="0"/>
              <a:t>Назовите прогрессивные </a:t>
            </a:r>
          </a:p>
          <a:p>
            <a:pPr algn="ctr"/>
            <a:r>
              <a:rPr lang="ru-RU" b="1" dirty="0"/>
              <a:t>силы, участвовавшие в </a:t>
            </a:r>
          </a:p>
          <a:p>
            <a:pPr algn="ctr"/>
            <a:r>
              <a:rPr lang="ru-RU" b="1" dirty="0"/>
              <a:t>восстании Пугачева</a:t>
            </a:r>
          </a:p>
        </p:txBody>
      </p:sp>
      <p:sp>
        <p:nvSpPr>
          <p:cNvPr id="13321" name="Прямоугольник 14"/>
          <p:cNvSpPr>
            <a:spLocks noChangeArrowheads="1"/>
          </p:cNvSpPr>
          <p:nvPr/>
        </p:nvSpPr>
        <p:spPr bwMode="auto">
          <a:xfrm>
            <a:off x="1143000" y="4495800"/>
            <a:ext cx="7143750" cy="173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600" dirty="0">
                <a:solidFill>
                  <a:srgbClr val="FF0000"/>
                </a:solidFill>
              </a:rPr>
              <a:t>Вместо оценки авторской предложить ребенку оценить ситуацию самому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2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9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238</TotalTime>
  <Words>890</Words>
  <Application>Microsoft Office PowerPoint</Application>
  <PresentationFormat>Экран (4:3)</PresentationFormat>
  <Paragraphs>161</Paragraphs>
  <Slides>20</Slides>
  <Notes>5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1" baseType="lpstr">
      <vt:lpstr>Поток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ПРОДУКТИВНЫЕ ЗАДАНИЯ    Как традиционные задания сделать продуктивными?</vt:lpstr>
      <vt:lpstr>ПРОДУКТИВНЫЕ ЗАДАНИЯ    Как традиционные задания сделать продуктивными?</vt:lpstr>
      <vt:lpstr>ПРОДУКТИВНЫЕ ЗАДАНИЯ    Как традиционные задания сделать продуктивными?</vt:lpstr>
      <vt:lpstr>ПРОДУКТИВНЫЕ ЗАДАНИЯ    Как традиционные задания сделать продуктивными?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Дом</dc:creator>
  <cp:lastModifiedBy>Елена</cp:lastModifiedBy>
  <cp:revision>25</cp:revision>
  <dcterms:created xsi:type="dcterms:W3CDTF">2014-03-23T16:27:59Z</dcterms:created>
  <dcterms:modified xsi:type="dcterms:W3CDTF">2014-12-24T19:56:22Z</dcterms:modified>
</cp:coreProperties>
</file>