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69" r:id="rId2"/>
    <p:sldId id="258" r:id="rId3"/>
    <p:sldId id="270" r:id="rId4"/>
    <p:sldId id="267" r:id="rId5"/>
    <p:sldId id="268" r:id="rId6"/>
    <p:sldId id="271" r:id="rId7"/>
    <p:sldId id="278" r:id="rId8"/>
    <p:sldId id="266" r:id="rId9"/>
    <p:sldId id="262" r:id="rId10"/>
    <p:sldId id="263" r:id="rId11"/>
    <p:sldId id="264" r:id="rId12"/>
    <p:sldId id="265" r:id="rId13"/>
    <p:sldId id="272" r:id="rId14"/>
    <p:sldId id="275" r:id="rId15"/>
    <p:sldId id="274" r:id="rId16"/>
    <p:sldId id="273" r:id="rId17"/>
    <p:sldId id="277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5271-BFF4-40CB-AAAA-8700D0618A7D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895F-C952-4C4A-9FFC-1FC81BD950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Света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Саша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Саша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Саша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Саша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8120-6AFC-400B-9CC1-B06718D56A45}" type="datetime1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C746-CB8C-4FC0-93F0-AF2C4175B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12/24/2014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0063"/>
            <a:ext cx="9144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Заседание методического объединения учителей начальной школы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1447800"/>
            <a:ext cx="4572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u="sng" dirty="0">
                <a:latin typeface="+mj-lt"/>
              </a:rPr>
              <a:t>Тема</a:t>
            </a:r>
            <a:r>
              <a:rPr lang="ru-RU" sz="2800" dirty="0">
                <a:latin typeface="+mj-lt"/>
              </a:rPr>
              <a:t>: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4288" y="1905000"/>
            <a:ext cx="91297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«Проектирование </a:t>
            </a: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современного урока </a:t>
            </a: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в </a:t>
            </a:r>
            <a:r>
              <a:rPr lang="ru-RU" sz="4800" dirty="0">
                <a:latin typeface="Monotype Corsiva" pitchFamily="66" charset="0"/>
              </a:rPr>
              <a:t>начальной школе в </a:t>
            </a:r>
            <a:r>
              <a:rPr lang="ru-RU" sz="4800" dirty="0" smtClean="0">
                <a:latin typeface="Monotype Corsiva" pitchFamily="66" charset="0"/>
              </a:rPr>
              <a:t>условиях работы по ФГОС НОО»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72125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j-lt"/>
              </a:rPr>
              <a:t>Март-2014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50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ПРОДУКТИВНЫЕ ЗАДАНИЯ</a:t>
            </a:r>
            <a:r>
              <a:rPr lang="ru-RU" sz="3200" dirty="0" smtClean="0"/>
              <a:t> 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 </a:t>
            </a:r>
            <a:r>
              <a:rPr lang="ru-RU" sz="3200" dirty="0" smtClean="0">
                <a:latin typeface="Arial" charset="0"/>
              </a:rPr>
              <a:t>Как традиционные задания сделать продуктивными?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2232025" cy="6508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Традиционные задания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57600" y="2819400"/>
            <a:ext cx="5319712" cy="1477328"/>
          </a:xfrm>
          <a:prstGeom prst="rect">
            <a:avLst/>
          </a:prstGeom>
          <a:solidFill>
            <a:srgbClr val="CCFF99"/>
          </a:solidFill>
          <a:ln w="38100">
            <a:solidFill>
              <a:srgbClr val="29941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B03F5"/>
                </a:solidFill>
              </a:rPr>
              <a:t>С</a:t>
            </a:r>
            <a:r>
              <a:rPr lang="ru-RU" b="1" dirty="0"/>
              <a:t>равните рыбу и курицу на тарелке. </a:t>
            </a:r>
            <a:endParaRPr lang="ru-RU" b="1" dirty="0" smtClean="0"/>
          </a:p>
          <a:p>
            <a:pPr algn="ctr"/>
            <a:r>
              <a:rPr lang="ru-RU" b="1" dirty="0" smtClean="0"/>
              <a:t>У </a:t>
            </a:r>
            <a:r>
              <a:rPr lang="ru-RU" b="1" dirty="0"/>
              <a:t>кого  из них мускулатура прочнее </a:t>
            </a:r>
            <a:endParaRPr lang="ru-RU" b="1" dirty="0" smtClean="0"/>
          </a:p>
          <a:p>
            <a:pPr algn="ctr"/>
            <a:r>
              <a:rPr lang="ru-RU" b="1" dirty="0" smtClean="0"/>
              <a:t>прикреплена </a:t>
            </a:r>
            <a:r>
              <a:rPr lang="ru-RU" b="1" dirty="0"/>
              <a:t>к  скелету?  </a:t>
            </a:r>
            <a:endParaRPr lang="ru-RU" b="1" dirty="0" smtClean="0"/>
          </a:p>
          <a:p>
            <a:pPr algn="ctr"/>
            <a:r>
              <a:rPr lang="ru-RU" b="1" dirty="0" smtClean="0"/>
              <a:t>С </a:t>
            </a:r>
            <a:r>
              <a:rPr lang="ru-RU" b="1" dirty="0"/>
              <a:t>чем на ваш взгляд это связано? 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Биология, 7 </a:t>
            </a:r>
            <a:r>
              <a:rPr lang="ru-RU" b="1" dirty="0" err="1"/>
              <a:t>кл</a:t>
            </a:r>
            <a:r>
              <a:rPr lang="ru-RU" b="1" dirty="0"/>
              <a:t>.) 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228600" y="3048000"/>
            <a:ext cx="3071813" cy="1200329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Перечислите основные </a:t>
            </a:r>
          </a:p>
          <a:p>
            <a:pPr algn="ctr"/>
            <a:r>
              <a:rPr lang="ru-RU" b="1" dirty="0"/>
              <a:t>особенности  мускулатуры</a:t>
            </a:r>
          </a:p>
          <a:p>
            <a:pPr algn="ctr"/>
            <a:r>
              <a:rPr lang="ru-RU" b="1" dirty="0"/>
              <a:t> птиц.</a:t>
            </a:r>
          </a:p>
        </p:txBody>
      </p:sp>
      <p:sp>
        <p:nvSpPr>
          <p:cNvPr id="14345" name="Прямоугольник 14"/>
          <p:cNvSpPr>
            <a:spLocks noChangeArrowheads="1"/>
          </p:cNvSpPr>
          <p:nvPr/>
        </p:nvSpPr>
        <p:spPr bwMode="auto">
          <a:xfrm>
            <a:off x="1071563" y="4572000"/>
            <a:ext cx="7143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Связать задание с повседневным опытом ученика через жизненную ситуацию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05400" y="2133600"/>
            <a:ext cx="2665413" cy="369332"/>
          </a:xfrm>
          <a:prstGeom prst="rect">
            <a:avLst/>
          </a:prstGeom>
          <a:solidFill>
            <a:srgbClr val="8DF07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Современный урок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28750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ПРОДУКТИВНЫЕ ЗАДАНИЯ</a:t>
            </a:r>
            <a:r>
              <a:rPr lang="ru-RU" sz="3200" dirty="0" smtClean="0"/>
              <a:t> 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 </a:t>
            </a:r>
            <a:r>
              <a:rPr lang="ru-RU" sz="3200" dirty="0" smtClean="0">
                <a:latin typeface="Arial" charset="0"/>
              </a:rPr>
              <a:t>Как традиционные задания сделать продуктивными?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906588"/>
            <a:ext cx="2232025" cy="6508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Традиционные задания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2819400"/>
            <a:ext cx="1895475" cy="646331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Что такое имя числительное?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71813" y="2857500"/>
            <a:ext cx="5716587" cy="646113"/>
          </a:xfrm>
          <a:prstGeom prst="rect">
            <a:avLst/>
          </a:prstGeom>
          <a:solidFill>
            <a:srgbClr val="CCFF99"/>
          </a:solidFill>
          <a:ln w="38100">
            <a:solidFill>
              <a:srgbClr val="29941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2B03F5"/>
                </a:solidFill>
              </a:rPr>
              <a:t>П</a:t>
            </a:r>
            <a:r>
              <a:rPr lang="ru-RU" b="1" dirty="0"/>
              <a:t>очему числительное относится к классу имен? (Русский язык, 6 </a:t>
            </a:r>
            <a:r>
              <a:rPr lang="ru-RU" b="1" dirty="0" err="1"/>
              <a:t>кл</a:t>
            </a:r>
            <a:r>
              <a:rPr lang="ru-RU" b="1" dirty="0"/>
              <a:t>.) </a:t>
            </a:r>
          </a:p>
        </p:txBody>
      </p:sp>
      <p:sp>
        <p:nvSpPr>
          <p:cNvPr id="15369" name="Прямоугольник 14"/>
          <p:cNvSpPr>
            <a:spLocks noChangeArrowheads="1"/>
          </p:cNvSpPr>
          <p:nvPr/>
        </p:nvSpPr>
        <p:spPr bwMode="auto">
          <a:xfrm>
            <a:off x="1285875" y="4286250"/>
            <a:ext cx="67865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600" dirty="0">
                <a:solidFill>
                  <a:srgbClr val="002060"/>
                </a:solidFill>
              </a:rPr>
              <a:t>Перенести акцент с воспроизведения на анализ информации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81600" y="1981200"/>
            <a:ext cx="2665413" cy="369332"/>
          </a:xfrm>
          <a:prstGeom prst="rect">
            <a:avLst/>
          </a:prstGeom>
          <a:solidFill>
            <a:srgbClr val="8DF07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Современный урок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88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ПРОДУКТИВНЫЕ ЗАДАНИЯ</a:t>
            </a:r>
            <a:r>
              <a:rPr lang="ru-RU" sz="3200" dirty="0" smtClean="0"/>
              <a:t> 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 </a:t>
            </a:r>
            <a:r>
              <a:rPr lang="ru-RU" sz="3200" dirty="0" smtClean="0">
                <a:latin typeface="Arial" charset="0"/>
              </a:rPr>
              <a:t>Как традиционные задания сделать продуктивными?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2232025" cy="6508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Традиционные задания</a:t>
            </a:r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533400" y="2971800"/>
            <a:ext cx="2666115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Определите площадь </a:t>
            </a:r>
          </a:p>
          <a:p>
            <a:pPr algn="ctr"/>
            <a:r>
              <a:rPr lang="ru-RU" b="1" dirty="0"/>
              <a:t>прямоугольника</a:t>
            </a:r>
          </a:p>
        </p:txBody>
      </p:sp>
      <p:sp>
        <p:nvSpPr>
          <p:cNvPr id="10254" name="TextBox 13"/>
          <p:cNvSpPr txBox="1">
            <a:spLocks noChangeArrowheads="1"/>
          </p:cNvSpPr>
          <p:nvPr/>
        </p:nvSpPr>
        <p:spPr bwMode="auto">
          <a:xfrm>
            <a:off x="3733800" y="2743200"/>
            <a:ext cx="5221302" cy="1200329"/>
          </a:xfrm>
          <a:prstGeom prst="rect">
            <a:avLst/>
          </a:prstGeom>
          <a:solidFill>
            <a:srgbClr val="CCFF99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/>
              <a:t>ан план комнаты и размеры ковров. </a:t>
            </a:r>
            <a:endParaRPr lang="ru-RU" b="1" dirty="0" smtClean="0"/>
          </a:p>
          <a:p>
            <a:pPr algn="ctr"/>
            <a:r>
              <a:rPr lang="ru-RU" b="1" dirty="0" smtClean="0"/>
              <a:t>Определите</a:t>
            </a:r>
            <a:r>
              <a:rPr lang="ru-RU" b="1" dirty="0"/>
              <a:t>, </a:t>
            </a:r>
          </a:p>
          <a:p>
            <a:pPr algn="ctr"/>
            <a:r>
              <a:rPr lang="ru-RU" b="1" dirty="0"/>
              <a:t>какой из  предложенных ковров полностью </a:t>
            </a:r>
          </a:p>
          <a:p>
            <a:pPr algn="ctr"/>
            <a:r>
              <a:rPr lang="ru-RU" b="1" dirty="0"/>
              <a:t>закроет пол.</a:t>
            </a:r>
          </a:p>
        </p:txBody>
      </p:sp>
      <p:sp>
        <p:nvSpPr>
          <p:cNvPr id="16393" name="Прямоугольник 14"/>
          <p:cNvSpPr>
            <a:spLocks noChangeArrowheads="1"/>
          </p:cNvSpPr>
          <p:nvPr/>
        </p:nvSpPr>
        <p:spPr bwMode="auto">
          <a:xfrm>
            <a:off x="357188" y="4286250"/>
            <a:ext cx="8572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600" dirty="0">
                <a:solidFill>
                  <a:srgbClr val="002060"/>
                </a:solidFill>
              </a:rPr>
              <a:t>Отрабатывать учебные алгоритмы на материале жизненных ситуаций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257800" y="1905000"/>
            <a:ext cx="2665413" cy="369332"/>
          </a:xfrm>
          <a:prstGeom prst="rect">
            <a:avLst/>
          </a:prstGeom>
          <a:solidFill>
            <a:srgbClr val="8DF07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Современный урок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Пример  карты рефлексии и самооценки </a:t>
            </a:r>
          </a:p>
          <a:p>
            <a:pPr algn="ctr"/>
            <a:r>
              <a:rPr lang="ru-RU" sz="2800" b="1" i="1" u="sng" dirty="0" smtClean="0"/>
              <a:t>ученика на уроке</a:t>
            </a:r>
          </a:p>
          <a:p>
            <a:pPr algn="ctr"/>
            <a:endParaRPr lang="ru-RU" sz="2400" b="1" u="sn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600" y="1524000"/>
          <a:ext cx="7924800" cy="4927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47360"/>
                <a:gridCol w="2377440"/>
              </a:tblGrid>
              <a:tr h="680522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Отметьте + или – то выражение, которое</a:t>
                      </a:r>
                      <a:r>
                        <a:rPr lang="ru-RU" sz="2000" b="1" i="1" baseline="0" dirty="0" smtClean="0"/>
                        <a:t> соответствует вашему состоянию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1.Своей</a:t>
                      </a:r>
                      <a:r>
                        <a:rPr lang="ru-RU" sz="2000" baseline="0" dirty="0" smtClean="0"/>
                        <a:t> работой на уроке в целом я доволен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2.Своей работой в группе я доволен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3.Для меня не было подходящего задания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4.Урок для меня показался коротким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5.За урок я устал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6.Моё настроение улучшилось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7.Материал урока мне был интересен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8.Материал урока мне был полезен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4357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9.Сегодня на уроке мне было комфортно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Примеры рефлексивных вопросов: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-За что я могу себя похвалить?</a:t>
            </a:r>
          </a:p>
          <a:p>
            <a:pPr algn="ctr"/>
            <a:r>
              <a:rPr lang="ru-RU" sz="3600" dirty="0" smtClean="0"/>
              <a:t>-Что меня удивило на уроке?</a:t>
            </a:r>
          </a:p>
          <a:p>
            <a:pPr algn="ctr"/>
            <a:r>
              <a:rPr lang="ru-RU" sz="3600" dirty="0" smtClean="0"/>
              <a:t>-Что мне не удалось? Почему?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u="sng" dirty="0" smtClean="0"/>
              <a:t>По каким же параметрам эксперты оценивают наш урок?</a:t>
            </a:r>
          </a:p>
          <a:p>
            <a:endParaRPr lang="ru-RU" sz="4000" dirty="0" smtClean="0"/>
          </a:p>
          <a:p>
            <a:pPr algn="ctr"/>
            <a:r>
              <a:rPr lang="ru-RU" sz="4000" dirty="0" smtClean="0"/>
              <a:t>СМОТРИ </a:t>
            </a:r>
          </a:p>
          <a:p>
            <a:pPr algn="ctr"/>
            <a:r>
              <a:rPr lang="ru-RU" sz="4000" dirty="0" smtClean="0"/>
              <a:t>«Оценка урока на соответствие ФГОС»</a:t>
            </a:r>
          </a:p>
          <a:p>
            <a:pPr algn="ctr"/>
            <a:r>
              <a:rPr lang="ru-RU" sz="4000" dirty="0" smtClean="0"/>
              <a:t>(ксерокс)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u="sng" dirty="0" smtClean="0"/>
              <a:t>Актуальная литература:</a:t>
            </a:r>
          </a:p>
          <a:p>
            <a:pPr algn="ctr"/>
            <a:r>
              <a:rPr lang="ru-RU" sz="3600" dirty="0" smtClean="0"/>
              <a:t>1)О.Н.Крылова, </a:t>
            </a:r>
            <a:r>
              <a:rPr lang="ru-RU" sz="3600" dirty="0" err="1" smtClean="0"/>
              <a:t>И.В.Муштавинская</a:t>
            </a:r>
            <a:endParaRPr lang="ru-RU" sz="3600" dirty="0" smtClean="0"/>
          </a:p>
          <a:p>
            <a:pPr algn="ctr"/>
            <a:r>
              <a:rPr lang="ru-RU" sz="3600" i="1" u="sng" dirty="0" smtClean="0"/>
              <a:t>«Новая дидактика современного урока в условиях введения ФГОС НОО»</a:t>
            </a:r>
            <a:r>
              <a:rPr lang="ru-RU" sz="3600" i="1" dirty="0" smtClean="0"/>
              <a:t>-</a:t>
            </a:r>
          </a:p>
          <a:p>
            <a:pPr algn="ctr"/>
            <a:r>
              <a:rPr lang="ru-RU" sz="3600" dirty="0" smtClean="0"/>
              <a:t>СПб, «</a:t>
            </a:r>
            <a:r>
              <a:rPr lang="ru-RU" sz="3600" dirty="0" err="1" smtClean="0"/>
              <a:t>Каро</a:t>
            </a:r>
            <a:r>
              <a:rPr lang="ru-RU" sz="3600" dirty="0" smtClean="0"/>
              <a:t>»,2013</a:t>
            </a:r>
          </a:p>
          <a:p>
            <a:pPr algn="ctr"/>
            <a:r>
              <a:rPr lang="ru-RU" sz="3600" dirty="0" smtClean="0"/>
              <a:t>2) </a:t>
            </a:r>
            <a:r>
              <a:rPr lang="ru-RU" sz="3600" dirty="0" err="1" smtClean="0"/>
              <a:t>О.Б.Даутова,Е.В.Иваньшина</a:t>
            </a:r>
            <a:r>
              <a:rPr lang="ru-RU" sz="3600" dirty="0" smtClean="0"/>
              <a:t>,</a:t>
            </a:r>
          </a:p>
          <a:p>
            <a:pPr algn="ctr"/>
            <a:r>
              <a:rPr lang="ru-RU" sz="3600" dirty="0" err="1" smtClean="0"/>
              <a:t>Т.Б.Казачкова,И.В.Муштавинская</a:t>
            </a:r>
            <a:r>
              <a:rPr lang="ru-RU" sz="3600" dirty="0" smtClean="0"/>
              <a:t> </a:t>
            </a:r>
          </a:p>
          <a:p>
            <a:pPr algn="ctr"/>
            <a:r>
              <a:rPr lang="ru-RU" sz="3600" i="1" u="sng" dirty="0" smtClean="0"/>
              <a:t>«Современные педагогические технологии основной школы </a:t>
            </a:r>
          </a:p>
          <a:p>
            <a:pPr algn="ctr"/>
            <a:r>
              <a:rPr lang="ru-RU" sz="3600" i="1" u="sng" dirty="0" smtClean="0"/>
              <a:t>в условиях ФГОС»-</a:t>
            </a:r>
          </a:p>
          <a:p>
            <a:pPr algn="ctr"/>
            <a:r>
              <a:rPr lang="ru-RU" sz="3600" i="1" dirty="0" smtClean="0"/>
              <a:t>СПб, «</a:t>
            </a:r>
            <a:r>
              <a:rPr lang="ru-RU" sz="3600" i="1" dirty="0" err="1" smtClean="0"/>
              <a:t>Каро</a:t>
            </a:r>
            <a:r>
              <a:rPr lang="ru-RU" sz="3600" i="1" dirty="0" smtClean="0"/>
              <a:t>»,2013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16764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dirty="0">
                <a:solidFill>
                  <a:schemeClr val="tx2"/>
                </a:solidFill>
                <a:latin typeface="Monotype Corsiva" pitchFamily="66" charset="0"/>
              </a:rPr>
              <a:t>Спасибо за внимание</a:t>
            </a:r>
            <a:r>
              <a:rPr lang="ru-RU" sz="8000" dirty="0" smtClean="0">
                <a:solidFill>
                  <a:schemeClr val="tx2"/>
                </a:solidFill>
                <a:latin typeface="Monotype Corsiva" pitchFamily="66" charset="0"/>
              </a:rPr>
              <a:t>!</a:t>
            </a:r>
          </a:p>
          <a:p>
            <a:pPr algn="ctr"/>
            <a:r>
              <a:rPr lang="ru-RU" sz="8000" dirty="0" smtClean="0">
                <a:solidFill>
                  <a:schemeClr val="tx2"/>
                </a:solidFill>
                <a:latin typeface="Monotype Corsiva" pitchFamily="66" charset="0"/>
              </a:rPr>
              <a:t>Удачи нам всем!</a:t>
            </a:r>
            <a:endParaRPr lang="ru-RU" sz="80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4953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Презентация составлена председателем МО учителей начальной школы №160 Усенко Е.В.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Март-2014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90600" y="228600"/>
            <a:ext cx="746760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99"/>
                </a:solidFill>
              </a:rPr>
              <a:t>Важные правила работы с задачей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534400" cy="55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000099"/>
                </a:solidFill>
              </a:rPr>
              <a:t>1.Не начинай  вычислять, пока не изучил текст задачи в целом.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Прочитай условие задачи, обрати особое внимание на вопрос.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Вернись к условию задачи, выдели в нем связанные меду собой данные: в этом случае тебе поможет модель.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000099"/>
                </a:solidFill>
              </a:rPr>
              <a:t>2.Решая трудную задачу, используй разные приемы: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Постарайся ясно представить, о чем говорится в задаче.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Попробуй видоизменить задачу: замени большие числа меленькими, придумай похожую задачу из своей жизни.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В решении задачи может помочь схема или рисунок.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Выполняя действия с числами, все время спрашивай себя: что ты узнал этим действием, нужно ли его выполнять с точки зрения вопроса задачи.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dirty="0">
                <a:solidFill>
                  <a:srgbClr val="000099"/>
                </a:solidFill>
              </a:rPr>
              <a:t>5.Закончив решение, вернись к вопросу задачи, проверь, можешь ли ты дать ответ на него.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839200" cy="564038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>
                <a:solidFill>
                  <a:srgbClr val="000099"/>
                </a:solidFill>
              </a:rPr>
              <a:t>Как решать задачу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1.Внимательно прочитай задачу. Представь себе, о чем говорится в задаче.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2.Если надо, сделай рисунок, краткую запись или чертеж.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3.Подумай, что обозначает каждое число.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4.Прочитай главный вопрос задачи. Подумай, что надо знать, чтобы ответить на него.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5.Есть ли оба эти данные в задаче?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Если «да», задача- простая.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Объясняй. Решай.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Если «нет», задача- составная. Рассуждай.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Q4LHOXAHP2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761066" cy="617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86200" y="6324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(американский философ, социолог)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924800" cy="41179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6. Рассуждай так: «Чтобы узнать …, надо знать  … и …».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7.Составь план решения задачи: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«Зная … и …, можно узнать…».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8.Реши задачу.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9.Сделай проверку.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>
                <a:solidFill>
                  <a:srgbClr val="000099"/>
                </a:solidFill>
              </a:rPr>
              <a:t>10.Запиши ответ.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62200" y="914400"/>
            <a:ext cx="4114800" cy="403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505200" y="2133600"/>
            <a:ext cx="16764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52800" y="2514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Предметные</a:t>
            </a:r>
            <a:r>
              <a:rPr lang="ru-RU" sz="2400" b="1" dirty="0" smtClean="0"/>
              <a:t> </a:t>
            </a:r>
            <a:r>
              <a:rPr lang="ru-RU" sz="3600" b="1" dirty="0" smtClean="0"/>
              <a:t>ЗУН</a:t>
            </a:r>
            <a:endParaRPr lang="ru-RU" sz="3600" b="1" dirty="0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flipV="1">
            <a:off x="4419600" y="914400"/>
            <a:ext cx="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6"/>
            <a:endCxn id="4" idx="6"/>
          </p:cNvCxnSpPr>
          <p:nvPr/>
        </p:nvCxnSpPr>
        <p:spPr>
          <a:xfrm flipV="1">
            <a:off x="5181600" y="2933700"/>
            <a:ext cx="12954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" idx="4"/>
          </p:cNvCxnSpPr>
          <p:nvPr/>
        </p:nvCxnSpPr>
        <p:spPr>
          <a:xfrm>
            <a:off x="4419600" y="3657600"/>
            <a:ext cx="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2"/>
            <a:endCxn id="4" idx="2"/>
          </p:cNvCxnSpPr>
          <p:nvPr/>
        </p:nvCxnSpPr>
        <p:spPr>
          <a:xfrm flipH="1" flipV="1">
            <a:off x="2362200" y="2933700"/>
            <a:ext cx="11430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334000" y="1219200"/>
            <a:ext cx="27432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1200" y="381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Программа </a:t>
            </a:r>
            <a:r>
              <a:rPr lang="ru-RU" sz="2400" b="1" dirty="0" smtClean="0"/>
              <a:t>формирования УУД</a:t>
            </a:r>
            <a:endParaRPr lang="ru-RU" sz="2400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5562600" y="3733800"/>
            <a:ext cx="1676400" cy="1447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91200" y="518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Работа</a:t>
            </a:r>
            <a:r>
              <a:rPr lang="ru-RU" b="1" dirty="0" smtClean="0"/>
              <a:t> с информацией</a:t>
            </a:r>
            <a:endParaRPr lang="ru-RU" b="1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 flipV="1">
            <a:off x="1219200" y="1295400"/>
            <a:ext cx="21336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0" y="5105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Программа </a:t>
            </a:r>
            <a:r>
              <a:rPr lang="ru-RU" b="1" dirty="0" smtClean="0"/>
              <a:t>духовно-нравственного развития и воспитания</a:t>
            </a:r>
            <a:endParaRPr lang="ru-RU" b="1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1676400" y="3733800"/>
            <a:ext cx="167640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381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Программа </a:t>
            </a:r>
            <a:r>
              <a:rPr lang="ru-RU" b="1" dirty="0" smtClean="0"/>
              <a:t>культуры здорового и безопасного образа жизни</a:t>
            </a:r>
            <a:endParaRPr lang="ru-RU" b="1" dirty="0"/>
          </a:p>
        </p:txBody>
      </p:sp>
      <p:sp>
        <p:nvSpPr>
          <p:cNvPr id="49" name="Овал 48"/>
          <p:cNvSpPr/>
          <p:nvPr/>
        </p:nvSpPr>
        <p:spPr>
          <a:xfrm>
            <a:off x="1981200" y="533400"/>
            <a:ext cx="4953000" cy="480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6934200" y="3048000"/>
            <a:ext cx="838200" cy="0"/>
          </a:xfrm>
          <a:prstGeom prst="straightConnector1">
            <a:avLst/>
          </a:prstGeom>
          <a:ln w="635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3914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Система оценивания</a:t>
            </a:r>
            <a:endParaRPr lang="ru-RU" b="1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2057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Система </a:t>
            </a:r>
            <a:r>
              <a:rPr lang="ru-RU" b="1" i="1" dirty="0" err="1" smtClean="0"/>
              <a:t>инд.-коррекционной</a:t>
            </a:r>
            <a:r>
              <a:rPr lang="ru-RU" b="1" i="1" dirty="0" smtClean="0"/>
              <a:t> работы</a:t>
            </a:r>
            <a:endParaRPr lang="ru-RU" b="1" i="1" dirty="0"/>
          </a:p>
        </p:txBody>
      </p:sp>
      <p:cxnSp>
        <p:nvCxnSpPr>
          <p:cNvPr id="77" name="Прямая со стрелкой 76"/>
          <p:cNvCxnSpPr/>
          <p:nvPr/>
        </p:nvCxnSpPr>
        <p:spPr>
          <a:xfrm flipH="1">
            <a:off x="1143000" y="3048000"/>
            <a:ext cx="990600" cy="0"/>
          </a:xfrm>
          <a:prstGeom prst="straightConnector1">
            <a:avLst/>
          </a:prstGeom>
          <a:ln w="635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3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Виды</a:t>
            </a:r>
          </a:p>
          <a:p>
            <a:pPr algn="ctr"/>
            <a:r>
              <a:rPr lang="ru-RU" sz="4000" b="1" dirty="0" smtClean="0"/>
              <a:t> универсальных учебных действий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2819400"/>
            <a:ext cx="237276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Личностные</a:t>
            </a:r>
          </a:p>
          <a:p>
            <a:pPr algn="ctr"/>
            <a:r>
              <a:rPr lang="ru-RU" sz="3200" b="1" dirty="0" smtClean="0"/>
              <a:t>(САМО-)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3886200"/>
            <a:ext cx="276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Регулятивные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4724400"/>
            <a:ext cx="3263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Познавательные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5486400"/>
            <a:ext cx="3670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Коммуникативные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28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 широком значении термин «универсальные учебные действия» означает умение учиться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642938" y="428625"/>
            <a:ext cx="8137525" cy="936625"/>
          </a:xfrm>
          <a:prstGeom prst="roundRect">
            <a:avLst>
              <a:gd name="adj" fmla="val 49106"/>
            </a:avLst>
          </a:prstGeom>
          <a:gradFill>
            <a:gsLst>
              <a:gs pos="0">
                <a:srgbClr val="00B0F0"/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Планируемые результаты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8600" y="1905000"/>
            <a:ext cx="39624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438400" y="4191000"/>
            <a:ext cx="41148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МЕТАПРЕДМЕТНЫЕ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029200" y="1905000"/>
            <a:ext cx="3886200" cy="13477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ПРЕДМЕТНЫЕ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u="sng" dirty="0" smtClean="0"/>
              <a:t>Важное на уроке: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3200" dirty="0" smtClean="0"/>
              <a:t>-</a:t>
            </a:r>
            <a:r>
              <a:rPr lang="ru-RU" sz="3200" dirty="0" err="1" smtClean="0"/>
              <a:t>Системно-</a:t>
            </a:r>
            <a:r>
              <a:rPr lang="ru-RU" sz="3200" u="sng" dirty="0" err="1" smtClean="0"/>
              <a:t>ДЕЯТЕЛЬНОСТНЫЙ</a:t>
            </a:r>
            <a:r>
              <a:rPr lang="ru-RU" sz="3200" dirty="0" smtClean="0"/>
              <a:t> подход</a:t>
            </a:r>
          </a:p>
          <a:p>
            <a:pPr algn="ctr"/>
            <a:r>
              <a:rPr lang="ru-RU" sz="3200" dirty="0" smtClean="0"/>
              <a:t>-Современные педагогические </a:t>
            </a:r>
            <a:r>
              <a:rPr lang="ru-RU" sz="3200" u="sng" dirty="0" smtClean="0"/>
              <a:t>ТЕХНОЛОГИИ</a:t>
            </a:r>
          </a:p>
          <a:p>
            <a:pPr algn="ctr"/>
            <a:r>
              <a:rPr lang="ru-RU" sz="3200" dirty="0" smtClean="0"/>
              <a:t>-Постоянное   </a:t>
            </a:r>
            <a:r>
              <a:rPr lang="ru-RU" sz="3200" u="sng" dirty="0" smtClean="0"/>
              <a:t>ПЛАНИРОВАНИЕ</a:t>
            </a:r>
            <a:r>
              <a:rPr lang="ru-RU" sz="3200" dirty="0" smtClean="0"/>
              <a:t> работы учеником</a:t>
            </a:r>
          </a:p>
          <a:p>
            <a:pPr algn="ctr"/>
            <a:r>
              <a:rPr lang="ru-RU" sz="3200" dirty="0" smtClean="0"/>
              <a:t>-Постоянный </a:t>
            </a:r>
            <a:r>
              <a:rPr lang="ru-RU" sz="3200" u="sng" dirty="0" smtClean="0"/>
              <a:t>САМОАНАЛИЗ</a:t>
            </a:r>
            <a:r>
              <a:rPr lang="ru-RU" sz="3200" dirty="0" smtClean="0"/>
              <a:t> деятельности       самим обучающимся</a:t>
            </a:r>
          </a:p>
          <a:p>
            <a:pPr algn="ctr"/>
            <a:r>
              <a:rPr lang="ru-RU" sz="3200" dirty="0" smtClean="0"/>
              <a:t>-Право </a:t>
            </a:r>
            <a:r>
              <a:rPr lang="ru-RU" sz="3200" u="sng" dirty="0" smtClean="0"/>
              <a:t>ВЫБОРА</a:t>
            </a:r>
            <a:r>
              <a:rPr lang="ru-RU" sz="3200" dirty="0" smtClean="0"/>
              <a:t> задания по уровню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611188" y="188913"/>
            <a:ext cx="81375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u="sng" dirty="0"/>
              <a:t>Этапы урока</a:t>
            </a:r>
          </a:p>
          <a:p>
            <a:endParaRPr lang="ru-RU" sz="2000" b="1" i="1" u="sng" dirty="0"/>
          </a:p>
          <a:p>
            <a:pPr marL="457200" indent="-457200">
              <a:buAutoNum type="arabicPeriod"/>
            </a:pPr>
            <a:r>
              <a:rPr lang="ru-RU" sz="2000" b="1" i="1" u="sng" dirty="0" smtClean="0"/>
              <a:t>Мотивация </a:t>
            </a:r>
            <a:r>
              <a:rPr lang="ru-RU" sz="2000" b="1" i="1" u="sng" dirty="0"/>
              <a:t>к деятельности. Актуализация </a:t>
            </a:r>
            <a:r>
              <a:rPr lang="ru-RU" sz="2000" b="1" i="1" u="sng" dirty="0" smtClean="0"/>
              <a:t>знаний</a:t>
            </a:r>
            <a:r>
              <a:rPr lang="ru-RU" sz="2000" b="1" dirty="0" smtClean="0"/>
              <a:t> </a:t>
            </a:r>
          </a:p>
          <a:p>
            <a:pPr marL="457200" indent="-457200" algn="ctr"/>
            <a:r>
              <a:rPr lang="ru-RU" sz="2000" i="1" dirty="0" smtClean="0"/>
              <a:t>(</a:t>
            </a:r>
            <a:r>
              <a:rPr lang="ru-RU" sz="2000" i="1" dirty="0"/>
              <a:t>могут быть выделены два этапа) </a:t>
            </a:r>
          </a:p>
          <a:p>
            <a:pPr algn="ctr"/>
            <a:r>
              <a:rPr lang="ru-RU" sz="2000" dirty="0"/>
              <a:t>(Опора на жизненный опыт учеников, постановка проблемы, участие учащихся в определении темы урока, имеющиеся знания, умения, необходимые для решения проблемы…)</a:t>
            </a:r>
          </a:p>
          <a:p>
            <a:r>
              <a:rPr lang="ru-RU" sz="2000" b="1" i="1" dirty="0"/>
              <a:t>2. </a:t>
            </a:r>
            <a:r>
              <a:rPr lang="ru-RU" sz="2000" b="1" i="1" u="sng" dirty="0"/>
              <a:t>Организация познавательной деятельности </a:t>
            </a:r>
          </a:p>
          <a:p>
            <a:pPr algn="ctr"/>
            <a:r>
              <a:rPr lang="ru-RU" sz="2000" dirty="0"/>
              <a:t>(Планирование деятельности на уроке, открытие нового знания, присвоение УУД, система заданий для решения проблемы…)</a:t>
            </a:r>
          </a:p>
          <a:p>
            <a:r>
              <a:rPr lang="ru-RU" sz="2000" b="1" i="1" dirty="0"/>
              <a:t>3. </a:t>
            </a:r>
            <a:r>
              <a:rPr lang="ru-RU" sz="2000" b="1" i="1" u="sng" dirty="0"/>
              <a:t>Закрепление и включение в систему знаний</a:t>
            </a:r>
          </a:p>
          <a:p>
            <a:pPr algn="ctr"/>
            <a:r>
              <a:rPr lang="ru-RU" sz="2000" dirty="0" smtClean="0"/>
              <a:t>(Самостоятельная </a:t>
            </a:r>
            <a:r>
              <a:rPr lang="ru-RU" sz="2000" dirty="0"/>
              <a:t>работа, самостоятельная деятельность , закрепление, обобщение, принятие, включение нового знания в систему знаний, диагностика, контрольно – оценочная деятельность</a:t>
            </a:r>
            <a:r>
              <a:rPr lang="ru-RU" sz="2000" dirty="0" smtClean="0"/>
              <a:t>…)</a:t>
            </a:r>
            <a:endParaRPr lang="ru-RU" sz="2000" dirty="0"/>
          </a:p>
          <a:p>
            <a:r>
              <a:rPr lang="ru-RU" sz="2000" b="1" i="1" dirty="0"/>
              <a:t>4. </a:t>
            </a:r>
            <a:r>
              <a:rPr lang="ru-RU" sz="2000" b="1" i="1" u="sng" dirty="0"/>
              <a:t>Рефлексия учебной деятельности</a:t>
            </a:r>
          </a:p>
          <a:p>
            <a:pPr algn="ctr"/>
            <a:r>
              <a:rPr lang="ru-RU" sz="2000" dirty="0"/>
              <a:t>(Соотнесение цели с планируемыми результатами, достижения планируемых результатов, самооценка деятельности на уроке…)</a:t>
            </a:r>
          </a:p>
          <a:p>
            <a:pPr algn="ctr"/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3382963" cy="4776788"/>
          </a:xfrm>
          <a:solidFill>
            <a:srgbClr val="FDF7C7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800" dirty="0" smtClean="0"/>
              <a:t>   </a:t>
            </a:r>
            <a:r>
              <a:rPr lang="ru-RU" sz="2600" b="1" dirty="0" smtClean="0"/>
              <a:t>Традиционный урок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1.Проверка </a:t>
            </a:r>
            <a:r>
              <a:rPr lang="ru-RU" sz="2400" dirty="0" err="1" smtClean="0"/>
              <a:t>д</a:t>
            </a:r>
            <a:r>
              <a:rPr lang="ru-RU" sz="2400" dirty="0" smtClean="0"/>
              <a:t>/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299410"/>
                </a:solidFill>
              </a:rPr>
              <a:t>учеников </a:t>
            </a:r>
            <a:r>
              <a:rPr lang="ru-RU" sz="2400" dirty="0" smtClean="0">
                <a:solidFill>
                  <a:srgbClr val="FF3300"/>
                </a:solidFill>
              </a:rPr>
              <a:t>учителем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2.Объявление темы </a:t>
            </a:r>
            <a:r>
              <a:rPr lang="ru-RU" sz="2400" dirty="0" smtClean="0">
                <a:solidFill>
                  <a:srgbClr val="FF3300"/>
                </a:solidFill>
              </a:rPr>
              <a:t>учителем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3.Объяснение темы </a:t>
            </a:r>
            <a:r>
              <a:rPr lang="ru-RU" sz="2400" dirty="0" smtClean="0">
                <a:solidFill>
                  <a:srgbClr val="FF3300"/>
                </a:solidFill>
              </a:rPr>
              <a:t>учителем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4.Закрепление знаний </a:t>
            </a:r>
            <a:r>
              <a:rPr lang="ru-RU" sz="2400" dirty="0" smtClean="0">
                <a:solidFill>
                  <a:srgbClr val="299410"/>
                </a:solidFill>
              </a:rPr>
              <a:t>учениками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876800" y="1524000"/>
            <a:ext cx="3889375" cy="49244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    </a:t>
            </a:r>
            <a:r>
              <a:rPr lang="ru-RU" sz="2400" b="1" dirty="0"/>
              <a:t>Проблемно-диалогический урок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1.Создание проблемной ситуации </a:t>
            </a:r>
            <a:r>
              <a:rPr lang="ru-RU" sz="2400" dirty="0">
                <a:solidFill>
                  <a:srgbClr val="FF3300"/>
                </a:solidFill>
                <a:latin typeface="Calibri" pitchFamily="34" charset="0"/>
              </a:rPr>
              <a:t>учителем</a:t>
            </a:r>
            <a:r>
              <a:rPr lang="ru-RU" sz="2400" dirty="0">
                <a:latin typeface="Calibri" pitchFamily="34" charset="0"/>
              </a:rPr>
              <a:t> и формулирование  проблемы </a:t>
            </a:r>
            <a:r>
              <a:rPr lang="ru-RU" sz="2400" dirty="0">
                <a:solidFill>
                  <a:srgbClr val="299410"/>
                </a:solidFill>
                <a:latin typeface="Calibri" pitchFamily="34" charset="0"/>
              </a:rPr>
              <a:t>учениками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2.Актуализация </a:t>
            </a:r>
            <a:r>
              <a:rPr lang="ru-RU" sz="2400" dirty="0">
                <a:solidFill>
                  <a:srgbClr val="299410"/>
                </a:solidFill>
                <a:latin typeface="Calibri" pitchFamily="34" charset="0"/>
              </a:rPr>
              <a:t>учениками</a:t>
            </a:r>
            <a:r>
              <a:rPr lang="ru-RU" sz="2400" dirty="0">
                <a:latin typeface="Calibri" pitchFamily="34" charset="0"/>
              </a:rPr>
              <a:t> своих знаний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3. Поиск решения проблемы </a:t>
            </a:r>
            <a:r>
              <a:rPr lang="ru-RU" sz="2400" dirty="0">
                <a:solidFill>
                  <a:srgbClr val="299410"/>
                </a:solidFill>
                <a:latin typeface="Calibri" pitchFamily="34" charset="0"/>
              </a:rPr>
              <a:t>учениками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4.Выражение решения,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ru-RU" sz="2400" dirty="0">
                <a:latin typeface="Calibri" pitchFamily="34" charset="0"/>
              </a:rPr>
              <a:t>5.  Применение знаний </a:t>
            </a:r>
            <a:r>
              <a:rPr lang="ru-RU" sz="2400" dirty="0">
                <a:solidFill>
                  <a:srgbClr val="299410"/>
                </a:solidFill>
                <a:latin typeface="Calibri" pitchFamily="34" charset="0"/>
              </a:rPr>
              <a:t>учениками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3563938" y="3159125"/>
            <a:ext cx="1800225" cy="649288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3635375" y="5897563"/>
            <a:ext cx="1657350" cy="142875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505200" y="4953000"/>
            <a:ext cx="16764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3563938" y="3016250"/>
            <a:ext cx="1800225" cy="1223963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140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i="1" u="sng" dirty="0"/>
              <a:t>Проблемно-диалогическая </a:t>
            </a:r>
            <a:r>
              <a:rPr lang="ru-RU" sz="3200" b="1" i="1" u="sng" dirty="0" smtClean="0"/>
              <a:t>технология</a:t>
            </a:r>
            <a:r>
              <a:rPr lang="ru-RU" sz="3200" b="1" i="1" u="sng" dirty="0"/>
              <a:t/>
            </a:r>
            <a:br>
              <a:rPr lang="ru-RU" sz="3200" b="1" i="1" u="sng" dirty="0"/>
            </a:br>
            <a:r>
              <a:rPr lang="ru-RU" sz="2400" dirty="0"/>
              <a:t>Цель - обучить самостоятельному решению проблем</a:t>
            </a:r>
            <a:br>
              <a:rPr lang="ru-RU" sz="2400" dirty="0"/>
            </a:br>
            <a:r>
              <a:rPr lang="ru-RU" sz="2400" dirty="0"/>
              <a:t>Средство - открытие знаний вместе с детьми</a:t>
            </a:r>
            <a:endParaRPr lang="ru-RU" sz="20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962400" cy="21859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nimBg="1" autoUpdateAnimBg="0" advAuto="0"/>
      <p:bldP spid="101380" grpId="0" animBg="1" autoUpdateAnimBg="0"/>
      <p:bldP spid="101381" grpId="0" animBg="1"/>
      <p:bldP spid="101382" grpId="0" animBg="1"/>
      <p:bldP spid="101383" grpId="0" animBg="1"/>
      <p:bldP spid="1013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50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ПРОДУКТИВНЫЕ ЗАДАНИЯ</a:t>
            </a:r>
            <a:r>
              <a:rPr lang="ru-RU" sz="3200" dirty="0" smtClean="0"/>
              <a:t>  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 </a:t>
            </a:r>
            <a:r>
              <a:rPr lang="ru-RU" sz="3200" dirty="0" smtClean="0">
                <a:latin typeface="Arial" charset="0"/>
              </a:rPr>
              <a:t>Как традиционные задания сделать продуктивными?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835150"/>
            <a:ext cx="2232025" cy="6508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Традиционные задания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57800" y="1828800"/>
            <a:ext cx="2665413" cy="369332"/>
          </a:xfrm>
          <a:prstGeom prst="rect">
            <a:avLst/>
          </a:prstGeom>
          <a:solidFill>
            <a:srgbClr val="8DF07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Современный урок</a:t>
            </a:r>
            <a:endParaRPr lang="ru-RU" b="1" dirty="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14688" y="2728912"/>
            <a:ext cx="5821362" cy="1477328"/>
          </a:xfrm>
          <a:prstGeom prst="rect">
            <a:avLst/>
          </a:prstGeom>
          <a:solidFill>
            <a:srgbClr val="CCFF99"/>
          </a:solidFill>
          <a:ln w="38100">
            <a:solidFill>
              <a:srgbClr val="29941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3300"/>
                </a:solidFill>
              </a:rPr>
              <a:t>П</a:t>
            </a:r>
            <a:r>
              <a:rPr lang="ru-RU" b="1" dirty="0"/>
              <a:t>редставь, что ты – человек </a:t>
            </a:r>
            <a:r>
              <a:rPr lang="en-US" b="1" dirty="0"/>
              <a:t>XXI</a:t>
            </a:r>
            <a:r>
              <a:rPr lang="ru-RU" b="1" dirty="0"/>
              <a:t>  века – оказался в числе соратников  Пугачева. За какие действия восставших ты бы  испытывал угрызения совести? </a:t>
            </a:r>
          </a:p>
          <a:p>
            <a:pPr algn="ctr"/>
            <a:r>
              <a:rPr lang="ru-RU" b="1" dirty="0"/>
              <a:t>Свое мнение объясни. (История, 7 </a:t>
            </a:r>
            <a:r>
              <a:rPr lang="ru-RU" b="1" dirty="0" err="1"/>
              <a:t>кл</a:t>
            </a:r>
            <a:r>
              <a:rPr lang="ru-RU" b="1" dirty="0"/>
              <a:t>.) 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152400" y="2819400"/>
            <a:ext cx="2928938" cy="1200329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Назовите прогрессивные </a:t>
            </a:r>
          </a:p>
          <a:p>
            <a:pPr algn="ctr"/>
            <a:r>
              <a:rPr lang="ru-RU" b="1" dirty="0"/>
              <a:t>силы, участвовавшие в </a:t>
            </a:r>
          </a:p>
          <a:p>
            <a:pPr algn="ctr"/>
            <a:r>
              <a:rPr lang="ru-RU" b="1" dirty="0"/>
              <a:t>восстании Пугачева</a:t>
            </a:r>
          </a:p>
        </p:txBody>
      </p:sp>
      <p:sp>
        <p:nvSpPr>
          <p:cNvPr id="13321" name="Прямоугольник 14"/>
          <p:cNvSpPr>
            <a:spLocks noChangeArrowheads="1"/>
          </p:cNvSpPr>
          <p:nvPr/>
        </p:nvSpPr>
        <p:spPr bwMode="auto">
          <a:xfrm>
            <a:off x="1143000" y="4495800"/>
            <a:ext cx="7143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Вместо оценки авторской предложить ребенку оценить ситуацию самому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890</Words>
  <Application>Microsoft Office PowerPoint</Application>
  <PresentationFormat>Экран (4:3)</PresentationFormat>
  <Paragraphs>161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ПРОДУКТИВНЫЕ ЗАДАНИЯ    Как традиционные задания сделать продуктивными?</vt:lpstr>
      <vt:lpstr>ПРОДУКТИВНЫЕ ЗАДАНИЯ    Как традиционные задания сделать продуктивными?</vt:lpstr>
      <vt:lpstr>ПРОДУКТИВНЫЕ ЗАДАНИЯ    Как традиционные задания сделать продуктивными?</vt:lpstr>
      <vt:lpstr>ПРОДУКТИВНЫЕ ЗАДАНИЯ    Как традиционные задания сделать продуктивными?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Елена</cp:lastModifiedBy>
  <cp:revision>25</cp:revision>
  <dcterms:created xsi:type="dcterms:W3CDTF">2014-03-23T16:27:59Z</dcterms:created>
  <dcterms:modified xsi:type="dcterms:W3CDTF">2014-12-24T19:56:22Z</dcterms:modified>
</cp:coreProperties>
</file>