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72" r:id="rId24"/>
    <p:sldId id="273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0" autoAdjust="0"/>
  </p:normalViewPr>
  <p:slideViewPr>
    <p:cSldViewPr>
      <p:cViewPr varScale="1">
        <p:scale>
          <a:sx n="100" d="100"/>
          <a:sy n="100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Times New Roman" pitchFamily="18" charset="0"/>
              </a:defRPr>
            </a:lvl1pPr>
            <a:extLst/>
          </a:lstStyle>
          <a:p>
            <a:fld id="{01A8FBD3-E616-4403-B2C6-2F5C673DCADF}" type="datetimeFigureOut">
              <a:rPr lang="ru-RU" smtClean="0"/>
              <a:pPr/>
              <a:t>20.10.2014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 pitchFamily="18" charset="0"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Times New Roman" pitchFamily="18" charset="0"/>
              </a:defRPr>
            </a:lvl1pPr>
            <a:extLst/>
          </a:lstStyle>
          <a:p>
            <a:fld id="{A2F0A4A9-A454-4270-A866-70D8EF7D4C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Times New Roman" pitchFamily="18" charset="0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214422"/>
            <a:ext cx="7406640" cy="275806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effectLst/>
              </a:rPr>
              <a:t>КОМПЬЮТЕРНАЯ ПРЕЗЕНТАЦИЯ</a:t>
            </a:r>
            <a:br>
              <a:rPr lang="ru-RU" sz="3200" dirty="0" smtClean="0">
                <a:solidFill>
                  <a:srgbClr val="0070C0"/>
                </a:solidFill>
                <a:effectLst/>
              </a:rPr>
            </a:br>
            <a:r>
              <a:rPr lang="ru-RU" sz="3200" dirty="0" smtClean="0">
                <a:solidFill>
                  <a:srgbClr val="0070C0"/>
                </a:solidFill>
                <a:effectLst/>
              </a:rPr>
              <a:t>МЕТОДИЧЕСКОЙ РАЗРАБОТКИ </a:t>
            </a:r>
            <a:br>
              <a:rPr lang="ru-RU" sz="3200" dirty="0" smtClean="0">
                <a:solidFill>
                  <a:srgbClr val="0070C0"/>
                </a:solidFill>
                <a:effectLst/>
              </a:rPr>
            </a:br>
            <a:r>
              <a:rPr lang="ru-RU" sz="3200" dirty="0" smtClean="0">
                <a:solidFill>
                  <a:srgbClr val="0070C0"/>
                </a:solidFill>
                <a:effectLst/>
              </a:rPr>
              <a:t>РАЗДЕЛА ОБРАЗОВАТЕЛЬНОЙ </a:t>
            </a:r>
            <a:r>
              <a:rPr lang="ru-RU" sz="3200" dirty="0" smtClean="0">
                <a:solidFill>
                  <a:srgbClr val="0070C0"/>
                </a:solidFill>
                <a:effectLst/>
              </a:rPr>
              <a:t>ПРОГРАММЫ: Что изображают на глобусе </a:t>
            </a:r>
            <a:r>
              <a:rPr lang="ru-RU" sz="3200" dirty="0" smtClean="0">
                <a:solidFill>
                  <a:srgbClr val="0070C0"/>
                </a:solidFill>
                <a:effectLst/>
              </a:rPr>
              <a:t>и</a:t>
            </a:r>
            <a:r>
              <a:rPr lang="ru-RU" sz="3200" dirty="0" smtClean="0">
                <a:solidFill>
                  <a:srgbClr val="0070C0"/>
                </a:solidFill>
                <a:effectLst/>
              </a:rPr>
              <a:t> карте. 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928934"/>
            <a:ext cx="7406640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4286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№179 г.Н.Новгорода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Фильчагова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Ирина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6286520"/>
            <a:ext cx="2454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2014/2015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Система знаний и система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результате изучения темы учащиеся должны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знать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1.Понятия модель, глобус, географическая карта, меридианы, параллели.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2.Отличия и сходства карты от глобуса.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Как глобус можно «превратить» в карту.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Должны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уметь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Наблюдать, сравнивать, анализировать, обобщать, делать выводы.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Выполнять практическую работу на основе полученных знаний.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Работать по плану, высказывать свои предположения.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Осуществлять самоконтроль.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Должн</a:t>
            </a:r>
            <a:r>
              <a:rPr lang="ru-RU" sz="1600" dirty="0" smtClean="0">
                <a:cs typeface="Times New Roman" pitchFamily="18" charset="0"/>
              </a:rPr>
              <a:t>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овладеть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Умением ориентироваться в учебнике.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Умением находить ответы в тексте, иллюстрациях, используя жизненный опыт.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Умение проводить анализ учебного материала.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Календарно-тематическое планирование по разделу: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0" y="1432560"/>
          <a:ext cx="6096000" cy="462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8736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Тема урока.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часов.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деятельности учащихся.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5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1.План и карта.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</a:rPr>
                        <a:t>Характеризовать</a:t>
                      </a:r>
                      <a:r>
                        <a:rPr lang="ru-RU" sz="1200" baseline="0" dirty="0" smtClean="0">
                          <a:latin typeface="Times New Roman" pitchFamily="18" charset="0"/>
                        </a:rPr>
                        <a:t> глобус, карту и план, их условные знаки(Н). Определять объекты на географической карте с помощью условных знаков(П). Находить и определять географические объекты на физической карте России с помощью условных знаков(Н). Работать с готовыми моделями(глобусом, физической картой): находить  на физической карте и глобусе материки и океаны, географические объекты и их названия(П). Моделировать формы поверхности из песка, глины </a:t>
                      </a:r>
                      <a:r>
                        <a:rPr lang="ru-RU" sz="1200" baseline="0" smtClean="0">
                          <a:latin typeface="Times New Roman" pitchFamily="18" charset="0"/>
                        </a:rPr>
                        <a:t>или пластилина(П).</a:t>
                      </a:r>
                      <a:endParaRPr lang="ru-RU" sz="1200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42196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2.Глобус и карта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8736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3.Повторение и закрепление пройдённого.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148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4.Что изображают на карте.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148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5.Материки и океаны.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6148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6.Проверочная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работа.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600" b="1" dirty="0" smtClean="0"/>
              <a:t>Тип урока</a:t>
            </a:r>
            <a:r>
              <a:rPr lang="ru-RU" sz="1600" dirty="0" smtClean="0"/>
              <a:t>: урок открытия новых знаний.</a:t>
            </a:r>
          </a:p>
          <a:p>
            <a:r>
              <a:rPr lang="ru-RU" sz="1600" b="1" dirty="0" smtClean="0"/>
              <a:t>Технология построения урока</a:t>
            </a:r>
            <a:r>
              <a:rPr lang="ru-RU" sz="1600" dirty="0" smtClean="0"/>
              <a:t>:  Технология проблемного диалога.</a:t>
            </a:r>
          </a:p>
          <a:p>
            <a:r>
              <a:rPr lang="ru-RU" sz="1600" b="1" dirty="0" smtClean="0"/>
              <a:t>Тема урока</a:t>
            </a:r>
            <a:r>
              <a:rPr lang="ru-RU" sz="1600" dirty="0" smtClean="0"/>
              <a:t>: Глобус и карта.</a:t>
            </a:r>
          </a:p>
          <a:p>
            <a:r>
              <a:rPr lang="ru-RU" sz="1600" b="1" dirty="0" smtClean="0"/>
              <a:t>Цель урока: </a:t>
            </a:r>
            <a:r>
              <a:rPr lang="ru-RU" sz="1600" dirty="0" smtClean="0"/>
              <a:t>создание условий для овладения обучающимися знаниями о глобусе и карте; формирования чувств любви к окружающей природе, Родине.</a:t>
            </a:r>
          </a:p>
          <a:p>
            <a:r>
              <a:rPr lang="ru-RU" sz="1600" b="1" u="sng" dirty="0" smtClean="0"/>
              <a:t>Задачи урока:</a:t>
            </a:r>
            <a:endParaRPr lang="ru-RU" sz="1600" dirty="0" smtClean="0"/>
          </a:p>
          <a:p>
            <a:r>
              <a:rPr lang="ru-RU" sz="1600" b="1" dirty="0" smtClean="0"/>
              <a:t>Образовательные: </a:t>
            </a:r>
            <a:r>
              <a:rPr lang="ru-RU" sz="1600" dirty="0" smtClean="0"/>
              <a:t>способствовать формированию представлений о карте и глобусе , их использовании, учить и понимать их назначение; видеть, понимать географическое пространство.</a:t>
            </a:r>
          </a:p>
          <a:p>
            <a:r>
              <a:rPr lang="ru-RU" sz="1600" b="1" dirty="0" smtClean="0"/>
              <a:t>Развивающие</a:t>
            </a:r>
            <a:r>
              <a:rPr lang="ru-RU" sz="1600" dirty="0" smtClean="0"/>
              <a:t>: совершенствовать умение рассматривать, анализировать и делать выводы в процессе работы с текстом, атласом и информацией слайдов, умение контролировать и оценивать процесс и результаты своей учебной деятельности.</a:t>
            </a:r>
          </a:p>
          <a:p>
            <a:r>
              <a:rPr lang="ru-RU" sz="1600" b="1" dirty="0" smtClean="0"/>
              <a:t>Воспитательные</a:t>
            </a:r>
            <a:r>
              <a:rPr lang="ru-RU" sz="1600" dirty="0" smtClean="0"/>
              <a:t>: формирование гражданственности и патриотизма, способствовать познавательному интересу учащихся.</a:t>
            </a:r>
          </a:p>
          <a:p>
            <a:r>
              <a:rPr lang="ru-RU" sz="1600" b="1" dirty="0" smtClean="0"/>
              <a:t>Оборудование</a:t>
            </a:r>
            <a:r>
              <a:rPr lang="ru-RU" sz="1600" dirty="0" smtClean="0"/>
              <a:t>: глобус (по одному на группу), карта полушарий, развёртка глобуса и склеенный из долек бумаги глобус, апельсин, листы бумаги, плакаты «Глобус и карта»</a:t>
            </a:r>
            <a:endParaRPr lang="ru-RU" sz="1600" b="1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урока и виды деятельности </a:t>
            </a:r>
            <a:br>
              <a:rPr lang="ru-RU" dirty="0" smtClean="0"/>
            </a:br>
            <a:r>
              <a:rPr lang="ru-RU" dirty="0" smtClean="0"/>
              <a:t>                      учеников.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28" y="1285860"/>
          <a:ext cx="7499350" cy="54475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675"/>
                <a:gridCol w="3749675"/>
              </a:tblGrid>
              <a:tr h="33812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урока.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Деятельность учеников.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Актуализация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знаний и постановка учебных задач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Обсуждение тем прошлых уроков: актуализация знаний, необходимых для изучения нового. Учатся самостоятельно выделять и формулировать учебную задачу.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2.Изучение нового материала (совместное открытие знаний)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Сравнивают карту и глобус используя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знания, полученные ранее. С помощью карточек, по группам готовят объяснения понятий «меридианы», и «параллели».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059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Физкультура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Во 2-ом классе дети очень быстро устают,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поэтому физкультминутка необходима для небольшого отдыха и стимулирования дальнейшей работы на уроке.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4.Самостоятельное применение знаний 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( продолжение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работы в группах)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По группам выполняют задания из учебника. Отвечают на вопросы, высказывают свои «способы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превращения» глобуса в карту. После практической работы делятся полученными результатами.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Закрепление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изученного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Выполняют задания в тетради на печатной основе.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Закрепляют полученные знания.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Итог урока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Отвечают на вопросы учителя. Подводят итоги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своей работы.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58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Домашнее задание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Отмечают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дневниках работу на дом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УДО-ЧАДО: Шаг за шагом. - Глобус и кар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</a:t>
            </a:r>
            <a:r>
              <a:rPr lang="ru-RU" sz="6000" dirty="0" smtClean="0">
                <a:solidFill>
                  <a:srgbClr val="FF0000"/>
                </a:solidFill>
              </a:rPr>
              <a:t>Глобус и карта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Глобус &quot;Двойная карта&quot; рельефный диаметром 320 мм, с подсвет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158146"/>
            <a:ext cx="3929059" cy="4699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Определяем основной вопрос  </a:t>
            </a:r>
            <a:br>
              <a:rPr lang="ru-RU" dirty="0" smtClean="0"/>
            </a:br>
            <a:r>
              <a:rPr lang="ru-RU" dirty="0" smtClean="0"/>
              <a:t>                     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ru-RU" sz="1800" dirty="0" smtClean="0"/>
              <a:t>Что лучше взять с собой в путешествие: глобус или карту?</a:t>
            </a:r>
          </a:p>
          <a:p>
            <a:r>
              <a:rPr lang="ru-RU" sz="1800" dirty="0" smtClean="0"/>
              <a:t>Чем отличается глобус от карты?</a:t>
            </a:r>
          </a:p>
          <a:p>
            <a:endParaRPr lang="ru-RU" sz="1400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7715304" cy="3143272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андаш,Глобус физический (диаметр 210 мм, с подсветкой),интернет-магазин канцелярских товар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906074"/>
            <a:ext cx="3214709" cy="3273158"/>
          </a:xfrm>
          <a:prstGeom prst="rect">
            <a:avLst/>
          </a:prstGeom>
          <a:noFill/>
        </p:spPr>
      </p:pic>
      <p:pic>
        <p:nvPicPr>
          <p:cNvPr id="5" name="Picture 4" descr="World Map - Detailed Colorspl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57166"/>
            <a:ext cx="5191120" cy="42922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  <a:p>
            <a:pPr>
              <a:buNone/>
            </a:pPr>
            <a:r>
              <a:rPr lang="ru-RU" sz="2000" dirty="0" smtClean="0"/>
              <a:t>          Карта удобнее, так как она плоская, а глобус – объёмный.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Карточка №1.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ru-RU" sz="1600" dirty="0" smtClean="0"/>
          </a:p>
          <a:p>
            <a:r>
              <a:rPr lang="ru-RU" sz="2800" dirty="0" smtClean="0"/>
              <a:t>1. В толковом словаре (в конце учебника) найдите определение «параллель»</a:t>
            </a:r>
          </a:p>
          <a:p>
            <a:r>
              <a:rPr lang="ru-RU" sz="2800" dirty="0" smtClean="0"/>
              <a:t>2. Прочитайте и постарайтесь понять, что оно обозначает.</a:t>
            </a:r>
          </a:p>
          <a:p>
            <a:r>
              <a:rPr lang="ru-RU" sz="2800" dirty="0" smtClean="0"/>
              <a:t>3. Найдите на карте и глобусе параллели.</a:t>
            </a:r>
          </a:p>
          <a:p>
            <a:r>
              <a:rPr lang="ru-RU" sz="2800" dirty="0" smtClean="0"/>
              <a:t>4. Где они начинаются, где заканчиваются, какую длину имеют, на что похожи, есть ли среди них особенные?</a:t>
            </a:r>
          </a:p>
          <a:p>
            <a:r>
              <a:rPr lang="ru-RU" sz="2800" dirty="0" smtClean="0"/>
              <a:t>5. На какие два полушария делит экватор глобус?</a:t>
            </a:r>
          </a:p>
          <a:p>
            <a:r>
              <a:rPr lang="ru-RU" sz="2800" dirty="0" smtClean="0"/>
              <a:t>6. Есть ли эти линии на земле.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Карточка №2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В толковом словаре (в конце учебника) найдите определение «меридиан»</a:t>
            </a:r>
          </a:p>
          <a:p>
            <a:r>
              <a:rPr lang="ru-RU" sz="2400" dirty="0" smtClean="0"/>
              <a:t>2. Прочитайте и постарайтесь понять, что оно обозначает.</a:t>
            </a:r>
          </a:p>
          <a:p>
            <a:r>
              <a:rPr lang="ru-RU" sz="2400" dirty="0" smtClean="0"/>
              <a:t>3. Найдите на карте и глобусе меридианы.</a:t>
            </a:r>
          </a:p>
          <a:p>
            <a:r>
              <a:rPr lang="ru-RU" sz="2400" dirty="0" smtClean="0"/>
              <a:t>4. Где они начинаются, где заканчиваются, какую длину имеют, на что похожи, есть ли среди них особенные?</a:t>
            </a:r>
          </a:p>
          <a:p>
            <a:r>
              <a:rPr lang="ru-RU" sz="2400" dirty="0" smtClean="0"/>
              <a:t>5. На какие два полушария делит основной меридиан глобус?</a:t>
            </a:r>
          </a:p>
          <a:p>
            <a:r>
              <a:rPr lang="ru-RU" sz="2400" dirty="0" smtClean="0"/>
              <a:t>6. Есть ли эти линии на земле.</a:t>
            </a: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Физкультминутка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Мы трудились очень много,</a:t>
            </a:r>
          </a:p>
          <a:p>
            <a:pPr>
              <a:buNone/>
            </a:pPr>
            <a:r>
              <a:rPr lang="ru-RU" sz="1600" dirty="0" smtClean="0"/>
              <a:t>Отправляемся в дорогу(ходьба на месте)</a:t>
            </a:r>
          </a:p>
          <a:p>
            <a:pPr>
              <a:buNone/>
            </a:pPr>
            <a:r>
              <a:rPr lang="ru-RU" sz="1600" dirty="0" smtClean="0"/>
              <a:t>Побывали тут и там,</a:t>
            </a:r>
          </a:p>
          <a:p>
            <a:pPr>
              <a:buNone/>
            </a:pPr>
            <a:r>
              <a:rPr lang="ru-RU" sz="1600" dirty="0" smtClean="0"/>
              <a:t>Поглядим по сторонам(повороты корпусом)</a:t>
            </a:r>
          </a:p>
          <a:p>
            <a:pPr>
              <a:buNone/>
            </a:pPr>
            <a:r>
              <a:rPr lang="ru-RU" sz="1600" dirty="0" smtClean="0"/>
              <a:t>Нам навстречу скачет зайка(прыжки),</a:t>
            </a:r>
          </a:p>
          <a:p>
            <a:pPr>
              <a:buNone/>
            </a:pPr>
            <a:r>
              <a:rPr lang="ru-RU" sz="1600" dirty="0" smtClean="0"/>
              <a:t>В небе кружат птицы(дети машут руками)</a:t>
            </a:r>
          </a:p>
          <a:p>
            <a:pPr>
              <a:buNone/>
            </a:pPr>
            <a:r>
              <a:rPr lang="ru-RU" sz="1600" dirty="0" smtClean="0"/>
              <a:t>Но пора вернуться в школу…</a:t>
            </a:r>
          </a:p>
          <a:p>
            <a:pPr>
              <a:buNone/>
            </a:pPr>
            <a:r>
              <a:rPr lang="ru-RU" sz="1600" dirty="0" smtClean="0"/>
              <a:t>Чтоб не заблудиться</a:t>
            </a:r>
          </a:p>
          <a:p>
            <a:pPr>
              <a:buNone/>
            </a:pPr>
            <a:r>
              <a:rPr lang="ru-RU" sz="1600" dirty="0" smtClean="0"/>
              <a:t>Взяли мы в дорогу карту,</a:t>
            </a:r>
          </a:p>
          <a:p>
            <a:pPr>
              <a:buNone/>
            </a:pPr>
            <a:r>
              <a:rPr lang="ru-RU" sz="1600" dirty="0" smtClean="0"/>
              <a:t>Как её сложили(дети показывают, как складывали карту)</a:t>
            </a:r>
          </a:p>
          <a:p>
            <a:pPr>
              <a:buNone/>
            </a:pPr>
            <a:r>
              <a:rPr lang="ru-RU" sz="1600" dirty="0" smtClean="0"/>
              <a:t>А теперь мы снова в школе,</a:t>
            </a:r>
          </a:p>
          <a:p>
            <a:pPr>
              <a:buNone/>
            </a:pPr>
            <a:r>
              <a:rPr lang="ru-RU" sz="1600" dirty="0" smtClean="0"/>
              <a:t>И начнём работу.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работы.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Пояснительная записка.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Цели и задачи.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 обоснование.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Ожидаемые результаты освоения раздела программы.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Используемые технологии, методы, формы организации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 знаний и система деятельности.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Календарно-тематическое планирование по разделу.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урока.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Этапы урока и виды деятельности учеников.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 и оценивание, рефлексия.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Рекомендуемые ученикам материалы.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Список литературы.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effectLst/>
                <a:cs typeface="Times New Roman" pitchFamily="18" charset="0"/>
              </a:rPr>
              <a:t>Расскажите о двух способах, с помощью которых можно глобус превратить в карту.  В рассказе используйте слова «параллель» и «меридиан». </a:t>
            </a:r>
            <a:r>
              <a:rPr lang="ru-RU" sz="1800" dirty="0" smtClean="0">
                <a:effectLst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cs typeface="Times New Roman" pitchFamily="18" charset="0"/>
              </a:rPr>
            </a:br>
            <a:endParaRPr lang="ru-RU" sz="1800" dirty="0">
              <a:effectLst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4701924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185740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6215082"/>
            <a:ext cx="1259832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мира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6215082"/>
            <a:ext cx="1881990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карта полушарий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2060"/>
                </a:solidFill>
                <a:cs typeface="Times New Roman" pitchFamily="18" charset="0"/>
              </a:rPr>
              <a:t>      Применяем знания: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142984"/>
            <a:ext cx="7498080" cy="298133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Разгадайте кроссворд (Рабочая тетрадь  № 3, с. 28).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Выполните задание (Рабочая тетрадь № 4, с. 28).</a:t>
            </a:r>
          </a:p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Выполните задание (Рабочая тетрадь № 5, с. 28).</a:t>
            </a:r>
          </a:p>
          <a:p>
            <a:endParaRPr lang="ru-RU" dirty="0"/>
          </a:p>
        </p:txBody>
      </p:sp>
      <p:pic>
        <p:nvPicPr>
          <p:cNvPr id="4" name="Рисунок 3" descr="5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82"/>
            <a:ext cx="1785918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       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Что нового узнали?</a:t>
            </a:r>
          </a:p>
          <a:p>
            <a:pPr>
              <a:buNone/>
            </a:pPr>
            <a:r>
              <a:rPr lang="ru-RU" dirty="0" smtClean="0"/>
              <a:t>Где могут пригодиться эти знания?</a:t>
            </a:r>
          </a:p>
          <a:p>
            <a:pPr>
              <a:buNone/>
            </a:pPr>
            <a:r>
              <a:rPr lang="ru-RU" dirty="0" smtClean="0"/>
              <a:t>Какую работу мы сегодня выполняли?</a:t>
            </a:r>
          </a:p>
          <a:p>
            <a:pPr>
              <a:buNone/>
            </a:pPr>
            <a:r>
              <a:rPr lang="ru-RU" dirty="0" smtClean="0"/>
              <a:t>Кто доволен сегодня своей работой?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Контроль и оценивание, 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Контроль                                                                                  Контроль         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pPr>
              <a:buNone/>
            </a:pPr>
            <a:r>
              <a:rPr lang="ru-RU" sz="1800" i="1" dirty="0" smtClean="0"/>
              <a:t>Текущий</a:t>
            </a:r>
            <a:r>
              <a:rPr lang="ru-RU" sz="1800" dirty="0" smtClean="0"/>
              <a:t>( повседневный</a:t>
            </a:r>
            <a:r>
              <a:rPr lang="ru-RU" sz="1800" i="1" dirty="0" smtClean="0"/>
              <a:t>,                                                   Тематический,</a:t>
            </a:r>
          </a:p>
          <a:p>
            <a:pPr>
              <a:buNone/>
            </a:pPr>
            <a:r>
              <a:rPr lang="ru-RU" sz="1800" b="1" i="1" dirty="0" smtClean="0"/>
              <a:t> </a:t>
            </a:r>
            <a:r>
              <a:rPr lang="ru-RU" sz="1800" dirty="0" smtClean="0"/>
              <a:t>на каждом уроке)                                                               итоговый (в конце</a:t>
            </a:r>
          </a:p>
          <a:p>
            <a:pPr>
              <a:buNone/>
            </a:pPr>
            <a:r>
              <a:rPr lang="ru-RU" sz="1800" dirty="0" smtClean="0"/>
              <a:t>-устные ответы                                                                    изучения темы)</a:t>
            </a:r>
          </a:p>
          <a:p>
            <a:pPr>
              <a:buNone/>
            </a:pPr>
            <a:r>
              <a:rPr lang="ru-RU" sz="1800" dirty="0" smtClean="0"/>
              <a:t>-беседы                                                                             -проверочная работа</a:t>
            </a:r>
          </a:p>
          <a:p>
            <a:pPr>
              <a:buNone/>
            </a:pPr>
            <a:r>
              <a:rPr lang="ru-RU" sz="1800" dirty="0" smtClean="0"/>
              <a:t>Самостоятельное                                                             -работа с картой.</a:t>
            </a:r>
          </a:p>
          <a:p>
            <a:pPr>
              <a:buNone/>
            </a:pPr>
            <a:r>
              <a:rPr lang="ru-RU" sz="1800" dirty="0" smtClean="0"/>
              <a:t>применение знаний</a:t>
            </a:r>
          </a:p>
          <a:p>
            <a:pPr>
              <a:buNone/>
            </a:pPr>
            <a:r>
              <a:rPr lang="ru-RU" sz="1800" dirty="0" smtClean="0"/>
              <a:t>(групповая работа).</a:t>
            </a:r>
            <a:r>
              <a:rPr lang="ru-RU" sz="1800" b="1" i="1" dirty="0" smtClean="0"/>
              <a:t>   </a:t>
            </a:r>
            <a:r>
              <a:rPr lang="ru-RU" sz="1800" b="1" dirty="0" smtClean="0"/>
              <a:t>          </a:t>
            </a:r>
            <a:endParaRPr lang="ru-RU" sz="18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285984" y="1785926"/>
            <a:ext cx="14287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8001024" y="1785926"/>
            <a:ext cx="14287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1435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         </a:t>
            </a:r>
            <a:r>
              <a:rPr lang="ru-RU" sz="6000" dirty="0" smtClean="0"/>
              <a:t>Оценивание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b="1" dirty="0" smtClean="0"/>
              <a:t>                        </a:t>
            </a:r>
            <a:r>
              <a:rPr lang="ru-RU" sz="1800" b="1" i="1" dirty="0" smtClean="0"/>
              <a:t> </a:t>
            </a:r>
            <a:r>
              <a:rPr lang="ru-RU" sz="1400" b="1" dirty="0" smtClean="0"/>
              <a:t>Оценка </a:t>
            </a:r>
            <a:r>
              <a:rPr lang="ru-RU" sz="1400" b="1" i="1" dirty="0" smtClean="0"/>
              <a:t>                       </a:t>
            </a:r>
            <a:r>
              <a:rPr lang="ru-RU" sz="1400" b="1" dirty="0" smtClean="0"/>
              <a:t> Отметка                         Самооценка</a:t>
            </a:r>
          </a:p>
          <a:p>
            <a:pPr>
              <a:buNone/>
            </a:pPr>
            <a:r>
              <a:rPr lang="ru-RU" sz="1400" i="1" dirty="0" smtClean="0"/>
              <a:t>                             -</a:t>
            </a:r>
            <a:r>
              <a:rPr lang="ru-RU" sz="1400" dirty="0" smtClean="0"/>
              <a:t>словесная                      -фиксация                         -самостоятельное  </a:t>
            </a:r>
          </a:p>
          <a:p>
            <a:pPr>
              <a:buNone/>
            </a:pPr>
            <a:r>
              <a:rPr lang="ru-RU" sz="1400" dirty="0" smtClean="0"/>
              <a:t>                             характеристика              результата                          оценивание</a:t>
            </a:r>
          </a:p>
          <a:p>
            <a:pPr>
              <a:buNone/>
            </a:pPr>
            <a:r>
              <a:rPr lang="ru-RU" sz="1400" dirty="0" smtClean="0"/>
              <a:t>                             результатов                    оценивания                         результатов своей</a:t>
            </a:r>
          </a:p>
          <a:p>
            <a:pPr>
              <a:buNone/>
            </a:pPr>
            <a:r>
              <a:rPr lang="ru-RU" sz="1400" dirty="0" smtClean="0"/>
              <a:t>                             действия                         в виде </a:t>
            </a:r>
            <a:r>
              <a:rPr lang="ru-RU" sz="1400" smtClean="0"/>
              <a:t>знака                        </a:t>
            </a:r>
            <a:r>
              <a:rPr lang="ru-RU" sz="1400" dirty="0" smtClean="0"/>
              <a:t>деятельности</a:t>
            </a:r>
          </a:p>
          <a:p>
            <a:pPr>
              <a:buNone/>
            </a:pPr>
            <a:r>
              <a:rPr lang="ru-RU" sz="1400" dirty="0" smtClean="0"/>
              <a:t>                                                                      принятой системы</a:t>
            </a:r>
          </a:p>
          <a:p>
            <a:pPr>
              <a:buNone/>
            </a:pPr>
            <a:r>
              <a:rPr lang="ru-RU" sz="1800" dirty="0" smtClean="0"/>
              <a:t>                                                 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286116" y="1857364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929190" y="1857364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786578" y="1785926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dirty="0" smtClean="0">
                <a:effectLst/>
              </a:rPr>
              <a:t>Список литературы.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1. Методические рекомендации для учителя по курсу «Окружающий мир» для 2-ого А.А.Вахрушева, Е.А.Самойловой, </a:t>
            </a:r>
            <a:r>
              <a:rPr lang="ru-RU" sz="1800" dirty="0" err="1" smtClean="0"/>
              <a:t>А.А.Чихановой</a:t>
            </a:r>
            <a:endParaRPr lang="ru-RU" sz="1800" dirty="0" smtClean="0"/>
          </a:p>
          <a:p>
            <a:r>
              <a:rPr lang="ru-RU" sz="1800" dirty="0" smtClean="0"/>
              <a:t>2. Как проектировать универсальные учебные действия в начальной школе. От действия к мысли: пособие для учителя </a:t>
            </a:r>
            <a:r>
              <a:rPr lang="ru-RU" sz="1800" dirty="0" err="1" smtClean="0"/>
              <a:t>А.Г.Асмалов</a:t>
            </a:r>
            <a:r>
              <a:rPr lang="ru-RU" sz="1800" dirty="0" smtClean="0"/>
              <a:t>, </a:t>
            </a:r>
            <a:r>
              <a:rPr lang="ru-RU" sz="1800" dirty="0" err="1" smtClean="0"/>
              <a:t>Г.В.Бурменская</a:t>
            </a:r>
            <a:r>
              <a:rPr lang="ru-RU" sz="1800" dirty="0" smtClean="0"/>
              <a:t>, И.А.Володарская и др. ; под ред. </a:t>
            </a:r>
            <a:r>
              <a:rPr lang="ru-RU" sz="1800" dirty="0" err="1" smtClean="0"/>
              <a:t>А.Г.Асмолова</a:t>
            </a:r>
            <a:r>
              <a:rPr lang="ru-RU" sz="1800" dirty="0" smtClean="0"/>
              <a:t> – 3-е издание. – М. : Просвещение, 2011.</a:t>
            </a:r>
          </a:p>
          <a:p>
            <a:r>
              <a:rPr lang="ru-RU" sz="1800" dirty="0" smtClean="0"/>
              <a:t>3. Физкультурные минутки: (</a:t>
            </a:r>
            <a:r>
              <a:rPr lang="ru-RU" sz="1800" dirty="0" err="1" smtClean="0"/>
              <a:t>мариал</a:t>
            </a:r>
            <a:r>
              <a:rPr lang="ru-RU" sz="1800" dirty="0" smtClean="0"/>
              <a:t> для проведения физкультурных пауз) </a:t>
            </a:r>
            <a:r>
              <a:rPr lang="ru-RU" sz="1800" dirty="0" err="1" smtClean="0"/>
              <a:t>О.В.Узорова</a:t>
            </a:r>
            <a:r>
              <a:rPr lang="ru-RU" sz="1800" dirty="0" smtClean="0"/>
              <a:t>, Е.А.Нефёдова.</a:t>
            </a:r>
          </a:p>
          <a:p>
            <a:r>
              <a:rPr lang="ru-RU" sz="1800" dirty="0" smtClean="0"/>
              <a:t>4. Тексты, задания и иллюстрации из учебника 2-ого класса «Окружающий мир. Наша планета земля» А.А.Вахрушева, О.В.Бурского, </a:t>
            </a:r>
            <a:r>
              <a:rPr lang="ru-RU" sz="1800" dirty="0" err="1" smtClean="0"/>
              <a:t>А.С.Раутиана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5. Изображения с </a:t>
            </a:r>
            <a:r>
              <a:rPr lang="en-US" sz="1800" dirty="0" smtClean="0"/>
              <a:t>(</a:t>
            </a:r>
            <a:r>
              <a:rPr lang="en-US" sz="1800" dirty="0" smtClean="0">
                <a:cs typeface="Times New Roman" pitchFamily="18" charset="0"/>
                <a:hlinkClick r:id="rId2"/>
              </a:rPr>
              <a:t>http://images.yandex.ru</a:t>
            </a:r>
            <a:r>
              <a:rPr lang="ru-RU" sz="1800" dirty="0" smtClean="0">
                <a:cs typeface="Times New Roman" pitchFamily="18" charset="0"/>
              </a:rPr>
              <a:t>.</a:t>
            </a:r>
            <a:r>
              <a:rPr lang="en-US" sz="1800" dirty="0" smtClean="0">
                <a:cs typeface="Times New Roman" pitchFamily="18" charset="0"/>
              </a:rPr>
              <a:t>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«Окружающий мир» создаёт фундамент значительной части предметов основной школы. Актуальность данного раздела заключается в том, что на этих уроках в интересной,  занимательной форме у детей просыпается интерес к изучению географии, воспитывается ответственность за свою планету. Знакомство с началами наук даёт ученику ключ к осмыслению личного опыта, позволяя сделать явления окружающего мира понятными, знакомыми и предсказуемыми. Это единственный предмет в начальной школе, рисующий широкую палитру природных и общественных явлений.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Главная цель данного раздела познакомить школьников с языком географических карт, со словами и понятиями, с ними связанными, научить путешествовать по карте.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у обучающихся  представлений об отличительных особенностях географической карты.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Задачи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Познавательная: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Закрепление и углубление знаний об условных обозначениях, используемых при составлении карты и глобуса, параллелях, меридианах, экваторе, полушариях.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Развивающая: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Развивать у обучающихся умения извлекать информацию,  анализировать, сравнивать факты и явления, формулировать проблему, самостоятельно создавать  способы решения проблем поискового характера, делать выводы.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Воспитательная: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гражданственности и патриотизма, чувств любви к окружающей природе; Родине; способствовать формированию мотивации к обучению и целенаправленной деятельности.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раздела.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Психолого-педагогическое обоснование.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Познавательный интерес- важнейшее образование личности, которое складывается в процессе жизнедеятельности человека, формируется в социальных условиях его существования и не даётся человеку от рождения. Младший школьный возраст является периодом впитывания, накопления знаний об окружающем мире. Любознательность ребёнка постоянно направлена на его познание и построение своей картины мира. На уро</a:t>
            </a:r>
            <a:r>
              <a:rPr lang="ru-RU" sz="2000" dirty="0" smtClean="0">
                <a:cs typeface="Times New Roman" pitchFamily="18" charset="0"/>
              </a:rPr>
              <a:t>ках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данного раздела дети переживают радость открытия, у них формируется вера в свои силы. Важно не упустить этот момент. Так происходит постепенное становление познавательного интереса обучающихся.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Ожидаемые результаты освоения раздела программы.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усвоение понятий меридианы и параллели; умение сравнивать предметы.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Регулятивные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умения планировать, контролировать и оценивать учебные действия в соответствии с поставленной задачей и условиями её реализации.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Коммуникативные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готовность слушать собеседника и вести диалог; излагать своё мнение и аргументировать свою точку зрения.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Познавательные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овладение логическими действиями сравнения, анализа, обобщения.</a:t>
            </a:r>
          </a:p>
          <a:p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принятие и освоение социальной роли обучающегося, развитие мотивов учебной деятельности и формирование личностного смысла учения.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Диагностика достижений этих результатов планируется в конце темы в виде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проверочной работы.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Используемые технологии, методы, формы организации деятельности.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Существенный рост информации об окружающем мире, создание и применение в образовательном процессе современных технологий привели к увеличению объёмов учебного материала, который необходимо усвоить школьнику. Поэтому необходимо использовать не только традиционные методы и формы обучения, но и совершенные технологии.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Формы обучения: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коллективная, групповая, индивидуальная.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Коллективная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этапе первичного усвоения нового материала.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Индивидуальная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диагностике достижений полученных результатов.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в основном, при изучении данной темы, использовалась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групповая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форма занятий. Она активизирует учащихся, повышая их интерес к уроку, позволяет выполнять задания в индивидуальном темпе и ритме. Стимулирует самостоятельную работу детей.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Методы обучения: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(рассказ, беседа, объяснение);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(иллюстрации, демонстрации);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(опыты, исследования, наблюдения).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Современные технологии используемые на данных уроках.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1. Технология личностно-ориентированного обучения.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центре внимания педагога - уникальная целостная личность ребёнка, стремящаяся к максимальной реализации своих возможностей, открытая для восприятия нового опыта, способная на осознанный и ответственный выбор в разнообразных жизненных ситуациях. В традиционных дидактических системах основой любой педагогической технологии является объяснение, а в лично-ориентированном образовании- понимание и взаимопонимание.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Игровые технологии.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Педагогические игры – достаточно обширная группа методов и приёмов организации педагогического процесса. Основное отличие педагогической игры от игры вообще состоит в том, что она обладает существенным признаком- чётко поставленной целью обучения и соответствующим ей педагогическим результатом, которые могут быть обоснованы, выделены в явном виде и характеризуются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познавательной направленностью.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Активные методы обучения.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Сущность этих методов заключается в следующем: активное обучение знаменует собой переход от преимущественно регламентирующих, алгоритмизированных, программированных форм и методов организации дидактического процесса к развивающим, проблемным, исследовательским, поисковым, обеспечивающим рождение познавательных мотивов и интересов, условий для творчества в обучении. Поэтому на этапе «открытия» знаний используется технология «проблемного диалога».</a:t>
            </a:r>
          </a:p>
          <a:p>
            <a:r>
              <a:rPr lang="ru-RU" sz="1600" i="1" dirty="0" smtClean="0">
                <a:cs typeface="Times New Roman" pitchFamily="18" charset="0"/>
              </a:rPr>
              <a:t>Все эти методы способствуют более глубокому и прочному усвоению новых знаний данного раздела программы.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380</TotalTime>
  <Words>1941</Words>
  <Application>Microsoft Office PowerPoint</Application>
  <PresentationFormat>Экран (4:3)</PresentationFormat>
  <Paragraphs>239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КОМПЬЮТЕРНАЯ ПРЕЗЕНТАЦИЯ МЕТОДИЧЕСКОЙ РАЗРАБОТКИ  РАЗДЕЛА ОБРАЗОВАТЕЛЬНОЙ ПРОГРАММЫ: Что изображают на глобусе и карте. </vt:lpstr>
      <vt:lpstr>Содержание работы.</vt:lpstr>
      <vt:lpstr>Пояснительная записка</vt:lpstr>
      <vt:lpstr>Цели и задачи раздела.</vt:lpstr>
      <vt:lpstr>Психолого-педагогическое обоснование.</vt:lpstr>
      <vt:lpstr>Ожидаемые результаты освоения раздела программы.</vt:lpstr>
      <vt:lpstr>Используемые технологии, методы, формы организации деятельности. </vt:lpstr>
      <vt:lpstr>Современные технологии используемые на данных уроках.</vt:lpstr>
      <vt:lpstr>Слайд 9</vt:lpstr>
      <vt:lpstr>Система знаний и система деятельности</vt:lpstr>
      <vt:lpstr>Календарно-тематическое планирование по разделу:</vt:lpstr>
      <vt:lpstr>Разработка урока.</vt:lpstr>
      <vt:lpstr>Этапы урока и виды деятельности                        учеников.</vt:lpstr>
      <vt:lpstr>     Глобус и карта</vt:lpstr>
      <vt:lpstr>Определяем основной вопрос                         урока.</vt:lpstr>
      <vt:lpstr>Слайд 16</vt:lpstr>
      <vt:lpstr>             Карточка №1.</vt:lpstr>
      <vt:lpstr>              Карточка №2</vt:lpstr>
      <vt:lpstr>         Физкультминутка</vt:lpstr>
      <vt:lpstr>Расскажите о двух способах, с помощью которых можно глобус превратить в карту.  В рассказе используйте слова «параллель» и «меридиан».  </vt:lpstr>
      <vt:lpstr>      Применяем знания:</vt:lpstr>
      <vt:lpstr>        Итог урока</vt:lpstr>
      <vt:lpstr>Контроль и оценивание, рефлексия.</vt:lpstr>
      <vt:lpstr>Слайд 24</vt:lpstr>
      <vt:lpstr>        Список литературы.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79</cp:revision>
  <dcterms:created xsi:type="dcterms:W3CDTF">2014-09-20T17:29:26Z</dcterms:created>
  <dcterms:modified xsi:type="dcterms:W3CDTF">2014-10-20T17:13:00Z</dcterms:modified>
</cp:coreProperties>
</file>