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activeX/activeX4.xml" ContentType="application/vnd.ms-office.activeX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activeX/activeX2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bin" ContentType="application/vnd.ms-office.activeX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activeX/activeX5.xml" ContentType="application/vnd.ms-office.activeX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vbaProject.bin" ContentType="application/vnd.ms-office.vbaProject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Default Extension="vml" ContentType="application/vnd.openxmlformats-officedocument.vmlDrawing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cuID" Type="http://schemas.microsoft.com/office/2006/relationships/ui/extensibility" Target="customUI/customUI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57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0" autoAdjust="0"/>
    <p:restoredTop sz="94434" autoAdjust="0"/>
  </p:normalViewPr>
  <p:slideViewPr>
    <p:cSldViewPr>
      <p:cViewPr varScale="1">
        <p:scale>
          <a:sx n="69" d="100"/>
          <a:sy n="69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06/relationships/vbaProject" Target="vbaProject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DD22A-0AA9-4CF5-9010-F4F19F86E8A8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8681-29FD-449C-94B3-EDED9152E2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077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Версия </a:t>
            </a:r>
            <a:r>
              <a:rPr lang="ru-RU" smtClean="0"/>
              <a:t>от 23.01.2014 </a:t>
            </a:r>
            <a:r>
              <a:rPr lang="ru-RU" dirty="0" smtClean="0"/>
              <a:t>г. Последнюю версию конструктора смотрите на сайте «Тестирование в </a:t>
            </a:r>
            <a:r>
              <a:rPr lang="en-US" dirty="0" smtClean="0"/>
              <a:t>MS PowerPoint</a:t>
            </a:r>
            <a:r>
              <a:rPr lang="ru-RU" dirty="0" smtClean="0"/>
              <a:t>» http://www.rosinka.vrn.ru/pp/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8681-29FD-449C-94B3-EDED9152E23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03742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  конструкторе использована идея перемещения объектов в режиме просмотра демонстрации, предложенная Гансом </a:t>
            </a:r>
            <a:r>
              <a:rPr lang="ru-RU" dirty="0" err="1" smtClean="0"/>
              <a:t>Хофманом</a:t>
            </a:r>
            <a:r>
              <a:rPr lang="ru-RU" dirty="0" smtClean="0"/>
              <a:t> (</a:t>
            </a:r>
            <a:r>
              <a:rPr lang="ru-RU" dirty="0" err="1" smtClean="0"/>
              <a:t>Hans</a:t>
            </a:r>
            <a:r>
              <a:rPr lang="ru-RU" dirty="0" smtClean="0"/>
              <a:t> </a:t>
            </a:r>
            <a:r>
              <a:rPr lang="ru-RU" dirty="0" err="1" smtClean="0"/>
              <a:t>Werner</a:t>
            </a:r>
            <a:r>
              <a:rPr lang="ru-RU" dirty="0" smtClean="0"/>
              <a:t> </a:t>
            </a:r>
            <a:r>
              <a:rPr lang="ru-RU" dirty="0" err="1" smtClean="0"/>
              <a:t>Hofmann</a:t>
            </a:r>
            <a:r>
              <a:rPr lang="ru-RU" dirty="0" smtClean="0"/>
              <a:t> </a:t>
            </a:r>
            <a:r>
              <a:rPr lang="en-US" dirty="0" smtClean="0"/>
              <a:t>hw@lemitec.de</a:t>
            </a:r>
            <a:r>
              <a:rPr lang="ru-RU" smtClean="0"/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8681-29FD-449C-94B3-EDED9152E235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5441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411560" y="3212976"/>
            <a:ext cx="6400800" cy="648072"/>
          </a:xfrm>
        </p:spPr>
        <p:txBody>
          <a:bodyPr/>
          <a:lstStyle>
            <a:lvl1pPr marL="342900" indent="-342900" algn="ctr">
              <a:spcBef>
                <a:spcPct val="20000"/>
              </a:spcBef>
              <a:buNone/>
              <a:defRPr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ru-RU" sz="3200" dirty="0" smtClean="0">
                <a:latin typeface="Arial" charset="0"/>
              </a:rPr>
              <a:t>по предмету, теме</a:t>
            </a:r>
            <a:endParaRPr lang="ru-RU" sz="3200" dirty="0">
              <a:latin typeface="Arial" charset="0"/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дание и отве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76864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276672" y="1981200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1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Содержимое 2"/>
          <p:cNvSpPr>
            <a:spLocks noGrp="1"/>
          </p:cNvSpPr>
          <p:nvPr>
            <p:ph idx="13" hasCustomPrompt="1"/>
          </p:nvPr>
        </p:nvSpPr>
        <p:spPr>
          <a:xfrm>
            <a:off x="1276672" y="2615164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2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4" hasCustomPrompt="1"/>
          </p:nvPr>
        </p:nvSpPr>
        <p:spPr>
          <a:xfrm>
            <a:off x="1276672" y="3249128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3</a:t>
            </a:r>
          </a:p>
        </p:txBody>
      </p:sp>
      <p:sp>
        <p:nvSpPr>
          <p:cNvPr id="9" name="Содержимое 2"/>
          <p:cNvSpPr>
            <a:spLocks noGrp="1"/>
          </p:cNvSpPr>
          <p:nvPr>
            <p:ph idx="15" hasCustomPrompt="1"/>
          </p:nvPr>
        </p:nvSpPr>
        <p:spPr>
          <a:xfrm>
            <a:off x="1276672" y="3883092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4</a:t>
            </a:r>
          </a:p>
        </p:txBody>
      </p:sp>
      <p:sp>
        <p:nvSpPr>
          <p:cNvPr id="10" name="Содержимое 2"/>
          <p:cNvSpPr>
            <a:spLocks noGrp="1"/>
          </p:cNvSpPr>
          <p:nvPr>
            <p:ph idx="16" hasCustomPrompt="1"/>
          </p:nvPr>
        </p:nvSpPr>
        <p:spPr>
          <a:xfrm>
            <a:off x="1276672" y="4517056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5</a:t>
            </a:r>
          </a:p>
        </p:txBody>
      </p:sp>
      <p:sp>
        <p:nvSpPr>
          <p:cNvPr id="11" name="Содержимое 2"/>
          <p:cNvSpPr>
            <a:spLocks noGrp="1"/>
          </p:cNvSpPr>
          <p:nvPr>
            <p:ph idx="17" hasCustomPrompt="1"/>
          </p:nvPr>
        </p:nvSpPr>
        <p:spPr>
          <a:xfrm>
            <a:off x="1276672" y="5151020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еремещаемые объе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76864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9580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вод отве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1043608" y="1988841"/>
            <a:ext cx="7704856" cy="3240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04856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9003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нформацион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66800" y="304800"/>
            <a:ext cx="7543800" cy="1431925"/>
          </a:xfrm>
        </p:spPr>
        <p:txBody>
          <a:bodyPr anchor="t"/>
          <a:lstStyle>
            <a:lvl1pPr>
              <a:defRPr b="0"/>
            </a:lvl1pPr>
          </a:lstStyle>
          <a:p>
            <a:r>
              <a:rPr lang="ru-RU" dirty="0" smtClean="0"/>
              <a:t>Текст заголовка</a:t>
            </a:r>
            <a:endParaRPr lang="ru-RU" dirty="0"/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1043608" y="1988840"/>
            <a:ext cx="7643192" cy="39604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19811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7168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8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58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7168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05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69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0131662-8875-4E84-BC6B-F057167AD8AA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7169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169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tags" Target="../tags/tag14.xml"/><Relationship Id="rId1" Type="http://schemas.openxmlformats.org/officeDocument/2006/relationships/vmlDrawing" Target="../drawings/vmlDrawing2.vml"/><Relationship Id="rId4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.xml"/><Relationship Id="rId2" Type="http://schemas.openxmlformats.org/officeDocument/2006/relationships/tags" Target="../tags/tag25.xml"/><Relationship Id="rId1" Type="http://schemas.openxmlformats.org/officeDocument/2006/relationships/vmlDrawing" Target="../drawings/vmlDrawing3.vml"/><Relationship Id="rId4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30.xml"/><Relationship Id="rId4" Type="http://schemas.openxmlformats.org/officeDocument/2006/relationships/tags" Target="../tags/tag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4.xml"/><Relationship Id="rId2" Type="http://schemas.openxmlformats.org/officeDocument/2006/relationships/tags" Target="../tags/tag32.xml"/><Relationship Id="rId1" Type="http://schemas.openxmlformats.org/officeDocument/2006/relationships/vmlDrawing" Target="../drawings/vmlDrawing4.vml"/><Relationship Id="rId4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5.xml"/><Relationship Id="rId2" Type="http://schemas.openxmlformats.org/officeDocument/2006/relationships/tags" Target="../tags/tag38.xml"/><Relationship Id="rId1" Type="http://schemas.openxmlformats.org/officeDocument/2006/relationships/vmlDrawing" Target="../drawings/vmlDrawing5.vml"/><Relationship Id="rId4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_Fi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nel"/>
          <p:cNvSpPr>
            <a:spLocks noChangeArrowheads="1"/>
          </p:cNvSpPr>
          <p:nvPr/>
        </p:nvSpPr>
        <p:spPr bwMode="auto">
          <a:xfrm>
            <a:off x="0" y="6237312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3" name="Tx_min"/>
          <p:cNvSpPr txBox="1">
            <a:spLocks noChangeArrowheads="1"/>
          </p:cNvSpPr>
          <p:nvPr/>
        </p:nvSpPr>
        <p:spPr bwMode="auto">
          <a:xfrm>
            <a:off x="8629650" y="6441306"/>
            <a:ext cx="431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мин.</a:t>
            </a:r>
          </a:p>
        </p:txBody>
      </p:sp>
      <p:sp>
        <p:nvSpPr>
          <p:cNvPr id="4" name="Out_Tim"/>
          <p:cNvSpPr txBox="1">
            <a:spLocks noChangeArrowheads="1"/>
          </p:cNvSpPr>
          <p:nvPr/>
        </p:nvSpPr>
        <p:spPr bwMode="auto">
          <a:xfrm>
            <a:off x="8053388" y="638574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chemeClr val="hlink"/>
                </a:solidFill>
                <a:latin typeface="Arial" charset="0"/>
              </a:rPr>
              <a:t>40</a:t>
            </a:r>
            <a:endParaRPr lang="ru-RU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5" name="Tx_Tim"/>
          <p:cNvSpPr txBox="1">
            <a:spLocks noChangeArrowheads="1"/>
          </p:cNvSpPr>
          <p:nvPr/>
        </p:nvSpPr>
        <p:spPr bwMode="auto">
          <a:xfrm>
            <a:off x="6227763" y="6441306"/>
            <a:ext cx="17287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Время тестирования</a:t>
            </a:r>
          </a:p>
        </p:txBody>
      </p:sp>
      <p:sp>
        <p:nvSpPr>
          <p:cNvPr id="6" name="Dalee">
            <a:hlinkClick r:id="" action="ppaction://macro?name=Pusk" highlightClick="1"/>
          </p:cNvPr>
          <p:cNvSpPr>
            <a:spLocks noChangeArrowheads="1"/>
          </p:cNvSpPr>
          <p:nvPr/>
        </p:nvSpPr>
        <p:spPr bwMode="auto">
          <a:xfrm>
            <a:off x="3492500" y="6378600"/>
            <a:ext cx="2159000" cy="338137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  <a:sym typeface="Webdings" pitchFamily="18" charset="2"/>
              </a:rPr>
              <a:t>Начать тестирование</a:t>
            </a:r>
          </a:p>
        </p:txBody>
      </p:sp>
      <p:sp>
        <p:nvSpPr>
          <p:cNvPr id="7" name="Out_Zd"/>
          <p:cNvSpPr txBox="1">
            <a:spLocks noChangeArrowheads="1"/>
          </p:cNvSpPr>
          <p:nvPr/>
        </p:nvSpPr>
        <p:spPr bwMode="auto">
          <a:xfrm>
            <a:off x="1835150" y="6385743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r>
              <a:rPr lang="ru-RU" b="1" smtClean="0">
                <a:solidFill>
                  <a:schemeClr val="hlink"/>
                </a:solidFill>
                <a:latin typeface="Arial" charset="0"/>
              </a:rPr>
              <a:t>23</a:t>
            </a:r>
            <a:endParaRPr lang="ru-RU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8" name="Tx_Zd"/>
          <p:cNvSpPr txBox="1">
            <a:spLocks noChangeArrowheads="1"/>
          </p:cNvSpPr>
          <p:nvPr/>
        </p:nvSpPr>
        <p:spPr bwMode="auto">
          <a:xfrm>
            <a:off x="539750" y="6441306"/>
            <a:ext cx="1223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Всего заданий</a:t>
            </a:r>
          </a:p>
        </p:txBody>
      </p:sp>
      <p:sp>
        <p:nvSpPr>
          <p:cNvPr id="9" name="Text FI"/>
          <p:cNvSpPr txBox="1">
            <a:spLocks noChangeArrowheads="1"/>
          </p:cNvSpPr>
          <p:nvPr/>
        </p:nvSpPr>
        <p:spPr bwMode="auto">
          <a:xfrm>
            <a:off x="3300413" y="5156200"/>
            <a:ext cx="25209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>
                <a:latin typeface="Arial" charset="0"/>
              </a:rPr>
              <a:t>Введите фамилию и имя</a:t>
            </a:r>
          </a:p>
        </p:txBody>
      </p:sp>
      <p:grpSp>
        <p:nvGrpSpPr>
          <p:cNvPr id="10" name="Logo"/>
          <p:cNvGrpSpPr>
            <a:grpSpLocks/>
          </p:cNvGrpSpPr>
          <p:nvPr/>
        </p:nvGrpSpPr>
        <p:grpSpPr bwMode="auto">
          <a:xfrm>
            <a:off x="227013" y="908050"/>
            <a:ext cx="463550" cy="369888"/>
            <a:chOff x="143" y="794"/>
            <a:chExt cx="292" cy="233"/>
          </a:xfrm>
        </p:grpSpPr>
        <p:grpSp>
          <p:nvGrpSpPr>
            <p:cNvPr id="11" name="Group 21"/>
            <p:cNvGrpSpPr>
              <a:grpSpLocks noChangeAspect="1"/>
            </p:cNvGrpSpPr>
            <p:nvPr/>
          </p:nvGrpSpPr>
          <p:grpSpPr bwMode="auto">
            <a:xfrm>
              <a:off x="144" y="801"/>
              <a:ext cx="291" cy="225"/>
              <a:chOff x="2229" y="6190"/>
              <a:chExt cx="3621" cy="2813"/>
            </a:xfrm>
          </p:grpSpPr>
          <p:sp>
            <p:nvSpPr>
              <p:cNvPr id="21" name="Frfm 14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>
                  <a:gd name="T0" fmla="*/ 3612 w 3621"/>
                  <a:gd name="T1" fmla="*/ 2813 h 2813"/>
                  <a:gd name="T2" fmla="*/ 12 w 3621"/>
                  <a:gd name="T3" fmla="*/ 2809 h 2813"/>
                  <a:gd name="T4" fmla="*/ 12 w 3621"/>
                  <a:gd name="T5" fmla="*/ 0 h 2813"/>
                  <a:gd name="T6" fmla="*/ 3612 w 3621"/>
                  <a:gd name="T7" fmla="*/ 2813 h 28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21"/>
                  <a:gd name="T13" fmla="*/ 0 h 2813"/>
                  <a:gd name="T14" fmla="*/ 3621 w 3621"/>
                  <a:gd name="T15" fmla="*/ 2813 h 28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fm 13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>
                  <a:gd name="T0" fmla="*/ 0 w 876"/>
                  <a:gd name="T1" fmla="*/ 0 h 1770"/>
                  <a:gd name="T2" fmla="*/ 876 w 876"/>
                  <a:gd name="T3" fmla="*/ 594 h 1770"/>
                  <a:gd name="T4" fmla="*/ 538 w 876"/>
                  <a:gd name="T5" fmla="*/ 1625 h 1770"/>
                  <a:gd name="T6" fmla="*/ 0 w 876"/>
                  <a:gd name="T7" fmla="*/ 1770 h 1770"/>
                  <a:gd name="T8" fmla="*/ 0 w 876"/>
                  <a:gd name="T9" fmla="*/ 0 h 17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6"/>
                  <a:gd name="T16" fmla="*/ 0 h 1770"/>
                  <a:gd name="T17" fmla="*/ 876 w 876"/>
                  <a:gd name="T18" fmla="*/ 1770 h 17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fm 12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>
                  <a:gd name="T0" fmla="*/ 0 w 285"/>
                  <a:gd name="T1" fmla="*/ 0 h 206"/>
                  <a:gd name="T2" fmla="*/ 2 w 285"/>
                  <a:gd name="T3" fmla="*/ 198 h 206"/>
                  <a:gd name="T4" fmla="*/ 285 w 285"/>
                  <a:gd name="T5" fmla="*/ 206 h 206"/>
                  <a:gd name="T6" fmla="*/ 0 w 285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5"/>
                  <a:gd name="T13" fmla="*/ 0 h 206"/>
                  <a:gd name="T14" fmla="*/ 285 w 285"/>
                  <a:gd name="T15" fmla="*/ 206 h 2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fm 11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>
                  <a:gd name="T0" fmla="*/ 855 w 861"/>
                  <a:gd name="T1" fmla="*/ 1382 h 1391"/>
                  <a:gd name="T2" fmla="*/ 861 w 861"/>
                  <a:gd name="T3" fmla="*/ 96 h 1391"/>
                  <a:gd name="T4" fmla="*/ 609 w 861"/>
                  <a:gd name="T5" fmla="*/ 0 h 1391"/>
                  <a:gd name="T6" fmla="*/ 228 w 861"/>
                  <a:gd name="T7" fmla="*/ 1196 h 1391"/>
                  <a:gd name="T8" fmla="*/ 0 w 861"/>
                  <a:gd name="T9" fmla="*/ 1391 h 1391"/>
                  <a:gd name="T10" fmla="*/ 855 w 861"/>
                  <a:gd name="T11" fmla="*/ 1382 h 139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1"/>
                  <a:gd name="T19" fmla="*/ 0 h 1391"/>
                  <a:gd name="T20" fmla="*/ 861 w 861"/>
                  <a:gd name="T21" fmla="*/ 1391 h 139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fm 10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>
                  <a:gd name="T0" fmla="*/ 0 w 444"/>
                  <a:gd name="T1" fmla="*/ 0 h 1229"/>
                  <a:gd name="T2" fmla="*/ 0 w 444"/>
                  <a:gd name="T3" fmla="*/ 1229 h 1229"/>
                  <a:gd name="T4" fmla="*/ 444 w 444"/>
                  <a:gd name="T5" fmla="*/ 1229 h 1229"/>
                  <a:gd name="T6" fmla="*/ 438 w 444"/>
                  <a:gd name="T7" fmla="*/ 153 h 1229"/>
                  <a:gd name="T8" fmla="*/ 0 w 444"/>
                  <a:gd name="T9" fmla="*/ 0 h 12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4"/>
                  <a:gd name="T16" fmla="*/ 0 h 1229"/>
                  <a:gd name="T17" fmla="*/ 444 w 444"/>
                  <a:gd name="T18" fmla="*/ 1229 h 12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fm 9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>
                  <a:gd name="T0" fmla="*/ 12 w 207"/>
                  <a:gd name="T1" fmla="*/ 659 h 659"/>
                  <a:gd name="T2" fmla="*/ 0 w 207"/>
                  <a:gd name="T3" fmla="*/ 0 h 659"/>
                  <a:gd name="T4" fmla="*/ 207 w 207"/>
                  <a:gd name="T5" fmla="*/ 84 h 659"/>
                  <a:gd name="T6" fmla="*/ 12 w 207"/>
                  <a:gd name="T7" fmla="*/ 659 h 6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7"/>
                  <a:gd name="T13" fmla="*/ 0 h 659"/>
                  <a:gd name="T14" fmla="*/ 207 w 207"/>
                  <a:gd name="T15" fmla="*/ 659 h 6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fm 8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>
                  <a:gd name="T0" fmla="*/ 294 w 1365"/>
                  <a:gd name="T1" fmla="*/ 0 h 885"/>
                  <a:gd name="T2" fmla="*/ 0 w 1365"/>
                  <a:gd name="T3" fmla="*/ 884 h 885"/>
                  <a:gd name="T4" fmla="*/ 1365 w 1365"/>
                  <a:gd name="T5" fmla="*/ 885 h 885"/>
                  <a:gd name="T6" fmla="*/ 294 w 1365"/>
                  <a:gd name="T7" fmla="*/ 0 h 8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5"/>
                  <a:gd name="T13" fmla="*/ 0 h 885"/>
                  <a:gd name="T14" fmla="*/ 1365 w 1365"/>
                  <a:gd name="T15" fmla="*/ 885 h 8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" name="Group 29"/>
            <p:cNvGrpSpPr>
              <a:grpSpLocks noChangeAspect="1"/>
            </p:cNvGrpSpPr>
            <p:nvPr/>
          </p:nvGrpSpPr>
          <p:grpSpPr bwMode="auto">
            <a:xfrm rot="10800000">
              <a:off x="143" y="794"/>
              <a:ext cx="291" cy="225"/>
              <a:chOff x="2229" y="6190"/>
              <a:chExt cx="3621" cy="2813"/>
            </a:xfrm>
          </p:grpSpPr>
          <p:sp>
            <p:nvSpPr>
              <p:cNvPr id="14" name="Frfm 7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>
                  <a:gd name="T0" fmla="*/ 3612 w 3621"/>
                  <a:gd name="T1" fmla="*/ 2813 h 2813"/>
                  <a:gd name="T2" fmla="*/ 12 w 3621"/>
                  <a:gd name="T3" fmla="*/ 2809 h 2813"/>
                  <a:gd name="T4" fmla="*/ 12 w 3621"/>
                  <a:gd name="T5" fmla="*/ 0 h 2813"/>
                  <a:gd name="T6" fmla="*/ 3612 w 3621"/>
                  <a:gd name="T7" fmla="*/ 2813 h 28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21"/>
                  <a:gd name="T13" fmla="*/ 0 h 2813"/>
                  <a:gd name="T14" fmla="*/ 3621 w 3621"/>
                  <a:gd name="T15" fmla="*/ 2813 h 28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fm 6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>
                  <a:gd name="T0" fmla="*/ 0 w 876"/>
                  <a:gd name="T1" fmla="*/ 0 h 1770"/>
                  <a:gd name="T2" fmla="*/ 876 w 876"/>
                  <a:gd name="T3" fmla="*/ 594 h 1770"/>
                  <a:gd name="T4" fmla="*/ 538 w 876"/>
                  <a:gd name="T5" fmla="*/ 1625 h 1770"/>
                  <a:gd name="T6" fmla="*/ 0 w 876"/>
                  <a:gd name="T7" fmla="*/ 1770 h 1770"/>
                  <a:gd name="T8" fmla="*/ 0 w 876"/>
                  <a:gd name="T9" fmla="*/ 0 h 17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6"/>
                  <a:gd name="T16" fmla="*/ 0 h 1770"/>
                  <a:gd name="T17" fmla="*/ 876 w 876"/>
                  <a:gd name="T18" fmla="*/ 1770 h 17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fm 5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>
                  <a:gd name="T0" fmla="*/ 0 w 285"/>
                  <a:gd name="T1" fmla="*/ 0 h 206"/>
                  <a:gd name="T2" fmla="*/ 2 w 285"/>
                  <a:gd name="T3" fmla="*/ 198 h 206"/>
                  <a:gd name="T4" fmla="*/ 285 w 285"/>
                  <a:gd name="T5" fmla="*/ 206 h 206"/>
                  <a:gd name="T6" fmla="*/ 0 w 285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5"/>
                  <a:gd name="T13" fmla="*/ 0 h 206"/>
                  <a:gd name="T14" fmla="*/ 285 w 285"/>
                  <a:gd name="T15" fmla="*/ 206 h 2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Frfm 4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>
                  <a:gd name="T0" fmla="*/ 855 w 861"/>
                  <a:gd name="T1" fmla="*/ 1382 h 1391"/>
                  <a:gd name="T2" fmla="*/ 861 w 861"/>
                  <a:gd name="T3" fmla="*/ 96 h 1391"/>
                  <a:gd name="T4" fmla="*/ 609 w 861"/>
                  <a:gd name="T5" fmla="*/ 0 h 1391"/>
                  <a:gd name="T6" fmla="*/ 228 w 861"/>
                  <a:gd name="T7" fmla="*/ 1196 h 1391"/>
                  <a:gd name="T8" fmla="*/ 0 w 861"/>
                  <a:gd name="T9" fmla="*/ 1391 h 1391"/>
                  <a:gd name="T10" fmla="*/ 855 w 861"/>
                  <a:gd name="T11" fmla="*/ 1382 h 139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1"/>
                  <a:gd name="T19" fmla="*/ 0 h 1391"/>
                  <a:gd name="T20" fmla="*/ 861 w 861"/>
                  <a:gd name="T21" fmla="*/ 1391 h 139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Frfm 3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>
                  <a:gd name="T0" fmla="*/ 0 w 444"/>
                  <a:gd name="T1" fmla="*/ 0 h 1229"/>
                  <a:gd name="T2" fmla="*/ 0 w 444"/>
                  <a:gd name="T3" fmla="*/ 1229 h 1229"/>
                  <a:gd name="T4" fmla="*/ 444 w 444"/>
                  <a:gd name="T5" fmla="*/ 1229 h 1229"/>
                  <a:gd name="T6" fmla="*/ 438 w 444"/>
                  <a:gd name="T7" fmla="*/ 153 h 1229"/>
                  <a:gd name="T8" fmla="*/ 0 w 444"/>
                  <a:gd name="T9" fmla="*/ 0 h 12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4"/>
                  <a:gd name="T16" fmla="*/ 0 h 1229"/>
                  <a:gd name="T17" fmla="*/ 444 w 444"/>
                  <a:gd name="T18" fmla="*/ 1229 h 12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Frfm 2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>
                  <a:gd name="T0" fmla="*/ 12 w 207"/>
                  <a:gd name="T1" fmla="*/ 659 h 659"/>
                  <a:gd name="T2" fmla="*/ 0 w 207"/>
                  <a:gd name="T3" fmla="*/ 0 h 659"/>
                  <a:gd name="T4" fmla="*/ 207 w 207"/>
                  <a:gd name="T5" fmla="*/ 84 h 659"/>
                  <a:gd name="T6" fmla="*/ 12 w 207"/>
                  <a:gd name="T7" fmla="*/ 659 h 6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7"/>
                  <a:gd name="T13" fmla="*/ 0 h 659"/>
                  <a:gd name="T14" fmla="*/ 207 w 207"/>
                  <a:gd name="T15" fmla="*/ 659 h 6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fm 1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>
                  <a:gd name="T0" fmla="*/ 294 w 1365"/>
                  <a:gd name="T1" fmla="*/ 0 h 885"/>
                  <a:gd name="T2" fmla="*/ 0 w 1365"/>
                  <a:gd name="T3" fmla="*/ 884 h 885"/>
                  <a:gd name="T4" fmla="*/ 1365 w 1365"/>
                  <a:gd name="T5" fmla="*/ 885 h 885"/>
                  <a:gd name="T6" fmla="*/ 294 w 1365"/>
                  <a:gd name="T7" fmla="*/ 0 h 8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5"/>
                  <a:gd name="T13" fmla="*/ 0 h 885"/>
                  <a:gd name="T14" fmla="*/ 1365 w 1365"/>
                  <a:gd name="T15" fmla="*/ 885 h 8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" name="Rect1">
              <a:hlinkClick r:id="" action="ppaction://macro?name=AddCmdBar"/>
            </p:cNvPr>
            <p:cNvSpPr>
              <a:spLocks noChangeAspect="1" noChangeArrowheads="1"/>
            </p:cNvSpPr>
            <p:nvPr/>
          </p:nvSpPr>
          <p:spPr bwMode="auto">
            <a:xfrm>
              <a:off x="145" y="798"/>
              <a:ext cx="288" cy="22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31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" name="Headline"/>
          <p:cNvSpPr/>
          <p:nvPr/>
        </p:nvSpPr>
        <p:spPr>
          <a:xfrm>
            <a:off x="3300413" y="1772816"/>
            <a:ext cx="2497800" cy="1323439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80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Тест</a:t>
            </a:r>
            <a:endParaRPr lang="ru-RU" sz="8000" b="1" cap="none" spc="0" dirty="0">
              <a:ln w="1778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9" name="Подзаголовок 2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custDataLst>
      <p:tags r:id="rId2"/>
    </p:custDataLst>
    <p:controls>
      <p:control spid="1116" name="TextBox1" r:id="rId3" imgW="2952720" imgH="285840"/>
    </p:controls>
    <p:extLst>
      <p:ext uri="{BB962C8B-B14F-4D97-AF65-F5344CB8AC3E}">
        <p14:creationId xmlns="" xmlns:p14="http://schemas.microsoft.com/office/powerpoint/2010/main" val="21041193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9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Tx_Inp"/>
          <p:cNvSpPr txBox="1"/>
          <p:nvPr/>
        </p:nvSpPr>
        <p:spPr>
          <a:xfrm>
            <a:off x="2514600" y="5592634"/>
            <a:ext cx="2374900" cy="461665"/>
          </a:xfrm>
          <a:prstGeom prst="rect">
            <a:avLst/>
          </a:prstGeom>
          <a:noFill/>
        </p:spPr>
        <p:txBody>
          <a:bodyPr vert="horz" rtlCol="0" anchor="ctr">
            <a:spAutoFit/>
          </a:bodyPr>
          <a:lstStyle/>
          <a:p>
            <a:pPr algn="r"/>
            <a:r>
              <a:rPr lang="ru-RU" sz="2400" smtClean="0">
                <a:latin typeface="Arial"/>
              </a:rPr>
              <a:t>Введите ответ:</a:t>
            </a:r>
            <a:endParaRPr lang="ru-RU" sz="2400">
              <a:latin typeface="Arial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В предложении: «Не бойся смотреть правд..  в глаза.» существительное имеет окончание …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custDataLst>
      <p:tags r:id="rId2"/>
    </p:custDataLst>
    <p:controls>
      <p:control spid="10242" name="KAN_1" r:id="rId3" imgW="3876840" imgH="29520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10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sp>
        <p:nvSpPr>
          <p:cNvPr id="15" name="POS 1"/>
          <p:cNvSpPr/>
          <p:nvPr/>
        </p:nvSpPr>
        <p:spPr>
          <a:xfrm>
            <a:off x="2267744" y="2276872"/>
            <a:ext cx="889000" cy="533400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юноша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6" name="POS 2"/>
          <p:cNvSpPr/>
          <p:nvPr/>
        </p:nvSpPr>
        <p:spPr>
          <a:xfrm>
            <a:off x="3683000" y="2286000"/>
            <a:ext cx="889000" cy="533400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книга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7" name="POS 3"/>
          <p:cNvSpPr/>
          <p:nvPr/>
        </p:nvSpPr>
        <p:spPr>
          <a:xfrm>
            <a:off x="5156200" y="2286000"/>
            <a:ext cx="889000" cy="533400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дядя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8" name="POS 4"/>
          <p:cNvSpPr/>
          <p:nvPr/>
        </p:nvSpPr>
        <p:spPr>
          <a:xfrm>
            <a:off x="6588224" y="2276872"/>
            <a:ext cx="889000" cy="533400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солнце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9" name="Заголовок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Соответствие между существительным и его родом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KAN 1">
            <a:hlinkClick r:id="" action="ppaction://macro?name=MovePos"/>
          </p:cNvPr>
          <p:cNvSpPr/>
          <p:nvPr>
            <p:custDataLst>
              <p:tags r:id="rId2"/>
            </p:custDataLst>
          </p:nvPr>
        </p:nvSpPr>
        <p:spPr>
          <a:xfrm>
            <a:off x="2425700" y="4445000"/>
            <a:ext cx="706140" cy="4572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/>
              </a:rPr>
              <a:t>Ж.р.</a:t>
            </a:r>
            <a:endParaRPr lang="ru-RU" sz="16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2" name="KAN 2">
            <a:hlinkClick r:id="" action="ppaction://macro?name=MovePos"/>
          </p:cNvPr>
          <p:cNvSpPr/>
          <p:nvPr>
            <p:custDataLst>
              <p:tags r:id="rId3"/>
            </p:custDataLst>
          </p:nvPr>
        </p:nvSpPr>
        <p:spPr>
          <a:xfrm>
            <a:off x="3898900" y="4445000"/>
            <a:ext cx="601092" cy="4572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/>
              </a:rPr>
              <a:t>М.р.</a:t>
            </a:r>
            <a:endParaRPr lang="ru-RU" sz="16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3" name="KAN 3">
            <a:hlinkClick r:id="" action="ppaction://macro?name=MovePos"/>
          </p:cNvPr>
          <p:cNvSpPr/>
          <p:nvPr>
            <p:custDataLst>
              <p:tags r:id="rId4"/>
            </p:custDataLst>
          </p:nvPr>
        </p:nvSpPr>
        <p:spPr>
          <a:xfrm>
            <a:off x="5372100" y="4445000"/>
            <a:ext cx="640060" cy="4572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lang="ru-RU" sz="1600" dirty="0" smtClean="0">
              <a:solidFill>
                <a:schemeClr val="tx1"/>
              </a:solidFill>
              <a:latin typeface="Arial"/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/>
              </a:rPr>
              <a:t>Ср.р.</a:t>
            </a:r>
            <a:endParaRPr lang="ru-RU" sz="16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4" name="KAN 4">
            <a:hlinkClick r:id="" action="ppaction://macro?name=MovePos"/>
          </p:cNvPr>
          <p:cNvSpPr/>
          <p:nvPr>
            <p:custDataLst>
              <p:tags r:id="rId5"/>
            </p:custDataLst>
          </p:nvPr>
        </p:nvSpPr>
        <p:spPr>
          <a:xfrm>
            <a:off x="6845300" y="4445000"/>
            <a:ext cx="679028" cy="4572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/>
              </a:rPr>
              <a:t>М.р.</a:t>
            </a:r>
            <a:endParaRPr lang="ru-RU" sz="1600" dirty="0">
              <a:solidFill>
                <a:schemeClr val="tx1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11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sp>
        <p:nvSpPr>
          <p:cNvPr id="15" name="POS 1"/>
          <p:cNvSpPr/>
          <p:nvPr/>
        </p:nvSpPr>
        <p:spPr>
          <a:xfrm>
            <a:off x="1907704" y="2286000"/>
            <a:ext cx="1191096" cy="533400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Без медали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6" name="POS 2"/>
          <p:cNvSpPr/>
          <p:nvPr/>
        </p:nvSpPr>
        <p:spPr>
          <a:xfrm>
            <a:off x="3419872" y="2286000"/>
            <a:ext cx="1440160" cy="533400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Вокруг  пушки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7" name="POS 3"/>
          <p:cNvSpPr/>
          <p:nvPr/>
        </p:nvSpPr>
        <p:spPr>
          <a:xfrm>
            <a:off x="5156200" y="2286000"/>
            <a:ext cx="1143992" cy="533400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К  солнцу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8" name="POS 4"/>
          <p:cNvSpPr/>
          <p:nvPr/>
        </p:nvSpPr>
        <p:spPr>
          <a:xfrm>
            <a:off x="6629400" y="2286000"/>
            <a:ext cx="1398984" cy="533400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В посылке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9" name="Заголовок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Соответствие между существительным и его склонением.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KAN 1">
            <a:hlinkClick r:id="" action="ppaction://macro?name=MovePos"/>
          </p:cNvPr>
          <p:cNvSpPr/>
          <p:nvPr>
            <p:custDataLst>
              <p:tags r:id="rId2"/>
            </p:custDataLst>
          </p:nvPr>
        </p:nvSpPr>
        <p:spPr>
          <a:xfrm>
            <a:off x="2425700" y="4445000"/>
            <a:ext cx="850156" cy="4572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/>
              </a:rPr>
              <a:t>1 </a:t>
            </a:r>
            <a:r>
              <a:rPr lang="ru-RU" sz="1600" dirty="0" err="1" smtClean="0">
                <a:solidFill>
                  <a:schemeClr val="tx1"/>
                </a:solidFill>
                <a:latin typeface="Arial"/>
              </a:rPr>
              <a:t>скл</a:t>
            </a:r>
            <a:r>
              <a:rPr lang="ru-RU" sz="1600" dirty="0" smtClean="0">
                <a:solidFill>
                  <a:schemeClr val="tx1"/>
                </a:solidFill>
                <a:latin typeface="Arial"/>
              </a:rPr>
              <a:t>.</a:t>
            </a:r>
            <a:endParaRPr lang="ru-RU" sz="16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2" name="KAN 2">
            <a:hlinkClick r:id="" action="ppaction://macro?name=MovePos"/>
          </p:cNvPr>
          <p:cNvSpPr/>
          <p:nvPr>
            <p:custDataLst>
              <p:tags r:id="rId3"/>
            </p:custDataLst>
          </p:nvPr>
        </p:nvSpPr>
        <p:spPr>
          <a:xfrm>
            <a:off x="3898900" y="4445000"/>
            <a:ext cx="745108" cy="4572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/>
              </a:rPr>
              <a:t>2 </a:t>
            </a:r>
            <a:r>
              <a:rPr lang="ru-RU" sz="1600" dirty="0" err="1" smtClean="0">
                <a:solidFill>
                  <a:schemeClr val="tx1"/>
                </a:solidFill>
                <a:latin typeface="Arial"/>
              </a:rPr>
              <a:t>скл</a:t>
            </a:r>
            <a:r>
              <a:rPr lang="ru-RU" sz="1600" dirty="0" smtClean="0">
                <a:solidFill>
                  <a:schemeClr val="tx1"/>
                </a:solidFill>
                <a:latin typeface="Arial"/>
              </a:rPr>
              <a:t>.</a:t>
            </a:r>
            <a:endParaRPr lang="ru-RU" sz="16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3" name="KAN 3">
            <a:hlinkClick r:id="" action="ppaction://macro?name=MovePos"/>
          </p:cNvPr>
          <p:cNvSpPr/>
          <p:nvPr>
            <p:custDataLst>
              <p:tags r:id="rId4"/>
            </p:custDataLst>
          </p:nvPr>
        </p:nvSpPr>
        <p:spPr>
          <a:xfrm>
            <a:off x="5372100" y="4445000"/>
            <a:ext cx="784076" cy="4572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/>
              </a:rPr>
              <a:t>3 </a:t>
            </a:r>
            <a:r>
              <a:rPr lang="ru-RU" sz="1600" dirty="0" err="1" smtClean="0">
                <a:solidFill>
                  <a:schemeClr val="tx1"/>
                </a:solidFill>
                <a:latin typeface="Arial"/>
              </a:rPr>
              <a:t>скл</a:t>
            </a:r>
            <a:r>
              <a:rPr lang="ru-RU" sz="1600" dirty="0" smtClean="0">
                <a:solidFill>
                  <a:schemeClr val="tx1"/>
                </a:solidFill>
                <a:latin typeface="Arial"/>
              </a:rPr>
              <a:t>.</a:t>
            </a:r>
            <a:endParaRPr lang="ru-RU" sz="16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4" name="KAN 4">
            <a:hlinkClick r:id="" action="ppaction://macro?name=MovePos"/>
          </p:cNvPr>
          <p:cNvSpPr/>
          <p:nvPr>
            <p:custDataLst>
              <p:tags r:id="rId5"/>
            </p:custDataLst>
          </p:nvPr>
        </p:nvSpPr>
        <p:spPr>
          <a:xfrm>
            <a:off x="6845300" y="4445000"/>
            <a:ext cx="823044" cy="4572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/>
              </a:rPr>
              <a:t>1 </a:t>
            </a:r>
            <a:r>
              <a:rPr lang="ru-RU" sz="1600" dirty="0" err="1" smtClean="0">
                <a:solidFill>
                  <a:schemeClr val="tx1"/>
                </a:solidFill>
                <a:latin typeface="Arial"/>
              </a:rPr>
              <a:t>скл</a:t>
            </a:r>
            <a:r>
              <a:rPr lang="ru-RU" sz="1600" dirty="0" smtClean="0">
                <a:solidFill>
                  <a:schemeClr val="tx1"/>
                </a:solidFill>
                <a:latin typeface="Arial"/>
              </a:rPr>
              <a:t>.</a:t>
            </a:r>
            <a:endParaRPr lang="ru-RU" sz="1600" dirty="0">
              <a:solidFill>
                <a:schemeClr val="tx1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12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Tx_Inp"/>
          <p:cNvSpPr txBox="1"/>
          <p:nvPr/>
        </p:nvSpPr>
        <p:spPr>
          <a:xfrm>
            <a:off x="2514600" y="5592634"/>
            <a:ext cx="2374900" cy="461665"/>
          </a:xfrm>
          <a:prstGeom prst="rect">
            <a:avLst/>
          </a:prstGeom>
          <a:noFill/>
        </p:spPr>
        <p:txBody>
          <a:bodyPr vert="horz" rtlCol="0" anchor="ctr">
            <a:spAutoFit/>
          </a:bodyPr>
          <a:lstStyle/>
          <a:p>
            <a:pPr algn="r"/>
            <a:r>
              <a:rPr lang="ru-RU" sz="2400" smtClean="0">
                <a:latin typeface="Arial"/>
              </a:rPr>
              <a:t>Введите ответ:</a:t>
            </a:r>
            <a:endParaRPr lang="ru-RU" sz="2400">
              <a:latin typeface="Arial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В предложении: «Много </a:t>
            </a:r>
            <a:r>
              <a:rPr lang="ru-RU" sz="2800" b="1" i="1" dirty="0" err="1" smtClean="0"/>
              <a:t>каменн</a:t>
            </a:r>
            <a:r>
              <a:rPr lang="ru-RU" sz="2800" b="1" i="1" dirty="0" smtClean="0"/>
              <a:t>… </a:t>
            </a:r>
            <a:r>
              <a:rPr lang="ru-RU" sz="2800" b="1" i="1" dirty="0" smtClean="0"/>
              <a:t>угля добывают в этих местах.» прилагательное имеет окончание …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custDataLst>
      <p:tags r:id="rId2"/>
    </p:custDataLst>
    <p:controls>
      <p:control spid="11266" name="KAN_1" r:id="rId3" imgW="3876840" imgH="29520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13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sp>
        <p:nvSpPr>
          <p:cNvPr id="15" name="POS 1"/>
          <p:cNvSpPr/>
          <p:nvPr/>
        </p:nvSpPr>
        <p:spPr>
          <a:xfrm>
            <a:off x="1259632" y="2204864"/>
            <a:ext cx="1656184" cy="677416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В сосновом лесу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6" name="POS 2"/>
          <p:cNvSpPr/>
          <p:nvPr/>
        </p:nvSpPr>
        <p:spPr>
          <a:xfrm>
            <a:off x="3131840" y="2276872"/>
            <a:ext cx="1872208" cy="638944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Весёлыми  песнями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7" name="POS 3"/>
          <p:cNvSpPr/>
          <p:nvPr/>
        </p:nvSpPr>
        <p:spPr>
          <a:xfrm>
            <a:off x="5076056" y="2276872"/>
            <a:ext cx="1728192" cy="648072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По важным делам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8" name="POS 4"/>
          <p:cNvSpPr/>
          <p:nvPr/>
        </p:nvSpPr>
        <p:spPr>
          <a:xfrm>
            <a:off x="6948264" y="2286000"/>
            <a:ext cx="1872208" cy="638944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 у высокого дерева 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9" name="Заголовок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Соответствие между прилагательным  и его числом, падежом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11" name="KAN 1">
            <a:hlinkClick r:id="" action="ppaction://macro?name=MovePos"/>
          </p:cNvPr>
          <p:cNvSpPr/>
          <p:nvPr>
            <p:custDataLst>
              <p:tags r:id="rId2"/>
            </p:custDataLst>
          </p:nvPr>
        </p:nvSpPr>
        <p:spPr>
          <a:xfrm>
            <a:off x="2425700" y="4445000"/>
            <a:ext cx="706140" cy="609104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Т.п.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Мн.ч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2" name="KAN 2">
            <a:hlinkClick r:id="" action="ppaction://macro?name=MovePos"/>
          </p:cNvPr>
          <p:cNvSpPr/>
          <p:nvPr>
            <p:custDataLst>
              <p:tags r:id="rId3"/>
            </p:custDataLst>
          </p:nvPr>
        </p:nvSpPr>
        <p:spPr>
          <a:xfrm>
            <a:off x="3898900" y="4445000"/>
            <a:ext cx="648072" cy="601216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Д.п.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Мн.ч</a:t>
            </a:r>
            <a:r>
              <a:rPr lang="ru-RU" sz="800" dirty="0" smtClean="0">
                <a:solidFill>
                  <a:schemeClr val="tx1"/>
                </a:solidFill>
                <a:latin typeface="Arial"/>
              </a:rPr>
              <a:t>.</a:t>
            </a:r>
            <a:endParaRPr lang="ru-RU" sz="8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3" name="KAN 3">
            <a:hlinkClick r:id="" action="ppaction://macro?name=MovePos"/>
          </p:cNvPr>
          <p:cNvSpPr/>
          <p:nvPr>
            <p:custDataLst>
              <p:tags r:id="rId4"/>
            </p:custDataLst>
          </p:nvPr>
        </p:nvSpPr>
        <p:spPr>
          <a:xfrm>
            <a:off x="5372100" y="4445000"/>
            <a:ext cx="640060" cy="609104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Р.п.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Ед.ч.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4" name="KAN 4">
            <a:hlinkClick r:id="" action="ppaction://macro?name=MovePos"/>
          </p:cNvPr>
          <p:cNvSpPr/>
          <p:nvPr>
            <p:custDataLst>
              <p:tags r:id="rId5"/>
            </p:custDataLst>
          </p:nvPr>
        </p:nvSpPr>
        <p:spPr>
          <a:xfrm>
            <a:off x="6845300" y="4445000"/>
            <a:ext cx="679028" cy="609104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П.п.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Ед.ч.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14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5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1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7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3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28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9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Заголовок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Глаголы 1-го лица единственного </a:t>
            </a:r>
            <a:r>
              <a:rPr lang="ru-RU" sz="2800" b="1" dirty="0" smtClean="0"/>
              <a:t>числа: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5" name="Содержимое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говорит, гуляет</a:t>
            </a:r>
          </a:p>
          <a:p>
            <a:endParaRPr lang="ru-RU" dirty="0"/>
          </a:p>
        </p:txBody>
      </p:sp>
      <p:sp>
        <p:nvSpPr>
          <p:cNvPr id="36" name="Содержимое 3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пришел, отдохнули</a:t>
            </a:r>
          </a:p>
          <a:p>
            <a:endParaRPr lang="ru-RU" dirty="0"/>
          </a:p>
        </p:txBody>
      </p:sp>
      <p:sp>
        <p:nvSpPr>
          <p:cNvPr id="37" name="Содержимое 3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ждёшь, говоришь</a:t>
            </a:r>
          </a:p>
          <a:p>
            <a:endParaRPr lang="ru-RU" dirty="0"/>
          </a:p>
        </p:txBody>
      </p:sp>
      <p:sp>
        <p:nvSpPr>
          <p:cNvPr id="38" name="Содержимое 37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smtClean="0"/>
              <a:t>радуюсь, смеюсь</a:t>
            </a: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15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Tx_Inp"/>
          <p:cNvSpPr txBox="1"/>
          <p:nvPr/>
        </p:nvSpPr>
        <p:spPr>
          <a:xfrm>
            <a:off x="2514600" y="5592634"/>
            <a:ext cx="2374900" cy="461665"/>
          </a:xfrm>
          <a:prstGeom prst="rect">
            <a:avLst/>
          </a:prstGeom>
          <a:noFill/>
        </p:spPr>
        <p:txBody>
          <a:bodyPr vert="horz" rtlCol="0" anchor="ctr">
            <a:spAutoFit/>
          </a:bodyPr>
          <a:lstStyle/>
          <a:p>
            <a:pPr algn="r"/>
            <a:r>
              <a:rPr lang="ru-RU" sz="2400" smtClean="0">
                <a:latin typeface="Arial"/>
              </a:rPr>
              <a:t>Введите ответ:</a:t>
            </a:r>
            <a:endParaRPr lang="ru-RU" sz="2400">
              <a:latin typeface="Arial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Слова «глаза, лоси, окуни, гусь, мальчик» являются  именами …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custDataLst>
      <p:tags r:id="rId2"/>
    </p:custDataLst>
    <p:controls>
      <p:control spid="23554" name="KAN_1" r:id="rId3" imgW="3876840" imgH="29520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16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5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1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7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3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28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9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Заголовок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Строка, в которой  записано предложение: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5" name="Содержимое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Крупные капли дождя.</a:t>
            </a:r>
          </a:p>
          <a:p>
            <a:endParaRPr lang="ru-RU" dirty="0"/>
          </a:p>
        </p:txBody>
      </p:sp>
      <p:sp>
        <p:nvSpPr>
          <p:cNvPr id="36" name="Содержимое 3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Крупные капли дождя барабанили по крыше.</a:t>
            </a:r>
          </a:p>
          <a:p>
            <a:endParaRPr lang="ru-RU" dirty="0"/>
          </a:p>
        </p:txBody>
      </p:sp>
      <p:sp>
        <p:nvSpPr>
          <p:cNvPr id="37" name="Содержимое 3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Барабанили по крыше.</a:t>
            </a:r>
          </a:p>
          <a:p>
            <a:endParaRPr lang="ru-RU" dirty="0"/>
          </a:p>
        </p:txBody>
      </p:sp>
      <p:sp>
        <p:nvSpPr>
          <p:cNvPr id="38" name="Содержимое 37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smtClean="0"/>
              <a:t>По крыше старого дома.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17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5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1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7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3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28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9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Заголовок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Строка, в которой  словосочетание соответствует схеме </a:t>
            </a:r>
            <a:r>
              <a:rPr lang="ru-RU" sz="2800" b="1" i="1" dirty="0" err="1" smtClean="0"/>
              <a:t>прил.+</a:t>
            </a:r>
            <a:r>
              <a:rPr lang="ru-RU" sz="2800" b="1" i="1" dirty="0" smtClean="0"/>
              <a:t> сущ.: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5" name="Содержимое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Взяли корзины</a:t>
            </a:r>
          </a:p>
          <a:p>
            <a:endParaRPr lang="ru-RU" dirty="0"/>
          </a:p>
        </p:txBody>
      </p:sp>
      <p:sp>
        <p:nvSpPr>
          <p:cNvPr id="36" name="Содержимое 3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Побежал с нами</a:t>
            </a:r>
          </a:p>
          <a:p>
            <a:endParaRPr lang="ru-RU" dirty="0"/>
          </a:p>
        </p:txBody>
      </p:sp>
      <p:sp>
        <p:nvSpPr>
          <p:cNvPr id="37" name="Содержимое 3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Мелкий дождь</a:t>
            </a:r>
          </a:p>
          <a:p>
            <a:endParaRPr lang="ru-RU" dirty="0"/>
          </a:p>
        </p:txBody>
      </p:sp>
      <p:sp>
        <p:nvSpPr>
          <p:cNvPr id="38" name="Содержимое 37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smtClean="0"/>
              <a:t>Рассыпались в траве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18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5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1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7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3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28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9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Заголовок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Предложение с однородными членами предложения: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5" name="Содержимое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Целыми днями без устали пес бегал по полю.</a:t>
            </a:r>
          </a:p>
          <a:p>
            <a:endParaRPr lang="ru-RU" dirty="0"/>
          </a:p>
        </p:txBody>
      </p:sp>
      <p:sp>
        <p:nvSpPr>
          <p:cNvPr id="36" name="Содержимое 3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В кабинете у отца над диваном прибиты оленьи рога.</a:t>
            </a:r>
          </a:p>
          <a:p>
            <a:endParaRPr lang="ru-RU" dirty="0"/>
          </a:p>
        </p:txBody>
      </p:sp>
      <p:sp>
        <p:nvSpPr>
          <p:cNvPr id="37" name="Содержимое 3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Перелетные птицы скоро возвратятся на места гнездовий.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8" name="Содержимое 37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smtClean="0"/>
              <a:t>Мы кормили птенца творогом и кашей.</a:t>
            </a: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5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1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7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3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28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9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Заголовок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Строка, в которой во всех словах букв больше, чем звуков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5" name="Содержимое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яблоко, ёжик, переезд</a:t>
            </a:r>
          </a:p>
          <a:p>
            <a:endParaRPr lang="ru-RU" dirty="0"/>
          </a:p>
        </p:txBody>
      </p:sp>
      <p:sp>
        <p:nvSpPr>
          <p:cNvPr id="36" name="Содержимое 3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олень, счастье, листья</a:t>
            </a:r>
          </a:p>
          <a:p>
            <a:endParaRPr lang="ru-RU" dirty="0"/>
          </a:p>
        </p:txBody>
      </p:sp>
      <p:sp>
        <p:nvSpPr>
          <p:cNvPr id="37" name="Содержимое 3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дверь, радость, лагерь</a:t>
            </a:r>
            <a:endParaRPr lang="ru-RU" dirty="0"/>
          </a:p>
        </p:txBody>
      </p:sp>
      <p:sp>
        <p:nvSpPr>
          <p:cNvPr id="38" name="Содержимое 37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smtClean="0"/>
              <a:t>медведь, стрела, обезьяна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19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grpSp>
        <p:nvGrpSpPr>
          <p:cNvPr id="16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1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2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7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8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4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2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0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5" name="Заголовок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Слово,  в котором пишется  Ъ: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6" name="Содержимое 3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Обез</a:t>
            </a:r>
            <a:r>
              <a:rPr lang="ru-RU" dirty="0" smtClean="0"/>
              <a:t>…</a:t>
            </a:r>
            <a:r>
              <a:rPr lang="ru-RU" dirty="0" err="1" smtClean="0"/>
              <a:t>яна</a:t>
            </a:r>
            <a:endParaRPr lang="ru-RU" dirty="0"/>
          </a:p>
        </p:txBody>
      </p:sp>
      <p:sp>
        <p:nvSpPr>
          <p:cNvPr id="37" name="Содержимое 3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Под…</a:t>
            </a:r>
            <a:r>
              <a:rPr lang="ru-RU" dirty="0" err="1" smtClean="0"/>
              <a:t>езд</a:t>
            </a:r>
            <a:endParaRPr lang="ru-RU" dirty="0"/>
          </a:p>
        </p:txBody>
      </p:sp>
      <p:sp>
        <p:nvSpPr>
          <p:cNvPr id="38" name="Содержимое 37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Раз…</a:t>
            </a:r>
            <a:r>
              <a:rPr lang="ru-RU" dirty="0" err="1" smtClean="0"/>
              <a:t>яснять</a:t>
            </a:r>
            <a:endParaRPr lang="ru-RU" dirty="0"/>
          </a:p>
        </p:txBody>
      </p:sp>
      <p:sp>
        <p:nvSpPr>
          <p:cNvPr id="39" name="Содержимое 38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smtClean="0"/>
              <a:t>В…</a:t>
            </a:r>
            <a:r>
              <a:rPr lang="ru-RU" dirty="0" err="1" smtClean="0"/>
              <a:t>юнок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20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5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1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7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3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28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9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Заголовок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 </a:t>
            </a:r>
            <a:r>
              <a:rPr lang="ru-RU" sz="2800" b="1" i="1" dirty="0" smtClean="0"/>
              <a:t>Слово,  в котором суффикс не такой, как в других словах: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5" name="Содержимое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глазоньки</a:t>
            </a:r>
          </a:p>
          <a:p>
            <a:endParaRPr lang="ru-RU" dirty="0"/>
          </a:p>
        </p:txBody>
      </p:sp>
      <p:sp>
        <p:nvSpPr>
          <p:cNvPr id="36" name="Содержимое 3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огоньки</a:t>
            </a:r>
            <a:endParaRPr lang="ru-RU" dirty="0"/>
          </a:p>
        </p:txBody>
      </p:sp>
      <p:sp>
        <p:nvSpPr>
          <p:cNvPr id="37" name="Содержимое 3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березонька</a:t>
            </a:r>
          </a:p>
          <a:p>
            <a:endParaRPr lang="ru-RU" dirty="0"/>
          </a:p>
        </p:txBody>
      </p:sp>
      <p:sp>
        <p:nvSpPr>
          <p:cNvPr id="38" name="Содержимое 37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smtClean="0"/>
              <a:t>лисонька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21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Tx_Inp"/>
          <p:cNvSpPr txBox="1"/>
          <p:nvPr/>
        </p:nvSpPr>
        <p:spPr>
          <a:xfrm>
            <a:off x="2514600" y="5592634"/>
            <a:ext cx="2374900" cy="461665"/>
          </a:xfrm>
          <a:prstGeom prst="rect">
            <a:avLst/>
          </a:prstGeom>
          <a:noFill/>
        </p:spPr>
        <p:txBody>
          <a:bodyPr vert="horz" rtlCol="0" anchor="ctr">
            <a:spAutoFit/>
          </a:bodyPr>
          <a:lstStyle/>
          <a:p>
            <a:pPr algn="r"/>
            <a:r>
              <a:rPr lang="ru-RU" sz="2400" smtClean="0">
                <a:latin typeface="Arial"/>
              </a:rPr>
              <a:t>Введите ответ:</a:t>
            </a:r>
            <a:endParaRPr lang="ru-RU" sz="2400">
              <a:latin typeface="Arial"/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Проверочное слово для орфограммы в слове  </a:t>
            </a:r>
            <a:r>
              <a:rPr lang="ru-RU" sz="2800" b="1" i="1" dirty="0" err="1" smtClean="0"/>
              <a:t>х_лодный</a:t>
            </a:r>
            <a:r>
              <a:rPr lang="ru-RU" sz="2800" b="1" i="1" dirty="0" smtClean="0"/>
              <a:t>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custDataLst>
      <p:tags r:id="rId2"/>
    </p:custDataLst>
    <p:controls>
      <p:control spid="24578" name="KAN_1" r:id="rId3" imgW="3876840" imgH="29520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22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5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1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7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3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28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9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Заголовок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Ряд слов, в которых пропущена безударная гласная  А  в корне слова: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5" name="Содержимое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к_</a:t>
            </a:r>
            <a:r>
              <a:rPr lang="ru-RU" dirty="0" smtClean="0"/>
              <a:t> </a:t>
            </a:r>
            <a:r>
              <a:rPr lang="ru-RU" dirty="0" err="1" smtClean="0"/>
              <a:t>рзина</a:t>
            </a:r>
            <a:r>
              <a:rPr lang="ru-RU" dirty="0" smtClean="0"/>
              <a:t>, с </a:t>
            </a:r>
            <a:r>
              <a:rPr lang="ru-RU" dirty="0" err="1" smtClean="0"/>
              <a:t>_лют</a:t>
            </a:r>
            <a:r>
              <a:rPr lang="ru-RU" dirty="0" smtClean="0"/>
              <a:t>, т </a:t>
            </a:r>
            <a:r>
              <a:rPr lang="ru-RU" dirty="0" err="1" smtClean="0"/>
              <a:t>_пор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6" name="Содержимое 3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кил </a:t>
            </a:r>
            <a:r>
              <a:rPr lang="ru-RU" dirty="0" err="1" smtClean="0"/>
              <a:t>_грамм</a:t>
            </a:r>
            <a:r>
              <a:rPr lang="ru-RU" dirty="0" smtClean="0"/>
              <a:t>, </a:t>
            </a:r>
            <a:r>
              <a:rPr lang="ru-RU" dirty="0" err="1" smtClean="0"/>
              <a:t>ф</a:t>
            </a:r>
            <a:r>
              <a:rPr lang="ru-RU" dirty="0" smtClean="0"/>
              <a:t> _ </a:t>
            </a:r>
            <a:r>
              <a:rPr lang="ru-RU" dirty="0" err="1" smtClean="0"/>
              <a:t>милия</a:t>
            </a:r>
            <a:r>
              <a:rPr lang="ru-RU" dirty="0" smtClean="0"/>
              <a:t>, с _ </a:t>
            </a:r>
            <a:r>
              <a:rPr lang="ru-RU" dirty="0" err="1" smtClean="0"/>
              <a:t>молет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7" name="Содержимое 3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к _ </a:t>
            </a:r>
            <a:r>
              <a:rPr lang="ru-RU" dirty="0" err="1" smtClean="0"/>
              <a:t>лендарь</a:t>
            </a:r>
            <a:r>
              <a:rPr lang="ru-RU" dirty="0" smtClean="0"/>
              <a:t>, _ </a:t>
            </a:r>
            <a:r>
              <a:rPr lang="ru-RU" dirty="0" err="1" smtClean="0"/>
              <a:t>гроном</a:t>
            </a:r>
            <a:r>
              <a:rPr lang="ru-RU" dirty="0" smtClean="0"/>
              <a:t>, б </a:t>
            </a:r>
            <a:r>
              <a:rPr lang="ru-RU" dirty="0" err="1" smtClean="0"/>
              <a:t>_гаж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8" name="Содержимое 37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err="1" smtClean="0"/>
              <a:t>п</a:t>
            </a:r>
            <a:r>
              <a:rPr lang="ru-RU" dirty="0" smtClean="0"/>
              <a:t> _ </a:t>
            </a:r>
            <a:r>
              <a:rPr lang="ru-RU" dirty="0" err="1" smtClean="0"/>
              <a:t>недельник</a:t>
            </a:r>
            <a:r>
              <a:rPr lang="ru-RU" dirty="0" smtClean="0"/>
              <a:t>, гор _ </a:t>
            </a:r>
            <a:r>
              <a:rPr lang="ru-RU" dirty="0" err="1" smtClean="0"/>
              <a:t>д</a:t>
            </a:r>
            <a:r>
              <a:rPr lang="ru-RU" dirty="0" smtClean="0"/>
              <a:t>, с </a:t>
            </a:r>
            <a:r>
              <a:rPr lang="ru-RU" dirty="0" err="1" smtClean="0"/>
              <a:t>_поги</a:t>
            </a:r>
            <a:endParaRPr lang="ru-RU" dirty="0" smtClean="0"/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Итоги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23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5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1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7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3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28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9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Заголовок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Предложение, где есть ошибка в расстановке знаков препинания: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5" name="Содержимое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Глаза страшатся, а руки делают.</a:t>
            </a:r>
          </a:p>
          <a:p>
            <a:endParaRPr lang="ru-RU" dirty="0"/>
          </a:p>
        </p:txBody>
      </p:sp>
      <p:sp>
        <p:nvSpPr>
          <p:cNvPr id="36" name="Содержимое 3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В саду цвели ландыши и тюльпаны.</a:t>
            </a:r>
          </a:p>
          <a:p>
            <a:endParaRPr lang="ru-RU" dirty="0"/>
          </a:p>
        </p:txBody>
      </p:sp>
      <p:sp>
        <p:nvSpPr>
          <p:cNvPr id="37" name="Содержимое 3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Не игла шьет, а рука.</a:t>
            </a:r>
            <a:endParaRPr lang="ru-RU" dirty="0"/>
          </a:p>
        </p:txBody>
      </p:sp>
      <p:sp>
        <p:nvSpPr>
          <p:cNvPr id="38" name="Содержимое 37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smtClean="0"/>
              <a:t>Шумит могучая бескрайняя тайга.</a:t>
            </a: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_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nel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3" name="Out_Tim"/>
          <p:cNvSpPr txBox="1">
            <a:spLocks noChangeArrowheads="1"/>
          </p:cNvSpPr>
          <p:nvPr/>
        </p:nvSpPr>
        <p:spPr bwMode="auto">
          <a:xfrm>
            <a:off x="8101013" y="6436711"/>
            <a:ext cx="647700" cy="221866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" name="Tx_Tim"/>
          <p:cNvSpPr txBox="1">
            <a:spLocks noChangeArrowheads="1"/>
          </p:cNvSpPr>
          <p:nvPr/>
        </p:nvSpPr>
        <p:spPr bwMode="auto">
          <a:xfrm>
            <a:off x="6307138" y="6440488"/>
            <a:ext cx="17287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Затрачено времени</a:t>
            </a:r>
          </a:p>
        </p:txBody>
      </p:sp>
      <p:sp>
        <p:nvSpPr>
          <p:cNvPr id="5" name="Exit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4716463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" charset="0"/>
              </a:rPr>
              <a:t>Выход</a:t>
            </a:r>
            <a:endParaRPr lang="ru-RU" sz="1400" b="1" dirty="0">
              <a:solidFill>
                <a:schemeClr val="tx2"/>
              </a:solidFill>
              <a:latin typeface="Arial" charset="0"/>
              <a:sym typeface="Webdings" pitchFamily="18" charset="2"/>
            </a:endParaRPr>
          </a:p>
        </p:txBody>
      </p:sp>
      <p:sp>
        <p:nvSpPr>
          <p:cNvPr id="6" name="Again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3563938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" charset="0"/>
              </a:rPr>
              <a:t>Снова</a:t>
            </a:r>
          </a:p>
        </p:txBody>
      </p:sp>
      <p:sp>
        <p:nvSpPr>
          <p:cNvPr id="7" name="Cena"/>
          <p:cNvSpPr>
            <a:spLocks noChangeArrowheads="1"/>
          </p:cNvSpPr>
          <p:nvPr/>
        </p:nvSpPr>
        <p:spPr bwMode="auto">
          <a:xfrm>
            <a:off x="2424113" y="6440488"/>
            <a:ext cx="5635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ru-RU" sz="1000" smtClean="0">
                <a:solidFill>
                  <a:schemeClr val="tx2"/>
                </a:solidFill>
              </a:rPr>
              <a:t> бал.</a:t>
            </a:r>
            <a:endParaRPr lang="ru-RU" sz="1000">
              <a:solidFill>
                <a:schemeClr val="tx2"/>
              </a:solidFill>
            </a:endParaRPr>
          </a:p>
        </p:txBody>
      </p:sp>
      <p:sp>
        <p:nvSpPr>
          <p:cNvPr id="8" name="Out_Zd"/>
          <p:cNvSpPr txBox="1">
            <a:spLocks noChangeArrowheads="1"/>
          </p:cNvSpPr>
          <p:nvPr/>
        </p:nvSpPr>
        <p:spPr bwMode="auto">
          <a:xfrm>
            <a:off x="1835150" y="6384925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9" name="Tx_Zd"/>
          <p:cNvSpPr txBox="1">
            <a:spLocks noChangeArrowheads="1"/>
          </p:cNvSpPr>
          <p:nvPr/>
        </p:nvSpPr>
        <p:spPr bwMode="auto">
          <a:xfrm>
            <a:off x="539750" y="6440488"/>
            <a:ext cx="1223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 dirty="0">
                <a:solidFill>
                  <a:schemeClr val="tx2"/>
                </a:solidFill>
                <a:latin typeface="Arial" charset="0"/>
              </a:rPr>
              <a:t>Всего заданий</a:t>
            </a:r>
          </a:p>
        </p:txBody>
      </p:sp>
      <p:sp>
        <p:nvSpPr>
          <p:cNvPr id="10" name="Out_osh"/>
          <p:cNvSpPr txBox="1">
            <a:spLocks noChangeArrowheads="1"/>
          </p:cNvSpPr>
          <p:nvPr/>
        </p:nvSpPr>
        <p:spPr bwMode="auto">
          <a:xfrm>
            <a:off x="2627313" y="4830763"/>
            <a:ext cx="5976937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000">
              <a:latin typeface="Arial" charset="0"/>
            </a:endParaRPr>
          </a:p>
        </p:txBody>
      </p:sp>
      <p:sp>
        <p:nvSpPr>
          <p:cNvPr id="11" name="T_osh"/>
          <p:cNvSpPr txBox="1">
            <a:spLocks noChangeArrowheads="1"/>
          </p:cNvSpPr>
          <p:nvPr/>
        </p:nvSpPr>
        <p:spPr bwMode="auto">
          <a:xfrm>
            <a:off x="1330325" y="4678363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>
                <a:latin typeface="Arial" charset="0"/>
              </a:rPr>
              <a:t>Ошибки в выборе ответов на задания:</a:t>
            </a:r>
          </a:p>
        </p:txBody>
      </p:sp>
      <p:sp>
        <p:nvSpPr>
          <p:cNvPr id="12" name="Out_oc"/>
          <p:cNvSpPr txBox="1">
            <a:spLocks noChangeArrowheads="1"/>
          </p:cNvSpPr>
          <p:nvPr/>
        </p:nvSpPr>
        <p:spPr bwMode="auto">
          <a:xfrm>
            <a:off x="7020250" y="3101975"/>
            <a:ext cx="1584000" cy="1223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000" rIns="18000" anchor="ctr"/>
          <a:lstStyle/>
          <a:p>
            <a:pPr algn="ctr">
              <a:spcBef>
                <a:spcPct val="50000"/>
              </a:spcBef>
              <a:defRPr/>
            </a:pPr>
            <a:endParaRPr lang="ru-RU" sz="6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" name="Out_prb"/>
          <p:cNvSpPr txBox="1">
            <a:spLocks noChangeArrowheads="1"/>
          </p:cNvSpPr>
          <p:nvPr/>
        </p:nvSpPr>
        <p:spPr bwMode="auto">
          <a:xfrm>
            <a:off x="6047744" y="3819525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4" name="Out_bal"/>
          <p:cNvSpPr txBox="1">
            <a:spLocks noChangeArrowheads="1"/>
          </p:cNvSpPr>
          <p:nvPr/>
        </p:nvSpPr>
        <p:spPr bwMode="auto">
          <a:xfrm>
            <a:off x="5075238" y="3816350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5" name="Out_proc"/>
          <p:cNvSpPr txBox="1">
            <a:spLocks noChangeArrowheads="1"/>
          </p:cNvSpPr>
          <p:nvPr/>
        </p:nvSpPr>
        <p:spPr bwMode="auto">
          <a:xfrm>
            <a:off x="6047744" y="3105150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6" name="Out_ver"/>
          <p:cNvSpPr txBox="1">
            <a:spLocks noChangeArrowheads="1"/>
          </p:cNvSpPr>
          <p:nvPr/>
        </p:nvSpPr>
        <p:spPr bwMode="auto">
          <a:xfrm>
            <a:off x="5075238" y="3101975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7" name="Tx_NabBall"/>
          <p:cNvSpPr>
            <a:spLocks noChangeArrowheads="1"/>
          </p:cNvSpPr>
          <p:nvPr/>
        </p:nvSpPr>
        <p:spPr bwMode="auto">
          <a:xfrm>
            <a:off x="788988" y="3773488"/>
            <a:ext cx="4208462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 dirty="0">
                <a:latin typeface="Arial" charset="0"/>
              </a:rPr>
              <a:t>Набранных баллов</a:t>
            </a:r>
          </a:p>
        </p:txBody>
      </p:sp>
      <p:sp>
        <p:nvSpPr>
          <p:cNvPr id="18" name="Tx_PrOtv"/>
          <p:cNvSpPr>
            <a:spLocks noChangeArrowheads="1"/>
          </p:cNvSpPr>
          <p:nvPr/>
        </p:nvSpPr>
        <p:spPr bwMode="auto">
          <a:xfrm>
            <a:off x="788988" y="3052763"/>
            <a:ext cx="4208462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 dirty="0">
                <a:latin typeface="Arial" charset="0"/>
              </a:rPr>
              <a:t>Правильных ответов</a:t>
            </a:r>
          </a:p>
        </p:txBody>
      </p:sp>
      <p:sp>
        <p:nvSpPr>
          <p:cNvPr id="19" name="Tx_Ocen"/>
          <p:cNvSpPr>
            <a:spLocks noChangeArrowheads="1"/>
          </p:cNvSpPr>
          <p:nvPr/>
        </p:nvSpPr>
        <p:spPr bwMode="auto">
          <a:xfrm>
            <a:off x="6964002" y="2518097"/>
            <a:ext cx="16891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3200" b="1" dirty="0">
                <a:solidFill>
                  <a:schemeClr val="tx2"/>
                </a:solidFill>
                <a:latin typeface="Arial" charset="0"/>
              </a:rPr>
              <a:t>Оценка</a:t>
            </a:r>
          </a:p>
        </p:txBody>
      </p:sp>
      <p:sp>
        <p:nvSpPr>
          <p:cNvPr id="20" name="Zhdi" hidden="1"/>
          <p:cNvSpPr>
            <a:spLocks noChangeArrowheads="1"/>
          </p:cNvSpPr>
          <p:nvPr/>
        </p:nvSpPr>
        <p:spPr bwMode="auto">
          <a:xfrm>
            <a:off x="2592388" y="1793875"/>
            <a:ext cx="3959225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69850" cmpd="thickThin" algn="ctr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4000" b="1"/>
              <a:t>Подождите!</a:t>
            </a:r>
          </a:p>
          <a:p>
            <a:pPr algn="ctr">
              <a:defRPr/>
            </a:pPr>
            <a:r>
              <a:rPr lang="ru-RU"/>
              <a:t>Идет обработка данных</a:t>
            </a:r>
          </a:p>
        </p:txBody>
      </p:sp>
      <p:sp>
        <p:nvSpPr>
          <p:cNvPr id="21" name="RezTest"/>
          <p:cNvSpPr/>
          <p:nvPr/>
        </p:nvSpPr>
        <p:spPr>
          <a:xfrm>
            <a:off x="2146497" y="123181"/>
            <a:ext cx="485100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60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>Результаты</a:t>
            </a:r>
            <a: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36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>тестирования</a:t>
            </a:r>
            <a:endParaRPr lang="ru-RU" sz="3600" b="1" cap="none" spc="0" dirty="0">
              <a:ln w="1778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254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37931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2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5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1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7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3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28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9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Заголовок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Слово, в котором первый звук согласный мягкий звонкий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5" name="Содержимое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жизнь</a:t>
            </a:r>
          </a:p>
          <a:p>
            <a:endParaRPr lang="ru-RU" dirty="0"/>
          </a:p>
        </p:txBody>
      </p:sp>
      <p:sp>
        <p:nvSpPr>
          <p:cNvPr id="36" name="Содержимое 3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медведь</a:t>
            </a:r>
          </a:p>
          <a:p>
            <a:endParaRPr lang="ru-RU" dirty="0"/>
          </a:p>
        </p:txBody>
      </p:sp>
      <p:sp>
        <p:nvSpPr>
          <p:cNvPr id="37" name="Содержимое 3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звезда</a:t>
            </a:r>
          </a:p>
          <a:p>
            <a:endParaRPr lang="ru-RU" dirty="0"/>
          </a:p>
        </p:txBody>
      </p:sp>
      <p:sp>
        <p:nvSpPr>
          <p:cNvPr id="38" name="Содержимое 37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smtClean="0"/>
              <a:t>хлеб</a:t>
            </a: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3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5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1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7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3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28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9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Заголовок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Слово, в котором буква ё указывает на мягкость согласного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5" name="Содержимое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увлечённый</a:t>
            </a:r>
          </a:p>
          <a:p>
            <a:endParaRPr lang="ru-RU" dirty="0"/>
          </a:p>
        </p:txBody>
      </p:sp>
      <p:sp>
        <p:nvSpPr>
          <p:cNvPr id="36" name="Содержимое 3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подъём</a:t>
            </a:r>
          </a:p>
          <a:p>
            <a:endParaRPr lang="ru-RU" dirty="0"/>
          </a:p>
        </p:txBody>
      </p:sp>
      <p:sp>
        <p:nvSpPr>
          <p:cNvPr id="37" name="Содержимое 3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ёмкость</a:t>
            </a:r>
          </a:p>
          <a:p>
            <a:endParaRPr lang="ru-RU" dirty="0"/>
          </a:p>
        </p:txBody>
      </p:sp>
      <p:sp>
        <p:nvSpPr>
          <p:cNvPr id="38" name="Содержимое 37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smtClean="0"/>
              <a:t>заведённый</a:t>
            </a: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4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5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1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7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3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28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9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Заголовок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Строка, в которой имена прилагательные расположены в алфавитном порядке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5" name="Содержимое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огромный, умный, чудесный, добрый</a:t>
            </a:r>
          </a:p>
          <a:p>
            <a:endParaRPr lang="ru-RU" dirty="0"/>
          </a:p>
        </p:txBody>
      </p:sp>
      <p:sp>
        <p:nvSpPr>
          <p:cNvPr id="36" name="Содержимое 3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lvl="0"/>
            <a:r>
              <a:rPr lang="ru-RU" dirty="0" smtClean="0"/>
              <a:t>белый, ветер, </a:t>
            </a:r>
            <a:r>
              <a:rPr lang="ru-RU" dirty="0" smtClean="0"/>
              <a:t>домовой, грозный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7" name="Содержимое 3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lvl="0"/>
            <a:r>
              <a:rPr lang="ru-RU" dirty="0" smtClean="0"/>
              <a:t>красивый, ленивый, молочный, ночной</a:t>
            </a:r>
          </a:p>
          <a:p>
            <a:endParaRPr lang="ru-RU" dirty="0"/>
          </a:p>
        </p:txBody>
      </p:sp>
      <p:sp>
        <p:nvSpPr>
          <p:cNvPr id="38" name="Содержимое 37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lvl="0"/>
            <a:r>
              <a:rPr lang="ru-RU" dirty="0" smtClean="0"/>
              <a:t>северный, тревожный, ударить, фиолетовый</a:t>
            </a: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5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5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1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7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3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28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9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Заголовок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Слово, которое не употребляется в единственном числе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5" name="Содержимое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ножницы</a:t>
            </a:r>
          </a:p>
          <a:p>
            <a:endParaRPr lang="ru-RU" dirty="0"/>
          </a:p>
        </p:txBody>
      </p:sp>
      <p:sp>
        <p:nvSpPr>
          <p:cNvPr id="36" name="Содержимое 3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клавиши</a:t>
            </a:r>
          </a:p>
          <a:p>
            <a:endParaRPr lang="ru-RU" dirty="0"/>
          </a:p>
        </p:txBody>
      </p:sp>
      <p:sp>
        <p:nvSpPr>
          <p:cNvPr id="37" name="Содержимое 3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портреты</a:t>
            </a:r>
            <a:endParaRPr lang="ru-RU" dirty="0"/>
          </a:p>
        </p:txBody>
      </p:sp>
      <p:sp>
        <p:nvSpPr>
          <p:cNvPr id="38" name="Содержимое 37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smtClean="0"/>
              <a:t>народы</a:t>
            </a: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6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5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1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7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3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28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9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Заголовок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Корень слова - это</a:t>
            </a:r>
            <a:endParaRPr lang="ru-RU" sz="2800" dirty="0"/>
          </a:p>
        </p:txBody>
      </p:sp>
      <p:sp>
        <p:nvSpPr>
          <p:cNvPr id="35" name="Содержимое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часть слова без окончания</a:t>
            </a:r>
            <a:endParaRPr lang="ru-RU" dirty="0"/>
          </a:p>
        </p:txBody>
      </p:sp>
      <p:sp>
        <p:nvSpPr>
          <p:cNvPr id="36" name="Содержимое 3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все одинаковые части слова в словах</a:t>
            </a:r>
            <a:endParaRPr lang="ru-RU" dirty="0"/>
          </a:p>
        </p:txBody>
      </p:sp>
      <p:sp>
        <p:nvSpPr>
          <p:cNvPr id="37" name="Содержимое 3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общая часть родственных (однокоренных) слов</a:t>
            </a:r>
            <a:endParaRPr lang="ru-RU" dirty="0"/>
          </a:p>
        </p:txBody>
      </p:sp>
      <p:sp>
        <p:nvSpPr>
          <p:cNvPr id="38" name="Содержимое 37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smtClean="0"/>
              <a:t>то же самое, что у растений в земле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7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5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1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7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3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28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9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Заголовок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Строка, в которой записаны только однокоренные глаголы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5" name="Содержимое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группировать, группа, группировка</a:t>
            </a:r>
            <a:endParaRPr lang="ru-RU" dirty="0"/>
          </a:p>
        </p:txBody>
      </p:sp>
      <p:sp>
        <p:nvSpPr>
          <p:cNvPr id="36" name="Содержимое 3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голодать, голодовать, проголодался</a:t>
            </a:r>
            <a:endParaRPr lang="ru-RU" dirty="0"/>
          </a:p>
        </p:txBody>
      </p:sp>
      <p:sp>
        <p:nvSpPr>
          <p:cNvPr id="37" name="Содержимое 36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окно, окошко, оконце</a:t>
            </a:r>
          </a:p>
          <a:p>
            <a:endParaRPr lang="ru-RU" dirty="0"/>
          </a:p>
        </p:txBody>
      </p:sp>
      <p:sp>
        <p:nvSpPr>
          <p:cNvPr id="38" name="Содержимое 37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smtClean="0"/>
              <a:t>цветной, цветок, цветет</a:t>
            </a: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reug1"/>
          <p:cNvSpPr/>
          <p:nvPr/>
        </p:nvSpPr>
        <p:spPr>
          <a:xfrm rot="16200000">
            <a:off x="6705600" y="6402323"/>
            <a:ext cx="298450" cy="284225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6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7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8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8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9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sp>
        <p:nvSpPr>
          <p:cNvPr id="15" name="POS 1"/>
          <p:cNvSpPr/>
          <p:nvPr/>
        </p:nvSpPr>
        <p:spPr>
          <a:xfrm>
            <a:off x="2195736" y="2348880"/>
            <a:ext cx="889000" cy="533400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лес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6" name="POS 2"/>
          <p:cNvSpPr/>
          <p:nvPr/>
        </p:nvSpPr>
        <p:spPr>
          <a:xfrm>
            <a:off x="3683000" y="2286000"/>
            <a:ext cx="889000" cy="533400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мороз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7" name="POS 3"/>
          <p:cNvSpPr/>
          <p:nvPr/>
        </p:nvSpPr>
        <p:spPr>
          <a:xfrm>
            <a:off x="5156200" y="2286000"/>
            <a:ext cx="889000" cy="533400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горе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8" name="POS 4"/>
          <p:cNvSpPr/>
          <p:nvPr/>
        </p:nvSpPr>
        <p:spPr>
          <a:xfrm>
            <a:off x="6629400" y="2286000"/>
            <a:ext cx="1182960" cy="533400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большой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9" name="Заголовок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Соответствие между близкими по смыслу словами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KAN 1">
            <a:hlinkClick r:id="" action="ppaction://macro?name=MovePos"/>
          </p:cNvPr>
          <p:cNvSpPr/>
          <p:nvPr>
            <p:custDataLst>
              <p:tags r:id="rId2"/>
            </p:custDataLst>
          </p:nvPr>
        </p:nvSpPr>
        <p:spPr>
          <a:xfrm>
            <a:off x="2425700" y="4445000"/>
            <a:ext cx="1152128" cy="4572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огромный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2" name="KAN 2">
            <a:hlinkClick r:id="" action="ppaction://macro?name=MovePos"/>
          </p:cNvPr>
          <p:cNvSpPr/>
          <p:nvPr>
            <p:custDataLst>
              <p:tags r:id="rId3"/>
            </p:custDataLst>
          </p:nvPr>
        </p:nvSpPr>
        <p:spPr>
          <a:xfrm>
            <a:off x="3898900" y="4445000"/>
            <a:ext cx="745108" cy="4572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бор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3" name="KAN 3">
            <a:hlinkClick r:id="" action="ppaction://macro?name=MovePos"/>
          </p:cNvPr>
          <p:cNvSpPr/>
          <p:nvPr>
            <p:custDataLst>
              <p:tags r:id="rId4"/>
            </p:custDataLst>
          </p:nvPr>
        </p:nvSpPr>
        <p:spPr>
          <a:xfrm>
            <a:off x="5372100" y="4445000"/>
            <a:ext cx="784076" cy="4572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стужа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4" name="KAN 4">
            <a:hlinkClick r:id="" action="ppaction://macro?name=MovePos"/>
          </p:cNvPr>
          <p:cNvSpPr/>
          <p:nvPr>
            <p:custDataLst>
              <p:tags r:id="rId5"/>
            </p:custDataLst>
          </p:nvPr>
        </p:nvSpPr>
        <p:spPr>
          <a:xfrm>
            <a:off x="6845300" y="4445000"/>
            <a:ext cx="967060" cy="4572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/>
              </a:rPr>
              <a:t>беда</a:t>
            </a:r>
            <a:endParaRPr lang="ru-RU" sz="1400" dirty="0">
              <a:solidFill>
                <a:schemeClr val="tx1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O" val="True"/>
  <p:tag name="TFS" val="False"/>
  <p:tag name="TK" val="0.9"/>
  <p:tag name="TFM" val="True"/>
  <p:tag name="TSB" val="5"/>
  <p:tag name="TFO" val="False"/>
  <p:tag name="TFF" val="True"/>
  <p:tag name="TFC" val="True"/>
  <p:tag name="TFT" val="True"/>
  <p:tag name="TTIM" val="4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191"/>
  <p:tag name="Y" val="350"/>
  <p:tag name="V" val="8"/>
  <p:tag name="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307"/>
  <p:tag name="Y" val="350"/>
  <p:tag name="V" val="1"/>
  <p:tag name="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423"/>
  <p:tag name="Y" val="350"/>
  <p:tag name="V" val="2"/>
  <p:tag name="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539"/>
  <p:tag name="Y" val="350"/>
  <p:tag name="V" val="4"/>
  <p:tag name="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1"/>
  <p:tag name="KP" val="0"/>
  <p:tag name="V1" val="е"/>
  <p:tag name="V2" val="е."/>
  <p:tag name="V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4"/>
  <p:tag name="V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191"/>
  <p:tag name="Y" val="350"/>
  <p:tag name="V" val="2"/>
  <p:tag name="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307"/>
  <p:tag name="Y" val="350"/>
  <p:tag name="V" val="1"/>
  <p:tag name="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423"/>
  <p:tag name="Y" val="350"/>
  <p:tag name="V" val="8"/>
  <p:tag name="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539"/>
  <p:tag name="Y" val="350"/>
  <p:tag name="V" val="4"/>
  <p:tag name="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4"/>
  <p:tag name="V" val="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191"/>
  <p:tag name="Y" val="350"/>
  <p:tag name="V" val="2"/>
  <p:tag name="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307"/>
  <p:tag name="Y" val="350"/>
  <p:tag name="V" val="4"/>
  <p:tag name="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423"/>
  <p:tag name="Y" val="350"/>
  <p:tag name="V" val="1"/>
  <p:tag name="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539"/>
  <p:tag name="Y" val="350"/>
  <p:tag name="V" val="8"/>
  <p:tag name="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1"/>
  <p:tag name="KP" val="0"/>
  <p:tag name="V1" val="ого"/>
  <p:tag name="V2" val="ого."/>
  <p:tag name="V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4"/>
  <p:tag name="V" val="1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191"/>
  <p:tag name="Y" val="350"/>
  <p:tag name="V" val="2"/>
  <p:tag name="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307"/>
  <p:tag name="Y" val="350"/>
  <p:tag name="V" val="4"/>
  <p:tag name="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423"/>
  <p:tag name="Y" val="350"/>
  <p:tag name="V" val="8"/>
  <p:tag name="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539"/>
  <p:tag name="Y" val="350"/>
  <p:tag name="V" val="1"/>
  <p:tag name="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8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1"/>
  <p:tag name="KP" val="0"/>
  <p:tag name="V1" val="существительными"/>
  <p:tag name="V2" val="существительные"/>
  <p:tag name="V3" val="существительными."/>
  <p:tag name="V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6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1"/>
  <p:tag name="KP" val="0"/>
  <p:tag name="V1" val="холод"/>
  <p:tag name="V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4"/>
  <p:tag name="V" val="15"/>
</p:tagLst>
</file>

<file path=ppt/theme/theme1.xml><?xml version="1.0" encoding="utf-8"?>
<a:theme xmlns:a="http://schemas.openxmlformats.org/drawingml/2006/main" name="Сумерки">
  <a:themeElements>
    <a:clrScheme name="Сумерки 9">
      <a:dk1>
        <a:srgbClr val="4A2500"/>
      </a:dk1>
      <a:lt1>
        <a:srgbClr val="C2C0BA"/>
      </a:lt1>
      <a:dk2>
        <a:srgbClr val="788569"/>
      </a:dk2>
      <a:lt2>
        <a:srgbClr val="F4F4EC"/>
      </a:lt2>
      <a:accent1>
        <a:srgbClr val="E1DFC1"/>
      </a:accent1>
      <a:accent2>
        <a:srgbClr val="A5A7AF"/>
      </a:accent2>
      <a:accent3>
        <a:srgbClr val="DDDCD9"/>
      </a:accent3>
      <a:accent4>
        <a:srgbClr val="3E1E00"/>
      </a:accent4>
      <a:accent5>
        <a:srgbClr val="EEECDD"/>
      </a:accent5>
      <a:accent6>
        <a:srgbClr val="95979E"/>
      </a:accent6>
      <a:hlink>
        <a:srgbClr val="9C9800"/>
      </a:hlink>
      <a:folHlink>
        <a:srgbClr val="666633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0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1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2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3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4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5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6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7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8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57653F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_rels/customUI.xml.rels><?xml version="1.0" encoding="UTF-8" standalone="yes"?>
<Relationships xmlns="http://schemas.openxmlformats.org/package/2006/relationships"><Relationship Id="fix3_png" Type="http://schemas.openxmlformats.org/officeDocument/2006/relationships/image" Target="images/fix3.png"/><Relationship Id="Delmac_png" Type="http://schemas.openxmlformats.org/officeDocument/2006/relationships/image" Target="images/Delmac.png"/><Relationship Id="ocenka_png" Type="http://schemas.openxmlformats.org/officeDocument/2006/relationships/image" Target="images/ocenka.png"/><Relationship Id="NewName_png" Type="http://schemas.openxmlformats.org/officeDocument/2006/relationships/image" Target="images/NewName.png"/><Relationship Id="Office-2004_jpg" Type="http://schemas.openxmlformats.org/officeDocument/2006/relationships/image" Target="NULL"/><Relationship Id="Timer_png" Type="http://schemas.openxmlformats.org/officeDocument/2006/relationships/image" Target="NULL"/><Relationship Id="Hour_png" Type="http://schemas.openxmlformats.org/officeDocument/2006/relationships/image" Target="images/Hour.png"/><Relationship Id="Vopros_png" Type="http://schemas.openxmlformats.org/officeDocument/2006/relationships/image" Target="images/Vopros.png"/><Relationship Id="Vosst_png" Type="http://schemas.openxmlformats.org/officeDocument/2006/relationships/image" Target="images/Vosst.png"/></Relationships>
</file>

<file path=customUI/customUI.xml><?xml version="1.0" encoding="utf-8"?>
<!--RibbonX Visual Designer 1.92 for Microsoft PowerPoint 14.0. XML Code produced on 2011.08.13-->
<customUI xmlns="http://schemas.microsoft.com/office/2006/01/customui">
  <ribbon>
    <tabs>
      <tab id="TabTest" insertBeforeMso="TabDesign" label="Тестирование" visible="true">
        <!--Osnovnye nastroiki testa-->
        <!--Vstavka slaydov razlichnyh tipov-->
        <group id="Group2" label="Вставка слайдов">
          <menu id="Menu1" imageMso="ActiveXRadioButton" label="Единственный выбор" supertip="Вставка слайда с переключателями для задания с выбором единственного правильного ответа">
            <button id="Button1" label="2 ответа" onAction="IS120"/>
            <button id="Button2" label="3 ответа" onAction="IS130"/>
            <button id="Button3" label="4 ответа" onAction="IS140"/>
            <button id="Button4" label="5 ответов" onAction="IS150"/>
            <button id="Button5" label="6 ответов" onAction="IS160"/>
          </menu>
          <menu id="Menu2" imageMso="SourceControlOptions" label="Множественный выбор" supertip="Вставка слайда с флажками для задания с выбором нескольких правильных ответов">
            <button id="Button7" label="2 ответа" onAction="IS220"/>
            <button id="Button8" label="3 ответа" onAction="IS230"/>
            <button id="Button9" label="4 ответа" onAction="IS240"/>
            <button id="Button10" label="5 ответов" onAction="IS250"/>
            <button id="Button11" label="6 ответов" onAction="IS260"/>
          </menu>
          <menu id="Menu3" imageMso="ReplicationRecoverDesignMaster" label="Соответствие" supertip="Вставка слайда с перемещаемыми объектами и объектами конечных позиций для заданий на установление соответствия и упорядочение">
            <menu id="Menu4" label="1 объект">
              <button id="Button13" label="1 позиция" onAction="IS311"/>
              <button id="Button14" label="2 позиции" onAction="IS312"/>
              <button id="Button15" label="3 позиции" onAction="IS313"/>
              <button id="Button16" label="4 позиции" onAction="IS314"/>
              <button id="Button17" label="5 позиций" onAction="IS315"/>
              <button id="Button18" label="6 позиций" onAction="IS316"/>
              <button id="Button19" label="7 позиций" onAction="IS317"/>
              <button id="Button20" label="8 позиций" onAction="IS318"/>
              <button id="Button21" label="9 позиций" onAction="IS319"/>
              <button id="Button22" label="10 позиций" onAction="IS310"/>
            </menu>
            <menu id="Menu6" label="2 объекта">
              <button id="Button23" label="1 позиция" onAction="IS321"/>
              <button id="Button24" label="2 позиции" onAction="IS322"/>
              <button id="Button25" label="3 позиции" onAction="IS323"/>
              <button id="Button26" label="4 позиции" onAction="IS324"/>
              <button id="Button27" label="5 позиций" onAction="IS325"/>
              <button id="Button28" label="6 позиций" onAction="IS326"/>
              <button id="Button29" label="7 позиций" onAction="IS327"/>
              <button id="Button30" label="8 позиций" onAction="IS328"/>
              <button id="Button31" label="9 позиций" onAction="IS329"/>
              <button id="Button32" label="10 позиций" onAction="IS320"/>
            </menu>
            <menu id="Menu7" label="3 объекта">
              <button id="Button33" label="1 позиция" onAction="IS331"/>
              <button id="Button34" label="2 позиции" onAction="IS332"/>
              <button id="Button35" label="3 позиции" onAction="IS333"/>
              <button id="Button36" label="4 позиции" onAction="IS334"/>
              <button id="Button37" label="5 позиций" onAction="IS335"/>
              <button id="Button38" label="6 позиций" onAction="IS336"/>
              <button id="Button39" label="7 позиций" onAction="IS337"/>
              <button id="Button40" label="8 позиций" onAction="IS338"/>
              <button id="Button41" label="9 позиций" onAction="IS339"/>
              <button id="Button42" label="10 позиций" onAction="IS330"/>
            </menu>
            <menu id="Menu8" label="4 объекта">
              <button id="Button43" label="1 позиция" onAction="IS341"/>
              <button id="Button44" label="2 позиции" onAction="IS342"/>
              <button id="Button45" label="3 позиции" onAction="IS343"/>
              <button id="Button46" label="4 позиции" onAction="IS344"/>
              <button id="Button47" label="5 позиций" onAction="IS345"/>
              <button id="Button48" label="6 позиций" onAction="IS346"/>
              <button id="Button49" label="7 позиций" onAction="IS347"/>
              <button id="Button50" label="8 позиций" onAction="IS348"/>
              <button id="Button51" label="9 позиций" onAction="IS349"/>
              <button id="Button52" label="10 позиций" onAction="IS340"/>
            </menu>
            <menu id="Menu9" label="5 объектов">
              <button id="Button53" label="1 позиция" onAction="IS351"/>
              <button id="Button54" label="2 позиции" onAction="IS352"/>
              <button id="Button55" label="3 позиции" onAction="IS353"/>
              <button id="Button56" label="4 позиции" onAction="IS354"/>
              <button id="Button57" label="5 позиций" onAction="IS355"/>
              <button id="Button58" label="6 позиций" onAction="IS356"/>
              <button id="Button59" label="7 позиций" onAction="IS357"/>
              <button id="Button60" label="8 позиций" onAction="IS358"/>
              <button id="Button61" label="9 позиций" onAction="IS359"/>
              <button id="Button62" label="10 позиций" onAction="IS350"/>
            </menu>
            <menu id="Menu10" label="6 объектов">
              <button id="Button63" label="1 позиция" onAction="IS361"/>
              <button id="Button64" label="2 позиции" onAction="IS362"/>
              <button id="Button65" label="3 позиции" onAction="IS363"/>
              <button id="Button66" label="4 позиции" onAction="IS364"/>
              <button id="Button67" label="5 позиций" onAction="IS365"/>
              <button id="Button68" label="6 позиций" onAction="IS366"/>
              <button id="Button69" label="7 позиций" onAction="IS367"/>
              <button id="Button70" label="8 позиций" onAction="IS368"/>
              <button id="Button71" label="9 позиций" onAction="IS369"/>
              <button id="Button72" label="10 позиций" onAction="IS360"/>
            </menu>
            <menu id="Menu12" label="7 объектов">
              <button id="Button73" label="1 позиция" onAction="IS371"/>
              <button id="Button74" label="2 позиции" onAction="IS372"/>
              <button id="Button75" label="3 позиции" onAction="IS373"/>
              <button id="Button76" label="4 позиции" onAction="IS374"/>
              <button id="Button77" label="5 позиций" onAction="IS375"/>
              <button id="Button78" label="6 позиций" onAction="IS376"/>
              <button id="Button79" label="7 позиций" onAction="IS377"/>
              <button id="Button80" label="8 позиций" onAction="IS378"/>
              <button id="Button81" label="9 позиций" onAction="IS379"/>
              <button id="Button82" label="10 позиций" onAction="IS370"/>
            </menu>
            <menu id="Menu13" label="8 объектов">
              <button id="Button83" label="1 позиция" onAction="IS381"/>
              <button id="Button84" label="2 позиции" onAction="IS382"/>
              <button id="Button85" label="3 позиции" onAction="IS383"/>
              <button id="Button86" label="4 позиции" onAction="IS384"/>
              <button id="Button87" label="5 позиций" onAction="IS385"/>
              <button id="Button88" label="6 позиций" onAction="IS386"/>
              <button id="Button89" label="7 позиций" onAction="IS387"/>
              <button id="Button90" label="8 позиций" onAction="IS388"/>
              <button id="Button91" label="9 позиций" onAction="IS389"/>
              <button id="Button92" label="10 позиций" onAction="IS380"/>
            </menu>
            <menu id="Menu14" label="9 объектов">
              <button id="Button93" label="1 позиция" onAction="IS391"/>
              <button id="Button94" label="2 позиции" onAction="IS392"/>
              <button id="Button95" label="3 позиции" onAction="IS393"/>
              <button id="Button96" label="4 позиции" onAction="IS394"/>
              <button id="Button97" label="5 позиций" onAction="IS395"/>
              <button id="Button98" label="6 позиций" onAction="IS396"/>
              <button id="Button99" label="7 позиций" onAction="IS397"/>
              <button id="Button100" label="8 позиций" onAction="IS398"/>
              <button id="Button101" label="9 позиций" onAction="IS399"/>
              <button id="Button102" label="10 позиций" onAction="IS390"/>
            </menu>
            <menu id="Menu15" label="10 объектов">
              <button id="Button103" label="1 позиция" onAction="IS301"/>
              <button id="Button104" label="2 позиции" onAction="IS302"/>
              <button id="Button105" label="3 позиции" onAction="IS303"/>
              <button id="Button106" label="4 позиции" onAction="IS304"/>
              <button id="Button107" label="5 позиций" onAction="IS305"/>
              <button id="Button108" label="6 позиций" onAction="IS306"/>
              <button id="Button109" label="7 позиций" onAction="IS307"/>
              <button id="Button110" label="8 позиций" onAction="IS308"/>
              <button id="Button111" label="9 позиций" onAction="IS309"/>
              <button id="Button112" label="10 позиций" onAction="IS300"/>
            </menu>
          </menu>
          <button id="Button122" imageMso="ActiveXTextBox" label="Ввод ответа" supertip="Вставка слайда с заданием, в котором надо ввести ответ в текстовой форме" onAction="IS410"/>
          <button id="Button123" imageMso="NewContact" label="Информация" supertip="Вставка слайда для дополнительной информации или задания, не требующего ответа" onAction="IS500"/>
          <button id="RndSlide" imageMso="SmartArtRightToLeft" label="Перемешать" supertip="Перемешать слайды заданий в произвольном порядке" onAction="Tasovat"/>
        </group>
        <group id="GroupOtvety" label="Ответы" visible="true">
          <button enabled="true" id="BtOtvety" image="Vopros_png" label="Правильные ответы" showImage="true" showLabel="true" size="large" supertip="Ввод правильных ответов на задания теста" visible="true" onAction="TunOtvety"/>
        </group>
        <group id="GroupOcenka" label="Оценка" visible="true">
          <button enabled="true" id="BtOcenka" image="ocenka_png" label="Уровень требований" showImage="true" size="large" supertip="Настройка уровня требовательности к оценке" visible="true" onAction="TunOcenka"/>
        </group>
        <group id="GroupTime" label="Таймер" visible="true">
          <button id="BtTimer" image="Hour_png" label="Настройки" showImage="true" showLabel="true" size="large" supertip="Настройки использования таймера" visible="true" onAction="TunTimer"/>
        </group>
        <group id="GroupObjeck" label="Объекты" visible="true">
          <button enabled="true" id="BtName" image="NewName_png" label="Именовать" showImage="true" showLabel="true" size="large" supertip="Именование перемещаемых объектов, объектов конечных позиций и прочих объектов" visible="true" onAction="NewName"/>
          <button enabled="true" id="BtFix" image="fix3_png" label="Фиксировать" showImage="true" showLabel="true" size="large" supertip="Фиксация исходной позиции перемещаемых объектов, отображение-скрытие меток флажков и переключателей" visible="true" onAction="FixObj"/>
          <button enabled="true" id="BtFlagPerekl" image="Vosst_png" label="Обновить" showImage="true" showLabel="true" size="large" supertip="Обновление внешнего вида флажков или переключателей после преобразования одного из них" visible="true" onAction="ReconFP"/>
        </group>
        <group id="GrDelMac" label="Макросы" visible="true">
          <button enabled="true" id="BtDelMac" image="Delmac_png" label="Выключить Включить" showImage="true" showLabel="true" size="large" supertip="Отключение и включение макросов Office 2007-2010, несовместимых с Office 2003, для обеспечения работоспособности теста при сохранении в формате pps или ppt" visible="true" onAction="DelMacros"/>
        </group>
        <group id="GrOutRez" label="Результаты" visible="true">
          <checkBox description="description" enabled="true" id="ChOutFile" label="Результаты в файл" supertip="Выводить результаты тестирования в текстовый файл" visible="true" getPressed="ChOutFile_getPressed" onAction="ChB_RezTx"/>
          <checkBox enabled="true" id="ChUchetOshibok" label="Отчет об ошибках" supertip="Выводить отчет об ошибках на последний слайд" visible="true" getPressed="ChUchetOshibok_getPressed" onAction="ChB_OtOsh"/>
          <labelControl id="labC1" label="Ввывод результатов"/>
        </group>
      </tab>
    </tabs>
  </ribbon>
</customUI>
</file>

<file path=docProps/app.xml><?xml version="1.0" encoding="utf-8"?>
<Properties xmlns="http://schemas.openxmlformats.org/officeDocument/2006/extended-properties" xmlns:vt="http://schemas.openxmlformats.org/officeDocument/2006/docPropsVTypes">
  <Template>Копия TestKit</Template>
  <TotalTime>1508</TotalTime>
  <Words>864</Words>
  <Application>Microsoft Office PowerPoint</Application>
  <PresentationFormat>Экран (4:3)</PresentationFormat>
  <Paragraphs>308</Paragraphs>
  <Slides>25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Сумерки</vt:lpstr>
      <vt:lpstr>Слайд 1</vt:lpstr>
      <vt:lpstr>Строка, в которой во всех словах букв больше, чем звуков  </vt:lpstr>
      <vt:lpstr>Слово, в котором первый звук согласный мягкий звонкий  </vt:lpstr>
      <vt:lpstr>Слово, в котором буква ё указывает на мягкость согласного  </vt:lpstr>
      <vt:lpstr>Строка, в которой имена прилагательные расположены в алфавитном порядке </vt:lpstr>
      <vt:lpstr>Слово, которое не употребляется в единственном числе </vt:lpstr>
      <vt:lpstr>Корень слова - это</vt:lpstr>
      <vt:lpstr>Строка, в которой записаны только однокоренные глаголы </vt:lpstr>
      <vt:lpstr>Соответствие между близкими по смыслу словами </vt:lpstr>
      <vt:lpstr>В предложении: «Не бойся смотреть правд..  в глаза.» существительное имеет окончание …  </vt:lpstr>
      <vt:lpstr>Соответствие между существительным и его родом </vt:lpstr>
      <vt:lpstr>Соответствие между существительным и его склонением. </vt:lpstr>
      <vt:lpstr>В предложении: «Много каменн… угля добывают в этих местах.» прилагательное имеет окончание …  </vt:lpstr>
      <vt:lpstr>Соответствие между прилагательным  и его числом, падежом </vt:lpstr>
      <vt:lpstr>Глаголы 1-го лица единственного числа: </vt:lpstr>
      <vt:lpstr>Слова «глаза, лоси, окуни, гусь, мальчик» являются  именами … </vt:lpstr>
      <vt:lpstr>Строка, в которой  записано предложение: </vt:lpstr>
      <vt:lpstr>Строка, в которой  словосочетание соответствует схеме прил.+ сущ.:   </vt:lpstr>
      <vt:lpstr>Предложение с однородными членами предложения: </vt:lpstr>
      <vt:lpstr>Слово,  в котором пишется  Ъ: </vt:lpstr>
      <vt:lpstr> Слово,  в котором суффикс не такой, как в других словах: </vt:lpstr>
      <vt:lpstr>Проверочное слово для орфограммы в слове  х_лодный: </vt:lpstr>
      <vt:lpstr>Ряд слов, в которых пропущена безударная гласная  А  в корне слова: </vt:lpstr>
      <vt:lpstr>Предложение, где есть ошибка в расстановке знаков препинания: </vt:lpstr>
      <vt:lpstr>Слайд 25</vt:lpstr>
    </vt:vector>
  </TitlesOfParts>
  <Company>Россошанская школа-интернат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Конструктор тестовPowerPoint</dc:title>
  <dc:creator>Комаровский Анатолий Николаевич</dc:creator>
  <dc:description>В  конструкторе использована идея перемещения объектов в режиме демонстрации, предложенная Гансом Хофманом (Hans Werner Hofmann hw@lemitec.de)</dc:description>
  <cp:lastModifiedBy>Пользователь</cp:lastModifiedBy>
  <cp:revision>208</cp:revision>
  <dcterms:created xsi:type="dcterms:W3CDTF">2011-08-18T05:12:14Z</dcterms:created>
  <dcterms:modified xsi:type="dcterms:W3CDTF">2014-03-30T13:29:33Z</dcterms:modified>
</cp:coreProperties>
</file>