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activeX/activeX4.xml" ContentType="application/vnd.ms-office.activeX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activeX/activeX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bin" ContentType="application/vnd.ms-office.activeX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activeX/activeX5.xml" ContentType="application/vnd.ms-office.activeX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vbaProject.bin" ContentType="application/vnd.ms-office.vbaProject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5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0" autoAdjust="0"/>
    <p:restoredTop sz="94434" autoAdjust="0"/>
  </p:normalViewPr>
  <p:slideViewPr>
    <p:cSldViewPr>
      <p:cViewPr varScale="1">
        <p:scale>
          <a:sx n="69" d="100"/>
          <a:sy n="69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06/relationships/vbaProject" Target="vbaProject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23.01.2014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tags" Target="../tags/tag14.xml"/><Relationship Id="rId1" Type="http://schemas.openxmlformats.org/officeDocument/2006/relationships/vmlDrawing" Target="../drawings/vmlDrawing2.vml"/><Relationship Id="rId4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.xml"/><Relationship Id="rId2" Type="http://schemas.openxmlformats.org/officeDocument/2006/relationships/tags" Target="../tags/tag25.xml"/><Relationship Id="rId1" Type="http://schemas.openxmlformats.org/officeDocument/2006/relationships/vmlDrawing" Target="../drawings/vmlDrawing3.vml"/><Relationship Id="rId4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.xml"/><Relationship Id="rId2" Type="http://schemas.openxmlformats.org/officeDocument/2006/relationships/tags" Target="../tags/tag32.xml"/><Relationship Id="rId1" Type="http://schemas.openxmlformats.org/officeDocument/2006/relationships/vmlDrawing" Target="../drawings/vmlDrawing4.vml"/><Relationship Id="rId4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5.xml"/><Relationship Id="rId2" Type="http://schemas.openxmlformats.org/officeDocument/2006/relationships/tags" Target="../tags/tag38.xml"/><Relationship Id="rId1" Type="http://schemas.openxmlformats.org/officeDocument/2006/relationships/vmlDrawing" Target="../drawings/vmlDrawing5.vml"/><Relationship Id="rId4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40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23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custDataLst>
      <p:tags r:id="rId2"/>
    </p:custDataLst>
    <p:controls>
      <p:control spid="1116" name="TextBox1" r:id="rId3" imgW="2952720" imgH="285840"/>
    </p:controls>
    <p:extLst>
      <p:ext uri="{BB962C8B-B14F-4D97-AF65-F5344CB8AC3E}">
        <p14:creationId xmlns=""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В предложении: «Не бойся смотреть правд..  в глаза.» существительное имеет окончание …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custDataLst>
      <p:tags r:id="rId2"/>
    </p:custDataLst>
    <p:controls>
      <p:control spid="10242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10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sp>
        <p:nvSpPr>
          <p:cNvPr id="15" name="POS 1"/>
          <p:cNvSpPr/>
          <p:nvPr/>
        </p:nvSpPr>
        <p:spPr>
          <a:xfrm>
            <a:off x="2267744" y="2276872"/>
            <a:ext cx="889000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юноша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6" name="POS 2"/>
          <p:cNvSpPr/>
          <p:nvPr/>
        </p:nvSpPr>
        <p:spPr>
          <a:xfrm>
            <a:off x="3683000" y="2286000"/>
            <a:ext cx="889000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книга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7" name="POS 3"/>
          <p:cNvSpPr/>
          <p:nvPr/>
        </p:nvSpPr>
        <p:spPr>
          <a:xfrm>
            <a:off x="5156200" y="2286000"/>
            <a:ext cx="889000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дядя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8" name="POS 4"/>
          <p:cNvSpPr/>
          <p:nvPr/>
        </p:nvSpPr>
        <p:spPr>
          <a:xfrm>
            <a:off x="6588224" y="2276872"/>
            <a:ext cx="889000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солнце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Соответствие между существительным и его родом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KAN 1">
            <a:hlinkClick r:id="" action="ppaction://macro?name=MovePos"/>
          </p:cNvPr>
          <p:cNvSpPr/>
          <p:nvPr>
            <p:custDataLst>
              <p:tags r:id="rId2"/>
            </p:custDataLst>
          </p:nvPr>
        </p:nvSpPr>
        <p:spPr>
          <a:xfrm>
            <a:off x="2425700" y="4445000"/>
            <a:ext cx="70614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Ж.р.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2" name="KAN 2">
            <a:hlinkClick r:id="" action="ppaction://macro?name=MovePos"/>
          </p:cNvPr>
          <p:cNvSpPr/>
          <p:nvPr>
            <p:custDataLst>
              <p:tags r:id="rId3"/>
            </p:custDataLst>
          </p:nvPr>
        </p:nvSpPr>
        <p:spPr>
          <a:xfrm>
            <a:off x="3898900" y="4445000"/>
            <a:ext cx="601092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М.р.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3" name="KAN 3">
            <a:hlinkClick r:id="" action="ppaction://macro?name=MovePos"/>
          </p:cNvPr>
          <p:cNvSpPr/>
          <p:nvPr>
            <p:custDataLst>
              <p:tags r:id="rId4"/>
            </p:custDataLst>
          </p:nvPr>
        </p:nvSpPr>
        <p:spPr>
          <a:xfrm>
            <a:off x="5372100" y="4445000"/>
            <a:ext cx="64006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ru-RU" sz="1600" dirty="0" smtClean="0">
              <a:solidFill>
                <a:schemeClr val="tx1"/>
              </a:solidFill>
              <a:latin typeface="Arial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Ср.р.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4" name="KAN 4">
            <a:hlinkClick r:id="" action="ppaction://macro?name=MovePos"/>
          </p:cNvPr>
          <p:cNvSpPr/>
          <p:nvPr>
            <p:custDataLst>
              <p:tags r:id="rId5"/>
            </p:custDataLst>
          </p:nvPr>
        </p:nvSpPr>
        <p:spPr>
          <a:xfrm>
            <a:off x="6845300" y="4445000"/>
            <a:ext cx="679028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М.р.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sp>
        <p:nvSpPr>
          <p:cNvPr id="15" name="POS 1"/>
          <p:cNvSpPr/>
          <p:nvPr/>
        </p:nvSpPr>
        <p:spPr>
          <a:xfrm>
            <a:off x="1907704" y="2286000"/>
            <a:ext cx="1191096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Без медали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6" name="POS 2"/>
          <p:cNvSpPr/>
          <p:nvPr/>
        </p:nvSpPr>
        <p:spPr>
          <a:xfrm>
            <a:off x="3419872" y="2286000"/>
            <a:ext cx="1440160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Вокруг  пушки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7" name="POS 3"/>
          <p:cNvSpPr/>
          <p:nvPr/>
        </p:nvSpPr>
        <p:spPr>
          <a:xfrm>
            <a:off x="5156200" y="2286000"/>
            <a:ext cx="1143992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К  солнцу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8" name="POS 4"/>
          <p:cNvSpPr/>
          <p:nvPr/>
        </p:nvSpPr>
        <p:spPr>
          <a:xfrm>
            <a:off x="6629400" y="2286000"/>
            <a:ext cx="1398984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В посылке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Соответствие между существительным и его склонением.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KAN 1">
            <a:hlinkClick r:id="" action="ppaction://macro?name=MovePos"/>
          </p:cNvPr>
          <p:cNvSpPr/>
          <p:nvPr>
            <p:custDataLst>
              <p:tags r:id="rId2"/>
            </p:custDataLst>
          </p:nvPr>
        </p:nvSpPr>
        <p:spPr>
          <a:xfrm>
            <a:off x="2425700" y="4445000"/>
            <a:ext cx="850156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1 </a:t>
            </a:r>
            <a:r>
              <a:rPr lang="ru-RU" sz="1600" dirty="0" err="1" smtClean="0">
                <a:solidFill>
                  <a:schemeClr val="tx1"/>
                </a:solidFill>
                <a:latin typeface="Arial"/>
              </a:rPr>
              <a:t>скл</a:t>
            </a:r>
            <a:r>
              <a:rPr lang="ru-RU" sz="1600" dirty="0" smtClean="0">
                <a:solidFill>
                  <a:schemeClr val="tx1"/>
                </a:solidFill>
                <a:latin typeface="Arial"/>
              </a:rPr>
              <a:t>.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2" name="KAN 2">
            <a:hlinkClick r:id="" action="ppaction://macro?name=MovePos"/>
          </p:cNvPr>
          <p:cNvSpPr/>
          <p:nvPr>
            <p:custDataLst>
              <p:tags r:id="rId3"/>
            </p:custDataLst>
          </p:nvPr>
        </p:nvSpPr>
        <p:spPr>
          <a:xfrm>
            <a:off x="3898900" y="4445000"/>
            <a:ext cx="745108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2 </a:t>
            </a:r>
            <a:r>
              <a:rPr lang="ru-RU" sz="1600" dirty="0" err="1" smtClean="0">
                <a:solidFill>
                  <a:schemeClr val="tx1"/>
                </a:solidFill>
                <a:latin typeface="Arial"/>
              </a:rPr>
              <a:t>скл</a:t>
            </a:r>
            <a:r>
              <a:rPr lang="ru-RU" sz="1600" dirty="0" smtClean="0">
                <a:solidFill>
                  <a:schemeClr val="tx1"/>
                </a:solidFill>
                <a:latin typeface="Arial"/>
              </a:rPr>
              <a:t>.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3" name="KAN 3">
            <a:hlinkClick r:id="" action="ppaction://macro?name=MovePos"/>
          </p:cNvPr>
          <p:cNvSpPr/>
          <p:nvPr>
            <p:custDataLst>
              <p:tags r:id="rId4"/>
            </p:custDataLst>
          </p:nvPr>
        </p:nvSpPr>
        <p:spPr>
          <a:xfrm>
            <a:off x="5372100" y="4445000"/>
            <a:ext cx="784076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3 </a:t>
            </a:r>
            <a:r>
              <a:rPr lang="ru-RU" sz="1600" dirty="0" err="1" smtClean="0">
                <a:solidFill>
                  <a:schemeClr val="tx1"/>
                </a:solidFill>
                <a:latin typeface="Arial"/>
              </a:rPr>
              <a:t>скл</a:t>
            </a:r>
            <a:r>
              <a:rPr lang="ru-RU" sz="1600" dirty="0" smtClean="0">
                <a:solidFill>
                  <a:schemeClr val="tx1"/>
                </a:solidFill>
                <a:latin typeface="Arial"/>
              </a:rPr>
              <a:t>.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4" name="KAN 4">
            <a:hlinkClick r:id="" action="ppaction://macro?name=MovePos"/>
          </p:cNvPr>
          <p:cNvSpPr/>
          <p:nvPr>
            <p:custDataLst>
              <p:tags r:id="rId5"/>
            </p:custDataLst>
          </p:nvPr>
        </p:nvSpPr>
        <p:spPr>
          <a:xfrm>
            <a:off x="6845300" y="4445000"/>
            <a:ext cx="823044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/>
              </a:rPr>
              <a:t>1 </a:t>
            </a:r>
            <a:r>
              <a:rPr lang="ru-RU" sz="1600" dirty="0" err="1" smtClean="0">
                <a:solidFill>
                  <a:schemeClr val="tx1"/>
                </a:solidFill>
                <a:latin typeface="Arial"/>
              </a:rPr>
              <a:t>скл</a:t>
            </a:r>
            <a:r>
              <a:rPr lang="ru-RU" sz="1600" dirty="0" smtClean="0">
                <a:solidFill>
                  <a:schemeClr val="tx1"/>
                </a:solidFill>
                <a:latin typeface="Arial"/>
              </a:rPr>
              <a:t>.</a:t>
            </a:r>
            <a:endParaRPr lang="ru-RU" sz="1600" dirty="0">
              <a:solidFill>
                <a:schemeClr val="tx1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В предложении: «Много </a:t>
            </a:r>
            <a:r>
              <a:rPr lang="ru-RU" sz="2800" b="1" i="1" dirty="0" err="1" smtClean="0"/>
              <a:t>каменн</a:t>
            </a:r>
            <a:r>
              <a:rPr lang="ru-RU" sz="2800" b="1" i="1" dirty="0" smtClean="0"/>
              <a:t>… </a:t>
            </a:r>
            <a:r>
              <a:rPr lang="ru-RU" sz="2800" b="1" i="1" dirty="0" smtClean="0"/>
              <a:t>угля добывают в этих местах.» прилагательное имеет окончание …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custDataLst>
      <p:tags r:id="rId2"/>
    </p:custDataLst>
    <p:controls>
      <p:control spid="11266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sp>
        <p:nvSpPr>
          <p:cNvPr id="15" name="POS 1"/>
          <p:cNvSpPr/>
          <p:nvPr/>
        </p:nvSpPr>
        <p:spPr>
          <a:xfrm>
            <a:off x="1259632" y="2204864"/>
            <a:ext cx="1656184" cy="677416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В сосновом лесу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6" name="POS 2"/>
          <p:cNvSpPr/>
          <p:nvPr/>
        </p:nvSpPr>
        <p:spPr>
          <a:xfrm>
            <a:off x="3131840" y="2276872"/>
            <a:ext cx="1872208" cy="638944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Весёлыми  песнями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7" name="POS 3"/>
          <p:cNvSpPr/>
          <p:nvPr/>
        </p:nvSpPr>
        <p:spPr>
          <a:xfrm>
            <a:off x="5076056" y="2276872"/>
            <a:ext cx="1728192" cy="648072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По важным делам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8" name="POS 4"/>
          <p:cNvSpPr/>
          <p:nvPr/>
        </p:nvSpPr>
        <p:spPr>
          <a:xfrm>
            <a:off x="6948264" y="2286000"/>
            <a:ext cx="1872208" cy="638944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 у высокого дерева 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Соответствие между прилагательным  и его числом, падежом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11" name="KAN 1">
            <a:hlinkClick r:id="" action="ppaction://macro?name=MovePos"/>
          </p:cNvPr>
          <p:cNvSpPr/>
          <p:nvPr>
            <p:custDataLst>
              <p:tags r:id="rId2"/>
            </p:custDataLst>
          </p:nvPr>
        </p:nvSpPr>
        <p:spPr>
          <a:xfrm>
            <a:off x="2425700" y="4445000"/>
            <a:ext cx="706140" cy="609104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Т.п.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Мн.ч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2" name="KAN 2">
            <a:hlinkClick r:id="" action="ppaction://macro?name=MovePos"/>
          </p:cNvPr>
          <p:cNvSpPr/>
          <p:nvPr>
            <p:custDataLst>
              <p:tags r:id="rId3"/>
            </p:custDataLst>
          </p:nvPr>
        </p:nvSpPr>
        <p:spPr>
          <a:xfrm>
            <a:off x="3898900" y="4445000"/>
            <a:ext cx="648072" cy="601216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Д.п.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Мн.ч</a:t>
            </a:r>
            <a:r>
              <a:rPr lang="ru-RU" sz="800" dirty="0" smtClean="0">
                <a:solidFill>
                  <a:schemeClr val="tx1"/>
                </a:solidFill>
                <a:latin typeface="Arial"/>
              </a:rPr>
              <a:t>.</a:t>
            </a:r>
            <a:endParaRPr lang="ru-RU" sz="8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3" name="KAN 3">
            <a:hlinkClick r:id="" action="ppaction://macro?name=MovePos"/>
          </p:cNvPr>
          <p:cNvSpPr/>
          <p:nvPr>
            <p:custDataLst>
              <p:tags r:id="rId4"/>
            </p:custDataLst>
          </p:nvPr>
        </p:nvSpPr>
        <p:spPr>
          <a:xfrm>
            <a:off x="5372100" y="4445000"/>
            <a:ext cx="640060" cy="609104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Р.п.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Ед.ч.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4" name="KAN 4">
            <a:hlinkClick r:id="" action="ppaction://macro?name=MovePos"/>
          </p:cNvPr>
          <p:cNvSpPr/>
          <p:nvPr>
            <p:custDataLst>
              <p:tags r:id="rId5"/>
            </p:custDataLst>
          </p:nvPr>
        </p:nvSpPr>
        <p:spPr>
          <a:xfrm>
            <a:off x="6845300" y="4445000"/>
            <a:ext cx="679028" cy="609104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П.п.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Ед.ч.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Глаголы 1-го лица единственного </a:t>
            </a:r>
            <a:r>
              <a:rPr lang="ru-RU" sz="2800" b="1" dirty="0" smtClean="0"/>
              <a:t>числа: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говорит, гуляет</a:t>
            </a:r>
          </a:p>
          <a:p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пришел, отдохнули</a:t>
            </a:r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ждёшь, говоришь</a:t>
            </a:r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радуюсь, смеюсь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Слова «глаза, лоси, окуни, гусь, мальчик» являются  именами …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custDataLst>
      <p:tags r:id="rId2"/>
    </p:custDataLst>
    <p:controls>
      <p:control spid="23554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Строка, в которой  записано предложение: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Крупные капли дождя.</a:t>
            </a:r>
          </a:p>
          <a:p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Крупные капли дождя барабанили по крыше.</a:t>
            </a:r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Барабанили по крыше.</a:t>
            </a:r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По крыше старого дома.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Строка, в которой  словосочетание соответствует схеме </a:t>
            </a:r>
            <a:r>
              <a:rPr lang="ru-RU" sz="2800" b="1" i="1" dirty="0" err="1" smtClean="0"/>
              <a:t>прил.+</a:t>
            </a:r>
            <a:r>
              <a:rPr lang="ru-RU" sz="2800" b="1" i="1" dirty="0" smtClean="0"/>
              <a:t> сущ.: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Взяли корзины</a:t>
            </a:r>
          </a:p>
          <a:p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Побежал с нами</a:t>
            </a:r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Мелкий дождь</a:t>
            </a:r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Рассыпались в траве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Предложение с однородными членами предложения: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Целыми днями без устали пес бегал по полю.</a:t>
            </a:r>
          </a:p>
          <a:p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В кабинете у отца над диваном прибиты оленьи рога.</a:t>
            </a:r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Перелетные птицы скоро возвратятся на места гнездовий.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Мы кормили птенца творогом и кашей.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Строка, в которой во всех словах букв больше, чем звуков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яблоко, ёжик, переезд</a:t>
            </a:r>
          </a:p>
          <a:p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олень, счастье, листья</a:t>
            </a:r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дверь, радость, лагерь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медведь, стрела, обезьяна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6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2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7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8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4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0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5" name="Заголовок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Слово,  в котором пишется  Ъ: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Обез</a:t>
            </a:r>
            <a:r>
              <a:rPr lang="ru-RU" dirty="0" smtClean="0"/>
              <a:t>…</a:t>
            </a:r>
            <a:r>
              <a:rPr lang="ru-RU" dirty="0" err="1" smtClean="0"/>
              <a:t>яна</a:t>
            </a:r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Под…</a:t>
            </a:r>
            <a:r>
              <a:rPr lang="ru-RU" dirty="0" err="1" smtClean="0"/>
              <a:t>езд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Раз…</a:t>
            </a:r>
            <a:r>
              <a:rPr lang="ru-RU" dirty="0" err="1" smtClean="0"/>
              <a:t>яснять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В…</a:t>
            </a:r>
            <a:r>
              <a:rPr lang="ru-RU" dirty="0" err="1" smtClean="0"/>
              <a:t>юнок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20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 </a:t>
            </a:r>
            <a:r>
              <a:rPr lang="ru-RU" sz="2800" b="1" i="1" dirty="0" smtClean="0"/>
              <a:t>Слово,  в котором суффикс не такой, как в других словах: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глазоньки</a:t>
            </a:r>
          </a:p>
          <a:p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огоньки</a:t>
            </a:r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березонька</a:t>
            </a:r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лисонька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Проверочное слово для орфограммы в слове  </a:t>
            </a:r>
            <a:r>
              <a:rPr lang="ru-RU" sz="2800" b="1" i="1" dirty="0" err="1" smtClean="0"/>
              <a:t>х_лодный</a:t>
            </a:r>
            <a:r>
              <a:rPr lang="ru-RU" sz="2800" b="1" i="1" dirty="0" smtClean="0"/>
              <a:t>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custDataLst>
      <p:tags r:id="rId2"/>
    </p:custDataLst>
    <p:controls>
      <p:control spid="24578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Ряд слов, в которых пропущена безударная гласная  А  в корне слова: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к_</a:t>
            </a:r>
            <a:r>
              <a:rPr lang="ru-RU" dirty="0" smtClean="0"/>
              <a:t> </a:t>
            </a:r>
            <a:r>
              <a:rPr lang="ru-RU" dirty="0" err="1" smtClean="0"/>
              <a:t>рзина</a:t>
            </a:r>
            <a:r>
              <a:rPr lang="ru-RU" dirty="0" smtClean="0"/>
              <a:t>, с </a:t>
            </a:r>
            <a:r>
              <a:rPr lang="ru-RU" dirty="0" err="1" smtClean="0"/>
              <a:t>_лют</a:t>
            </a:r>
            <a:r>
              <a:rPr lang="ru-RU" dirty="0" smtClean="0"/>
              <a:t>, т </a:t>
            </a:r>
            <a:r>
              <a:rPr lang="ru-RU" dirty="0" err="1" smtClean="0"/>
              <a:t>_пор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кил </a:t>
            </a:r>
            <a:r>
              <a:rPr lang="ru-RU" dirty="0" err="1" smtClean="0"/>
              <a:t>_грамм</a:t>
            </a:r>
            <a:r>
              <a:rPr lang="ru-RU" dirty="0" smtClean="0"/>
              <a:t>, </a:t>
            </a:r>
            <a:r>
              <a:rPr lang="ru-RU" dirty="0" err="1" smtClean="0"/>
              <a:t>ф</a:t>
            </a:r>
            <a:r>
              <a:rPr lang="ru-RU" dirty="0" smtClean="0"/>
              <a:t> _ </a:t>
            </a:r>
            <a:r>
              <a:rPr lang="ru-RU" dirty="0" err="1" smtClean="0"/>
              <a:t>милия</a:t>
            </a:r>
            <a:r>
              <a:rPr lang="ru-RU" dirty="0" smtClean="0"/>
              <a:t>, с _ </a:t>
            </a:r>
            <a:r>
              <a:rPr lang="ru-RU" dirty="0" err="1" smtClean="0"/>
              <a:t>молет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к _ </a:t>
            </a:r>
            <a:r>
              <a:rPr lang="ru-RU" dirty="0" err="1" smtClean="0"/>
              <a:t>лендарь</a:t>
            </a:r>
            <a:r>
              <a:rPr lang="ru-RU" dirty="0" smtClean="0"/>
              <a:t>, _ </a:t>
            </a:r>
            <a:r>
              <a:rPr lang="ru-RU" dirty="0" err="1" smtClean="0"/>
              <a:t>гроном</a:t>
            </a:r>
            <a:r>
              <a:rPr lang="ru-RU" dirty="0" smtClean="0"/>
              <a:t>, б </a:t>
            </a:r>
            <a:r>
              <a:rPr lang="ru-RU" dirty="0" err="1" smtClean="0"/>
              <a:t>_гаж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err="1" smtClean="0"/>
              <a:t>п</a:t>
            </a:r>
            <a:r>
              <a:rPr lang="ru-RU" dirty="0" smtClean="0"/>
              <a:t> _ </a:t>
            </a:r>
            <a:r>
              <a:rPr lang="ru-RU" dirty="0" err="1" smtClean="0"/>
              <a:t>недельник</a:t>
            </a:r>
            <a:r>
              <a:rPr lang="ru-RU" dirty="0" smtClean="0"/>
              <a:t>, гор _ </a:t>
            </a:r>
            <a:r>
              <a:rPr lang="ru-RU" dirty="0" err="1" smtClean="0"/>
              <a:t>д</a:t>
            </a:r>
            <a:r>
              <a:rPr lang="ru-RU" dirty="0" smtClean="0"/>
              <a:t>, с </a:t>
            </a:r>
            <a:r>
              <a:rPr lang="ru-RU" dirty="0" err="1" smtClean="0"/>
              <a:t>_поги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Предложение, где есть ошибка в расстановке знаков препинания: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Глаза страшатся, а руки делают.</a:t>
            </a:r>
          </a:p>
          <a:p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В саду цвели ландыши и тюльпаны.</a:t>
            </a:r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Не игла шьет, а рука.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Шумит могучая бескрайняя тайга.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Слово, в котором первый звук согласный мягкий звонкий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жизнь</a:t>
            </a:r>
          </a:p>
          <a:p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медведь</a:t>
            </a:r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звезда</a:t>
            </a:r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хлеб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Слово, в котором буква ё указывает на мягкость согласного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увлечённый</a:t>
            </a:r>
          </a:p>
          <a:p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подъём</a:t>
            </a:r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ёмкость</a:t>
            </a:r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заведённый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Строка, в которой имена прилагательные расположены в алфавитном порядке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огромный, умный, чудесный, добрый</a:t>
            </a:r>
          </a:p>
          <a:p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0"/>
            <a:r>
              <a:rPr lang="ru-RU" dirty="0" smtClean="0"/>
              <a:t>белый, ветер, </a:t>
            </a:r>
            <a:r>
              <a:rPr lang="ru-RU" dirty="0" smtClean="0"/>
              <a:t>домовой, грозный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lvl="0"/>
            <a:r>
              <a:rPr lang="ru-RU" dirty="0" smtClean="0"/>
              <a:t>красивый, ленивый, молочный, ночной</a:t>
            </a:r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lvl="0"/>
            <a:r>
              <a:rPr lang="ru-RU" dirty="0" smtClean="0"/>
              <a:t>северный, тревожный, ударить, фиолетовый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Слово, которое не употребляется в единственном числе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ножницы</a:t>
            </a:r>
          </a:p>
          <a:p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клавиши</a:t>
            </a:r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портреты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народы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Корень слова - это</a:t>
            </a:r>
            <a:endParaRPr lang="ru-RU" sz="2800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часть слова без окончания</a:t>
            </a:r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все одинаковые части слова в словах</a:t>
            </a:r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общая часть родственных (однокоренных) слов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то же самое, что у растений в земле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Строка, в которой записаны только однокоренные глаголы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группировать, группа, группировка</a:t>
            </a:r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голодать, голодовать, проголодался</a:t>
            </a:r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окно, окошко, оконце</a:t>
            </a:r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цветной, цветок, цветет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sp>
        <p:nvSpPr>
          <p:cNvPr id="15" name="POS 1"/>
          <p:cNvSpPr/>
          <p:nvPr/>
        </p:nvSpPr>
        <p:spPr>
          <a:xfrm>
            <a:off x="2195736" y="2348880"/>
            <a:ext cx="889000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лес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6" name="POS 2"/>
          <p:cNvSpPr/>
          <p:nvPr/>
        </p:nvSpPr>
        <p:spPr>
          <a:xfrm>
            <a:off x="3683000" y="2286000"/>
            <a:ext cx="889000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мороз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7" name="POS 3"/>
          <p:cNvSpPr/>
          <p:nvPr/>
        </p:nvSpPr>
        <p:spPr>
          <a:xfrm>
            <a:off x="5156200" y="2286000"/>
            <a:ext cx="889000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горе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8" name="POS 4"/>
          <p:cNvSpPr/>
          <p:nvPr/>
        </p:nvSpPr>
        <p:spPr>
          <a:xfrm>
            <a:off x="6629400" y="2286000"/>
            <a:ext cx="1182960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большой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Соответствие между близкими по смыслу словами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KAN 1">
            <a:hlinkClick r:id="" action="ppaction://macro?name=MovePos"/>
          </p:cNvPr>
          <p:cNvSpPr/>
          <p:nvPr>
            <p:custDataLst>
              <p:tags r:id="rId2"/>
            </p:custDataLst>
          </p:nvPr>
        </p:nvSpPr>
        <p:spPr>
          <a:xfrm>
            <a:off x="2425700" y="4445000"/>
            <a:ext cx="1152128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огромный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2" name="KAN 2">
            <a:hlinkClick r:id="" action="ppaction://macro?name=MovePos"/>
          </p:cNvPr>
          <p:cNvSpPr/>
          <p:nvPr>
            <p:custDataLst>
              <p:tags r:id="rId3"/>
            </p:custDataLst>
          </p:nvPr>
        </p:nvSpPr>
        <p:spPr>
          <a:xfrm>
            <a:off x="3898900" y="4445000"/>
            <a:ext cx="745108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бор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3" name="KAN 3">
            <a:hlinkClick r:id="" action="ppaction://macro?name=MovePos"/>
          </p:cNvPr>
          <p:cNvSpPr/>
          <p:nvPr>
            <p:custDataLst>
              <p:tags r:id="rId4"/>
            </p:custDataLst>
          </p:nvPr>
        </p:nvSpPr>
        <p:spPr>
          <a:xfrm>
            <a:off x="5372100" y="4445000"/>
            <a:ext cx="784076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стужа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4" name="KAN 4">
            <a:hlinkClick r:id="" action="ppaction://macro?name=MovePos"/>
          </p:cNvPr>
          <p:cNvSpPr/>
          <p:nvPr>
            <p:custDataLst>
              <p:tags r:id="rId5"/>
            </p:custDataLst>
          </p:nvPr>
        </p:nvSpPr>
        <p:spPr>
          <a:xfrm>
            <a:off x="6845300" y="4445000"/>
            <a:ext cx="96706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беда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K" val="0.9"/>
  <p:tag name="TFM" val="True"/>
  <p:tag name="TSB" val="5"/>
  <p:tag name="TFO" val="False"/>
  <p:tag name="TFF" val="True"/>
  <p:tag name="TFC" val="True"/>
  <p:tag name="TFT" val="True"/>
  <p:tag name="TTIM" val="4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191"/>
  <p:tag name="Y" val="350"/>
  <p:tag name="V" val="8"/>
  <p:tag name="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307"/>
  <p:tag name="Y" val="350"/>
  <p:tag name="V" val="1"/>
  <p:tag name="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423"/>
  <p:tag name="Y" val="350"/>
  <p:tag name="V" val="2"/>
  <p:tag name="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539"/>
  <p:tag name="Y" val="350"/>
  <p:tag name="V" val="4"/>
  <p:tag name="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е"/>
  <p:tag name="V2" val="е."/>
  <p:tag name="V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4"/>
  <p:tag name="V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191"/>
  <p:tag name="Y" val="350"/>
  <p:tag name="V" val="2"/>
  <p:tag name="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307"/>
  <p:tag name="Y" val="350"/>
  <p:tag name="V" val="1"/>
  <p:tag name="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423"/>
  <p:tag name="Y" val="350"/>
  <p:tag name="V" val="8"/>
  <p:tag name="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539"/>
  <p:tag name="Y" val="350"/>
  <p:tag name="V" val="4"/>
  <p:tag name="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4"/>
  <p:tag name="V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191"/>
  <p:tag name="Y" val="350"/>
  <p:tag name="V" val="2"/>
  <p:tag name="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307"/>
  <p:tag name="Y" val="350"/>
  <p:tag name="V" val="4"/>
  <p:tag name="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423"/>
  <p:tag name="Y" val="350"/>
  <p:tag name="V" val="1"/>
  <p:tag name="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539"/>
  <p:tag name="Y" val="350"/>
  <p:tag name="V" val="8"/>
  <p:tag name="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ого"/>
  <p:tag name="V2" val="ого."/>
  <p:tag name="V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4"/>
  <p:tag name="V" val="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191"/>
  <p:tag name="Y" val="350"/>
  <p:tag name="V" val="2"/>
  <p:tag name="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307"/>
  <p:tag name="Y" val="350"/>
  <p:tag name="V" val="4"/>
  <p:tag name="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423"/>
  <p:tag name="Y" val="350"/>
  <p:tag name="V" val="8"/>
  <p:tag name="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539"/>
  <p:tag name="Y" val="350"/>
  <p:tag name="V" val="1"/>
  <p:tag name="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существительными"/>
  <p:tag name="V2" val="существительные"/>
  <p:tag name="V3" val="существительными."/>
  <p:tag name="V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холод"/>
  <p:tag name="V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4"/>
  <p:tag name="V" val="15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3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1508</TotalTime>
  <Words>864</Words>
  <Application>Microsoft Office PowerPoint</Application>
  <PresentationFormat>Экран (4:3)</PresentationFormat>
  <Paragraphs>308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Сумерки</vt:lpstr>
      <vt:lpstr>Слайд 1</vt:lpstr>
      <vt:lpstr>Строка, в которой во всех словах букв больше, чем звуков  </vt:lpstr>
      <vt:lpstr>Слово, в котором первый звук согласный мягкий звонкий  </vt:lpstr>
      <vt:lpstr>Слово, в котором буква ё указывает на мягкость согласного  </vt:lpstr>
      <vt:lpstr>Строка, в которой имена прилагательные расположены в алфавитном порядке </vt:lpstr>
      <vt:lpstr>Слово, которое не употребляется в единственном числе </vt:lpstr>
      <vt:lpstr>Корень слова - это</vt:lpstr>
      <vt:lpstr>Строка, в которой записаны только однокоренные глаголы </vt:lpstr>
      <vt:lpstr>Соответствие между близкими по смыслу словами </vt:lpstr>
      <vt:lpstr>В предложении: «Не бойся смотреть правд..  в глаза.» существительное имеет окончание …  </vt:lpstr>
      <vt:lpstr>Соответствие между существительным и его родом </vt:lpstr>
      <vt:lpstr>Соответствие между существительным и его склонением. </vt:lpstr>
      <vt:lpstr>В предложении: «Много каменн… угля добывают в этих местах.» прилагательное имеет окончание …  </vt:lpstr>
      <vt:lpstr>Соответствие между прилагательным  и его числом, падежом </vt:lpstr>
      <vt:lpstr>Глаголы 1-го лица единственного числа: </vt:lpstr>
      <vt:lpstr>Слова «глаза, лоси, окуни, гусь, мальчик» являются  именами … </vt:lpstr>
      <vt:lpstr>Строка, в которой  записано предложение: </vt:lpstr>
      <vt:lpstr>Строка, в которой  словосочетание соответствует схеме прил.+ сущ.:   </vt:lpstr>
      <vt:lpstr>Предложение с однородными членами предложения: </vt:lpstr>
      <vt:lpstr>Слово,  в котором пишется  Ъ: </vt:lpstr>
      <vt:lpstr> Слово,  в котором суффикс не такой, как в других словах: </vt:lpstr>
      <vt:lpstr>Проверочное слово для орфограммы в слове  х_лодный: </vt:lpstr>
      <vt:lpstr>Ряд слов, в которых пропущена безударная гласная  А  в корне слова: </vt:lpstr>
      <vt:lpstr>Предложение, где есть ошибка в расстановке знаков препинания: </vt:lpstr>
      <vt:lpstr>Слайд 25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Пользователь</cp:lastModifiedBy>
  <cp:revision>208</cp:revision>
  <dcterms:created xsi:type="dcterms:W3CDTF">2011-08-18T05:12:14Z</dcterms:created>
  <dcterms:modified xsi:type="dcterms:W3CDTF">2014-03-30T13:29:33Z</dcterms:modified>
</cp:coreProperties>
</file>