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74" r:id="rId8"/>
    <p:sldId id="280" r:id="rId9"/>
    <p:sldId id="281" r:id="rId10"/>
    <p:sldId id="282" r:id="rId11"/>
    <p:sldId id="283" r:id="rId12"/>
    <p:sldId id="275" r:id="rId13"/>
    <p:sldId id="276" r:id="rId14"/>
    <p:sldId id="278" r:id="rId15"/>
    <p:sldId id="277" r:id="rId16"/>
    <p:sldId id="264" r:id="rId17"/>
    <p:sldId id="268" r:id="rId18"/>
    <p:sldId id="269" r:id="rId19"/>
    <p:sldId id="270" r:id="rId20"/>
    <p:sldId id="304" r:id="rId21"/>
    <p:sldId id="305" r:id="rId22"/>
    <p:sldId id="271" r:id="rId23"/>
    <p:sldId id="294" r:id="rId24"/>
    <p:sldId id="295" r:id="rId25"/>
    <p:sldId id="298" r:id="rId26"/>
    <p:sldId id="299" r:id="rId27"/>
    <p:sldId id="301" r:id="rId28"/>
    <p:sldId id="302" r:id="rId29"/>
    <p:sldId id="303" r:id="rId30"/>
    <p:sldId id="273" r:id="rId31"/>
    <p:sldId id="266" r:id="rId32"/>
    <p:sldId id="291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2-17T06:40:37.32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25628-DC3F-42E4-8506-B8EC6C69F4A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F9D3F6-8F01-41A6-B796-58390ED27EC6}">
      <dgm:prSet phldrT="[Текст]" custT="1"/>
      <dgm:spPr>
        <a:xfrm>
          <a:off x="575544" y="392374"/>
          <a:ext cx="7385255" cy="78515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0" i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Изучить теоретические основы формирования познавательной активности школьников;</a:t>
          </a:r>
          <a:endParaRPr lang="ru-RU" sz="20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8D34ED-88B0-4388-B76C-F28536A67DE5}" type="parTrans" cxnId="{7BA4E9FD-7E92-4C86-AB1F-A4439B4E01E8}">
      <dgm:prSet/>
      <dgm:spPr/>
      <dgm:t>
        <a:bodyPr/>
        <a:lstStyle/>
        <a:p>
          <a:endParaRPr lang="ru-RU"/>
        </a:p>
      </dgm:t>
    </dgm:pt>
    <dgm:pt modelId="{762D9C60-8922-49B7-9D7D-4FD8B401F3B3}" type="sibTrans" cxnId="{7BA4E9FD-7E92-4C86-AB1F-A4439B4E01E8}">
      <dgm:prSet/>
      <dgm:spPr>
        <a:xfrm>
          <a:off x="-5770666" y="-883241"/>
          <a:ext cx="6870211" cy="6870211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2DC5CD3-4517-4C41-8DFC-FAE917F84C7B}">
      <dgm:prSet custT="1"/>
      <dgm:spPr>
        <a:xfrm>
          <a:off x="1025693" y="1570315"/>
          <a:ext cx="6935106" cy="785157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0" i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Выделить ключевые понятия, определить сущность игры и игровой деятельности в обучении;</a:t>
          </a:r>
          <a:endParaRPr lang="ru-RU" sz="2000" b="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6A6D74-CE90-4CB5-B999-77F34DD5B3EB}" type="parTrans" cxnId="{21A77D97-1727-4F6D-B2C5-72F4388D3A98}">
      <dgm:prSet/>
      <dgm:spPr/>
      <dgm:t>
        <a:bodyPr/>
        <a:lstStyle/>
        <a:p>
          <a:endParaRPr lang="ru-RU"/>
        </a:p>
      </dgm:t>
    </dgm:pt>
    <dgm:pt modelId="{37F8B914-F9E6-4602-ACA2-436E0D470109}" type="sibTrans" cxnId="{21A77D97-1727-4F6D-B2C5-72F4388D3A98}">
      <dgm:prSet/>
      <dgm:spPr/>
      <dgm:t>
        <a:bodyPr/>
        <a:lstStyle/>
        <a:p>
          <a:endParaRPr lang="ru-RU"/>
        </a:p>
      </dgm:t>
    </dgm:pt>
    <dgm:pt modelId="{F3530253-63A2-4DA6-BDDC-B9C30E3B5479}">
      <dgm:prSet custT="1"/>
      <dgm:spPr>
        <a:xfrm>
          <a:off x="1025693" y="2665492"/>
          <a:ext cx="6935106" cy="950684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0" i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Разработать серию игр с элементами творчества, способствующих развитию познавательной активности;</a:t>
          </a:r>
          <a:endParaRPr lang="ru-RU" sz="2000" b="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377364-9A81-4E71-A890-DEDE9DC68FB7}" type="parTrans" cxnId="{26C82845-3588-4636-BD40-12390C3D3E24}">
      <dgm:prSet/>
      <dgm:spPr/>
      <dgm:t>
        <a:bodyPr/>
        <a:lstStyle/>
        <a:p>
          <a:endParaRPr lang="ru-RU"/>
        </a:p>
      </dgm:t>
    </dgm:pt>
    <dgm:pt modelId="{B06DD5B0-7816-4BF5-B1F6-10F7AF4AABF3}" type="sibTrans" cxnId="{26C82845-3588-4636-BD40-12390C3D3E24}">
      <dgm:prSet/>
      <dgm:spPr/>
      <dgm:t>
        <a:bodyPr/>
        <a:lstStyle/>
        <a:p>
          <a:endParaRPr lang="ru-RU"/>
        </a:p>
      </dgm:t>
    </dgm:pt>
    <dgm:pt modelId="{751F8161-063A-4E28-88CE-BA4193E5C920}">
      <dgm:prSet custT="1"/>
      <dgm:spPr>
        <a:xfrm>
          <a:off x="575544" y="3926196"/>
          <a:ext cx="7385255" cy="785157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0" i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Определить оптимальные способы использования игры на уроках русского языка.</a:t>
          </a:r>
          <a:endParaRPr lang="ru-RU" sz="2000" b="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E5362D-F153-497B-BAB5-E0E96EF13A33}" type="parTrans" cxnId="{07B4EF7E-ADD5-40BF-A411-B06CFA885738}">
      <dgm:prSet/>
      <dgm:spPr/>
      <dgm:t>
        <a:bodyPr/>
        <a:lstStyle/>
        <a:p>
          <a:endParaRPr lang="ru-RU"/>
        </a:p>
      </dgm:t>
    </dgm:pt>
    <dgm:pt modelId="{12A65A48-70DB-4087-86B1-84D5684C248E}" type="sibTrans" cxnId="{07B4EF7E-ADD5-40BF-A411-B06CFA885738}">
      <dgm:prSet/>
      <dgm:spPr/>
      <dgm:t>
        <a:bodyPr/>
        <a:lstStyle/>
        <a:p>
          <a:endParaRPr lang="ru-RU"/>
        </a:p>
      </dgm:t>
    </dgm:pt>
    <dgm:pt modelId="{BF58FB87-84DD-4187-B1AB-91D21B93469E}" type="pres">
      <dgm:prSet presAssocID="{E8D25628-DC3F-42E4-8506-B8EC6C69F4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1C45FB-2DBA-4A4E-8806-937A2A7D7F02}" type="pres">
      <dgm:prSet presAssocID="{E8D25628-DC3F-42E4-8506-B8EC6C69F4AA}" presName="Name1" presStyleCnt="0"/>
      <dgm:spPr/>
    </dgm:pt>
    <dgm:pt modelId="{260D7FA2-AE2E-49FA-A6FC-EAF58B8140BD}" type="pres">
      <dgm:prSet presAssocID="{E8D25628-DC3F-42E4-8506-B8EC6C69F4AA}" presName="cycle" presStyleCnt="0"/>
      <dgm:spPr/>
    </dgm:pt>
    <dgm:pt modelId="{32503708-E538-4DAA-ADF3-D96F02867275}" type="pres">
      <dgm:prSet presAssocID="{E8D25628-DC3F-42E4-8506-B8EC6C69F4AA}" presName="srcNode" presStyleLbl="node1" presStyleIdx="0" presStyleCnt="4"/>
      <dgm:spPr/>
    </dgm:pt>
    <dgm:pt modelId="{FF4FA943-949A-4154-AFE5-9375B7F9204F}" type="pres">
      <dgm:prSet presAssocID="{E8D25628-DC3F-42E4-8506-B8EC6C69F4AA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14"/>
          </a:avLst>
        </a:prstGeom>
      </dgm:spPr>
      <dgm:t>
        <a:bodyPr/>
        <a:lstStyle/>
        <a:p>
          <a:endParaRPr lang="ru-RU"/>
        </a:p>
      </dgm:t>
    </dgm:pt>
    <dgm:pt modelId="{EB4D5186-4A4B-470D-AC91-F9C34C18EA7D}" type="pres">
      <dgm:prSet presAssocID="{E8D25628-DC3F-42E4-8506-B8EC6C69F4AA}" presName="extraNode" presStyleLbl="node1" presStyleIdx="0" presStyleCnt="4"/>
      <dgm:spPr/>
    </dgm:pt>
    <dgm:pt modelId="{30067FB3-75FE-4E9C-8E93-309DE8A8208A}" type="pres">
      <dgm:prSet presAssocID="{E8D25628-DC3F-42E4-8506-B8EC6C69F4AA}" presName="dstNode" presStyleLbl="node1" presStyleIdx="0" presStyleCnt="4"/>
      <dgm:spPr/>
    </dgm:pt>
    <dgm:pt modelId="{D138A19F-E82C-4678-8358-467ED9ACD1E1}" type="pres">
      <dgm:prSet presAssocID="{A2F9D3F6-8F01-41A6-B796-58390ED27EC6}" presName="text_1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45987CC-D463-47A7-9DAA-4822B16A3462}" type="pres">
      <dgm:prSet presAssocID="{A2F9D3F6-8F01-41A6-B796-58390ED27EC6}" presName="accent_1" presStyleCnt="0"/>
      <dgm:spPr/>
    </dgm:pt>
    <dgm:pt modelId="{C7804DE3-9370-45A3-B564-EDBBA28A990E}" type="pres">
      <dgm:prSet presAssocID="{A2F9D3F6-8F01-41A6-B796-58390ED27EC6}" presName="accentRepeatNode" presStyleLbl="solidFgAcc1" presStyleIdx="0" presStyleCnt="4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84821" y="294229"/>
          <a:ext cx="981447" cy="981447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BA544322-B6AB-40E0-8F0F-928D5A9490C3}" type="pres">
      <dgm:prSet presAssocID="{E2DC5CD3-4517-4C41-8DFC-FAE917F84C7B}" presName="text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781DEB-F047-4592-91AA-61522CE3F670}" type="pres">
      <dgm:prSet presAssocID="{E2DC5CD3-4517-4C41-8DFC-FAE917F84C7B}" presName="accent_2" presStyleCnt="0"/>
      <dgm:spPr/>
    </dgm:pt>
    <dgm:pt modelId="{6BC9E112-E88D-4D18-9E55-5CAAEECC2980}" type="pres">
      <dgm:prSet presAssocID="{E2DC5CD3-4517-4C41-8DFC-FAE917F84C7B}" presName="accentRepeatNode" presStyleLbl="solidFgAcc1" presStyleIdx="1" presStyleCnt="4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534970" y="1472170"/>
          <a:ext cx="981447" cy="981447"/>
        </a:xfrm>
        <a:prstGeom prst="ellipse">
          <a:avLst/>
        </a:prstGeom>
        <a:solidFill>
          <a:srgbClr val="F79646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DAA9EDCB-DB99-485B-9C64-5E46F98A256D}" type="pres">
      <dgm:prSet presAssocID="{F3530253-63A2-4DA6-BDDC-B9C30E3B5479}" presName="text_3" presStyleLbl="node1" presStyleIdx="2" presStyleCnt="4" custScaleY="12108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7DDAF88-322C-4A02-908A-0E4FC609EEC2}" type="pres">
      <dgm:prSet presAssocID="{F3530253-63A2-4DA6-BDDC-B9C30E3B5479}" presName="accent_3" presStyleCnt="0"/>
      <dgm:spPr/>
    </dgm:pt>
    <dgm:pt modelId="{51302999-DECF-4114-8B52-B4932C08D1E9}" type="pres">
      <dgm:prSet presAssocID="{F3530253-63A2-4DA6-BDDC-B9C30E3B5479}" presName="accentRepeatNode" presStyleLbl="solidFgAcc1" presStyleIdx="2" presStyleCnt="4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534970" y="2650111"/>
          <a:ext cx="981447" cy="981447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DCEFB5BF-913A-4199-9D3E-DDE639264929}" type="pres">
      <dgm:prSet presAssocID="{751F8161-063A-4E28-88CE-BA4193E5C920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4D564F6-9F25-4FE6-B210-854DF112D1F0}" type="pres">
      <dgm:prSet presAssocID="{751F8161-063A-4E28-88CE-BA4193E5C920}" presName="accent_4" presStyleCnt="0"/>
      <dgm:spPr/>
    </dgm:pt>
    <dgm:pt modelId="{544C5207-9307-4196-B1B9-A8EF27A0D03E}" type="pres">
      <dgm:prSet presAssocID="{751F8161-063A-4E28-88CE-BA4193E5C920}" presName="accentRepeatNode" presStyleLbl="solidFgAcc1" presStyleIdx="3" presStyleCnt="4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84821" y="3828051"/>
          <a:ext cx="981447" cy="981447"/>
        </a:xfrm>
        <a:prstGeom prst="ellipse">
          <a:avLst/>
        </a:prstGeom>
        <a:solidFill>
          <a:srgbClr val="9BBB5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</dgm:ptLst>
  <dgm:cxnLst>
    <dgm:cxn modelId="{4CFF7B89-6182-43FB-9ECD-A16A1E60A160}" type="presOf" srcId="{F3530253-63A2-4DA6-BDDC-B9C30E3B5479}" destId="{DAA9EDCB-DB99-485B-9C64-5E46F98A256D}" srcOrd="0" destOrd="0" presId="urn:microsoft.com/office/officeart/2008/layout/VerticalCurvedList"/>
    <dgm:cxn modelId="{21A77D97-1727-4F6D-B2C5-72F4388D3A98}" srcId="{E8D25628-DC3F-42E4-8506-B8EC6C69F4AA}" destId="{E2DC5CD3-4517-4C41-8DFC-FAE917F84C7B}" srcOrd="1" destOrd="0" parTransId="{CB6A6D74-CE90-4CB5-B999-77F34DD5B3EB}" sibTransId="{37F8B914-F9E6-4602-ACA2-436E0D470109}"/>
    <dgm:cxn modelId="{FEF39D87-E494-4913-A899-7CBCF4D98E3B}" type="presOf" srcId="{762D9C60-8922-49B7-9D7D-4FD8B401F3B3}" destId="{FF4FA943-949A-4154-AFE5-9375B7F9204F}" srcOrd="0" destOrd="0" presId="urn:microsoft.com/office/officeart/2008/layout/VerticalCurvedList"/>
    <dgm:cxn modelId="{07B4EF7E-ADD5-40BF-A411-B06CFA885738}" srcId="{E8D25628-DC3F-42E4-8506-B8EC6C69F4AA}" destId="{751F8161-063A-4E28-88CE-BA4193E5C920}" srcOrd="3" destOrd="0" parTransId="{A2E5362D-F153-497B-BAB5-E0E96EF13A33}" sibTransId="{12A65A48-70DB-4087-86B1-84D5684C248E}"/>
    <dgm:cxn modelId="{26C82845-3588-4636-BD40-12390C3D3E24}" srcId="{E8D25628-DC3F-42E4-8506-B8EC6C69F4AA}" destId="{F3530253-63A2-4DA6-BDDC-B9C30E3B5479}" srcOrd="2" destOrd="0" parTransId="{05377364-9A81-4E71-A890-DEDE9DC68FB7}" sibTransId="{B06DD5B0-7816-4BF5-B1F6-10F7AF4AABF3}"/>
    <dgm:cxn modelId="{C920495B-803D-45B1-A7E7-9FB21BE7A60A}" type="presOf" srcId="{751F8161-063A-4E28-88CE-BA4193E5C920}" destId="{DCEFB5BF-913A-4199-9D3E-DDE639264929}" srcOrd="0" destOrd="0" presId="urn:microsoft.com/office/officeart/2008/layout/VerticalCurvedList"/>
    <dgm:cxn modelId="{EE1F3E9B-99D6-427E-BC8B-6D2F93F19B6F}" type="presOf" srcId="{E8D25628-DC3F-42E4-8506-B8EC6C69F4AA}" destId="{BF58FB87-84DD-4187-B1AB-91D21B93469E}" srcOrd="0" destOrd="0" presId="urn:microsoft.com/office/officeart/2008/layout/VerticalCurvedList"/>
    <dgm:cxn modelId="{7BA4E9FD-7E92-4C86-AB1F-A4439B4E01E8}" srcId="{E8D25628-DC3F-42E4-8506-B8EC6C69F4AA}" destId="{A2F9D3F6-8F01-41A6-B796-58390ED27EC6}" srcOrd="0" destOrd="0" parTransId="{158D34ED-88B0-4388-B76C-F28536A67DE5}" sibTransId="{762D9C60-8922-49B7-9D7D-4FD8B401F3B3}"/>
    <dgm:cxn modelId="{E1300A6D-B5A8-4B33-8699-BCFF55350A63}" type="presOf" srcId="{E2DC5CD3-4517-4C41-8DFC-FAE917F84C7B}" destId="{BA544322-B6AB-40E0-8F0F-928D5A9490C3}" srcOrd="0" destOrd="0" presId="urn:microsoft.com/office/officeart/2008/layout/VerticalCurvedList"/>
    <dgm:cxn modelId="{02B8C965-5C7A-4003-9524-3F0554014CF3}" type="presOf" srcId="{A2F9D3F6-8F01-41A6-B796-58390ED27EC6}" destId="{D138A19F-E82C-4678-8358-467ED9ACD1E1}" srcOrd="0" destOrd="0" presId="urn:microsoft.com/office/officeart/2008/layout/VerticalCurvedList"/>
    <dgm:cxn modelId="{E5AD1A03-D69C-47D5-BA50-2100C9D61AAE}" type="presParOf" srcId="{BF58FB87-84DD-4187-B1AB-91D21B93469E}" destId="{B81C45FB-2DBA-4A4E-8806-937A2A7D7F02}" srcOrd="0" destOrd="0" presId="urn:microsoft.com/office/officeart/2008/layout/VerticalCurvedList"/>
    <dgm:cxn modelId="{66B4952F-D57B-462E-87DD-73CE915FE8B0}" type="presParOf" srcId="{B81C45FB-2DBA-4A4E-8806-937A2A7D7F02}" destId="{260D7FA2-AE2E-49FA-A6FC-EAF58B8140BD}" srcOrd="0" destOrd="0" presId="urn:microsoft.com/office/officeart/2008/layout/VerticalCurvedList"/>
    <dgm:cxn modelId="{DABFCD53-CACE-4502-A796-490F88DDC3E1}" type="presParOf" srcId="{260D7FA2-AE2E-49FA-A6FC-EAF58B8140BD}" destId="{32503708-E538-4DAA-ADF3-D96F02867275}" srcOrd="0" destOrd="0" presId="urn:microsoft.com/office/officeart/2008/layout/VerticalCurvedList"/>
    <dgm:cxn modelId="{A8D694B6-2B8F-494C-BD6D-AD4AA7A48EB3}" type="presParOf" srcId="{260D7FA2-AE2E-49FA-A6FC-EAF58B8140BD}" destId="{FF4FA943-949A-4154-AFE5-9375B7F9204F}" srcOrd="1" destOrd="0" presId="urn:microsoft.com/office/officeart/2008/layout/VerticalCurvedList"/>
    <dgm:cxn modelId="{FF482F8D-FEAE-4271-ABCB-3A60F0381496}" type="presParOf" srcId="{260D7FA2-AE2E-49FA-A6FC-EAF58B8140BD}" destId="{EB4D5186-4A4B-470D-AC91-F9C34C18EA7D}" srcOrd="2" destOrd="0" presId="urn:microsoft.com/office/officeart/2008/layout/VerticalCurvedList"/>
    <dgm:cxn modelId="{B985A101-D545-4FB0-B069-A8BF5CB94703}" type="presParOf" srcId="{260D7FA2-AE2E-49FA-A6FC-EAF58B8140BD}" destId="{30067FB3-75FE-4E9C-8E93-309DE8A8208A}" srcOrd="3" destOrd="0" presId="urn:microsoft.com/office/officeart/2008/layout/VerticalCurvedList"/>
    <dgm:cxn modelId="{A5FBF0AF-868D-4A1B-8889-D2F4786BA272}" type="presParOf" srcId="{B81C45FB-2DBA-4A4E-8806-937A2A7D7F02}" destId="{D138A19F-E82C-4678-8358-467ED9ACD1E1}" srcOrd="1" destOrd="0" presId="urn:microsoft.com/office/officeart/2008/layout/VerticalCurvedList"/>
    <dgm:cxn modelId="{097E4522-3C7C-4F61-A405-AC983DFBBEC5}" type="presParOf" srcId="{B81C45FB-2DBA-4A4E-8806-937A2A7D7F02}" destId="{545987CC-D463-47A7-9DAA-4822B16A3462}" srcOrd="2" destOrd="0" presId="urn:microsoft.com/office/officeart/2008/layout/VerticalCurvedList"/>
    <dgm:cxn modelId="{FD82F365-3D21-404E-8B11-7987A2BCFC4B}" type="presParOf" srcId="{545987CC-D463-47A7-9DAA-4822B16A3462}" destId="{C7804DE3-9370-45A3-B564-EDBBA28A990E}" srcOrd="0" destOrd="0" presId="urn:microsoft.com/office/officeart/2008/layout/VerticalCurvedList"/>
    <dgm:cxn modelId="{A4350905-C643-4B3B-A624-DCB4335EE35A}" type="presParOf" srcId="{B81C45FB-2DBA-4A4E-8806-937A2A7D7F02}" destId="{BA544322-B6AB-40E0-8F0F-928D5A9490C3}" srcOrd="3" destOrd="0" presId="urn:microsoft.com/office/officeart/2008/layout/VerticalCurvedList"/>
    <dgm:cxn modelId="{9383DD64-0B20-4264-BCAA-81CA60F846F0}" type="presParOf" srcId="{B81C45FB-2DBA-4A4E-8806-937A2A7D7F02}" destId="{6A781DEB-F047-4592-91AA-61522CE3F670}" srcOrd="4" destOrd="0" presId="urn:microsoft.com/office/officeart/2008/layout/VerticalCurvedList"/>
    <dgm:cxn modelId="{B6BFAFCE-2336-4D97-9FE4-38AE2599AE34}" type="presParOf" srcId="{6A781DEB-F047-4592-91AA-61522CE3F670}" destId="{6BC9E112-E88D-4D18-9E55-5CAAEECC2980}" srcOrd="0" destOrd="0" presId="urn:microsoft.com/office/officeart/2008/layout/VerticalCurvedList"/>
    <dgm:cxn modelId="{36856FCE-E97A-45E9-B19C-C2E0ADA65EEF}" type="presParOf" srcId="{B81C45FB-2DBA-4A4E-8806-937A2A7D7F02}" destId="{DAA9EDCB-DB99-485B-9C64-5E46F98A256D}" srcOrd="5" destOrd="0" presId="urn:microsoft.com/office/officeart/2008/layout/VerticalCurvedList"/>
    <dgm:cxn modelId="{B77BCE1C-2DFD-44DF-AEFA-C165F45967F7}" type="presParOf" srcId="{B81C45FB-2DBA-4A4E-8806-937A2A7D7F02}" destId="{97DDAF88-322C-4A02-908A-0E4FC609EEC2}" srcOrd="6" destOrd="0" presId="urn:microsoft.com/office/officeart/2008/layout/VerticalCurvedList"/>
    <dgm:cxn modelId="{00E05709-87FB-441B-BF49-B38D782C77E7}" type="presParOf" srcId="{97DDAF88-322C-4A02-908A-0E4FC609EEC2}" destId="{51302999-DECF-4114-8B52-B4932C08D1E9}" srcOrd="0" destOrd="0" presId="urn:microsoft.com/office/officeart/2008/layout/VerticalCurvedList"/>
    <dgm:cxn modelId="{CE6DBEF7-4F8F-4166-9D68-18FDE9F51158}" type="presParOf" srcId="{B81C45FB-2DBA-4A4E-8806-937A2A7D7F02}" destId="{DCEFB5BF-913A-4199-9D3E-DDE639264929}" srcOrd="7" destOrd="0" presId="urn:microsoft.com/office/officeart/2008/layout/VerticalCurvedList"/>
    <dgm:cxn modelId="{F3F730CD-5216-439E-A4E8-FAE571417A77}" type="presParOf" srcId="{B81C45FB-2DBA-4A4E-8806-937A2A7D7F02}" destId="{74D564F6-9F25-4FE6-B210-854DF112D1F0}" srcOrd="8" destOrd="0" presId="urn:microsoft.com/office/officeart/2008/layout/VerticalCurvedList"/>
    <dgm:cxn modelId="{E825759C-B681-4514-A374-EE324F1A9EDD}" type="presParOf" srcId="{74D564F6-9F25-4FE6-B210-854DF112D1F0}" destId="{544C5207-9307-4196-B1B9-A8EF27A0D0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FA943-949A-4154-AFE5-9375B7F9204F}">
      <dsp:nvSpPr>
        <dsp:cNvPr id="0" name=""/>
        <dsp:cNvSpPr/>
      </dsp:nvSpPr>
      <dsp:spPr>
        <a:xfrm>
          <a:off x="-5770666" y="-883241"/>
          <a:ext cx="6870211" cy="687021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8A19F-E82C-4678-8358-467ED9ACD1E1}">
      <dsp:nvSpPr>
        <dsp:cNvPr id="0" name=""/>
        <dsp:cNvSpPr/>
      </dsp:nvSpPr>
      <dsp:spPr>
        <a:xfrm>
          <a:off x="575544" y="392374"/>
          <a:ext cx="7385255" cy="78515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Изучить теоретические основы формирования познавательной активности школьников;</a:t>
          </a:r>
          <a:endParaRPr lang="ru-RU" sz="20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5544" y="392374"/>
        <a:ext cx="7385255" cy="785157"/>
      </dsp:txXfrm>
    </dsp:sp>
    <dsp:sp modelId="{C7804DE3-9370-45A3-B564-EDBBA28A990E}">
      <dsp:nvSpPr>
        <dsp:cNvPr id="0" name=""/>
        <dsp:cNvSpPr/>
      </dsp:nvSpPr>
      <dsp:spPr>
        <a:xfrm>
          <a:off x="84821" y="294229"/>
          <a:ext cx="981447" cy="981447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A544322-B6AB-40E0-8F0F-928D5A9490C3}">
      <dsp:nvSpPr>
        <dsp:cNvPr id="0" name=""/>
        <dsp:cNvSpPr/>
      </dsp:nvSpPr>
      <dsp:spPr>
        <a:xfrm>
          <a:off x="1025693" y="1570315"/>
          <a:ext cx="6935106" cy="785157"/>
        </a:xfrm>
        <a:prstGeom prst="rect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Выделить ключевые понятия, определить сущность игры и игровой деятельности в обучении;</a:t>
          </a:r>
          <a:endParaRPr lang="ru-RU" sz="2000" b="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25693" y="1570315"/>
        <a:ext cx="6935106" cy="785157"/>
      </dsp:txXfrm>
    </dsp:sp>
    <dsp:sp modelId="{6BC9E112-E88D-4D18-9E55-5CAAEECC2980}">
      <dsp:nvSpPr>
        <dsp:cNvPr id="0" name=""/>
        <dsp:cNvSpPr/>
      </dsp:nvSpPr>
      <dsp:spPr>
        <a:xfrm>
          <a:off x="534970" y="1472170"/>
          <a:ext cx="981447" cy="981447"/>
        </a:xfrm>
        <a:prstGeom prst="ellipse">
          <a:avLst/>
        </a:prstGeom>
        <a:solidFill>
          <a:srgbClr val="F79646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DAA9EDCB-DB99-485B-9C64-5E46F98A256D}">
      <dsp:nvSpPr>
        <dsp:cNvPr id="0" name=""/>
        <dsp:cNvSpPr/>
      </dsp:nvSpPr>
      <dsp:spPr>
        <a:xfrm>
          <a:off x="1025693" y="2665492"/>
          <a:ext cx="6935106" cy="950684"/>
        </a:xfrm>
        <a:prstGeom prst="rect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Разработать серию игр с элементами творчества, способствующих развитию познавательной активности;</a:t>
          </a:r>
          <a:endParaRPr lang="ru-RU" sz="2000" b="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25693" y="2665492"/>
        <a:ext cx="6935106" cy="950684"/>
      </dsp:txXfrm>
    </dsp:sp>
    <dsp:sp modelId="{51302999-DECF-4114-8B52-B4932C08D1E9}">
      <dsp:nvSpPr>
        <dsp:cNvPr id="0" name=""/>
        <dsp:cNvSpPr/>
      </dsp:nvSpPr>
      <dsp:spPr>
        <a:xfrm>
          <a:off x="534970" y="2650111"/>
          <a:ext cx="981447" cy="981447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DCEFB5BF-913A-4199-9D3E-DDE639264929}">
      <dsp:nvSpPr>
        <dsp:cNvPr id="0" name=""/>
        <dsp:cNvSpPr/>
      </dsp:nvSpPr>
      <dsp:spPr>
        <a:xfrm>
          <a:off x="575544" y="3926196"/>
          <a:ext cx="7385255" cy="785157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Определить оптимальные способы использования игры на уроках русского языка.</a:t>
          </a:r>
          <a:endParaRPr lang="ru-RU" sz="2000" b="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5544" y="3926196"/>
        <a:ext cx="7385255" cy="785157"/>
      </dsp:txXfrm>
    </dsp:sp>
    <dsp:sp modelId="{544C5207-9307-4196-B1B9-A8EF27A0D03E}">
      <dsp:nvSpPr>
        <dsp:cNvPr id="0" name=""/>
        <dsp:cNvSpPr/>
      </dsp:nvSpPr>
      <dsp:spPr>
        <a:xfrm>
          <a:off x="84821" y="3828051"/>
          <a:ext cx="981447" cy="981447"/>
        </a:xfrm>
        <a:prstGeom prst="ellipse">
          <a:avLst/>
        </a:prstGeom>
        <a:solidFill>
          <a:srgbClr val="9BBB5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A42CB-04BD-47E5-B4F5-9E15E317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1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4EF8B-E5F4-4589-8525-286E9F036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4B16-F2E7-4507-AC8A-55FB119D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2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BD1A-AA1C-4E2E-8724-D8CF64FB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5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8D05-49F4-494B-A8F9-CA5BADB41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2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629F-DC30-47EA-B137-E7F2FAFD4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ECEA-CAB0-438D-990B-29382F5C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562F-CC69-49BC-9B5B-6F7B94240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6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9390-90E9-46F5-9970-240558978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4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C4D-1DB6-4010-BC86-D94524581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2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0B27-3BFF-481F-8808-9FDCD8029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85D99F-5A9E-4002-9C44-69F600E40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4008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Игра – как средство </a:t>
            </a:r>
            <a:r>
              <a:rPr lang="ru-RU" sz="3200" b="1" i="1" smtClean="0">
                <a:solidFill>
                  <a:srgbClr val="FF0000"/>
                </a:solidFill>
              </a:rPr>
              <a:t>развития познавательной активности младших школьников на уроках русского языка.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81413"/>
            <a:ext cx="2152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3200" b="1" smtClean="0">
                <a:solidFill>
                  <a:srgbClr val="C00000"/>
                </a:solidFill>
              </a:rPr>
              <a:t>Презентация </a:t>
            </a:r>
            <a:r>
              <a:rPr lang="ru-RU" sz="2800" b="1" smtClean="0"/>
              <a:t>– мощное средство наглядности, развитие познавательного интереса. Применение мультимедийных презентаций позволяет сделать уроки более интересными, включает в процесс восприятия не только зрение, но и слух, эмоции, воображение, помогает детям глубже погрузиться в изучаемый материал, сделать процесс обучения менее утомительным. Благодаря компьютеру дети на уроках получают наглядную информацию в виде видеофрагментов, фильмов.</a:t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.</a:t>
            </a:r>
            <a:br>
              <a:rPr lang="ru-RU" sz="2800" b="1" smtClean="0"/>
            </a:b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sz="2400" b="1" smtClean="0"/>
              <a:t>Кроме того, фрагменты уроков, на которых используются презентации, отражают один из главных принципов создания современного урока – принцип фасциации (принцип привлекательности). Благодаря презентациям, дети, которые обычно не отличались высокой активностью на уроках, стали активно высказывать свое мнение, рассуждать. </a:t>
            </a:r>
            <a:br>
              <a:rPr lang="ru-RU" sz="2400" b="1" smtClean="0"/>
            </a:br>
            <a:r>
              <a:rPr lang="ru-RU" sz="2400" b="1" smtClean="0"/>
              <a:t>Включая в урок новые средства обучения, позволяет вывести на новый уровень учебно-познавательный интерес, разнообразить процесс обучения. Повышается активность учеников. Мотивы обучения становятся более устойчивыми, появляется интерес к предмету.</a:t>
            </a:r>
            <a:br>
              <a:rPr lang="ru-RU" sz="2400" b="1" smtClean="0"/>
            </a:b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2800" b="1" smtClean="0"/>
              <a:t>Формирование творческой личности, одна из главных задач, провозглашенных в концепции модернизации российского образования. Её реализация диктует необходимость развития познавательных интересов, способностей и возможностей ребёнка. Наиболее эффективными средствами включения ребёнка в процесс творчества на уроке являются:</a:t>
            </a:r>
            <a:br>
              <a:rPr lang="ru-RU" sz="2800" b="1" smtClean="0"/>
            </a:br>
            <a:r>
              <a:rPr lang="ru-RU" sz="2800" b="1" smtClean="0">
                <a:solidFill>
                  <a:srgbClr val="C00000"/>
                </a:solidFill>
              </a:rPr>
              <a:t>игровая деятельность;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создание положительных эмоциональных ситуаций;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работа в парах;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проблемное обучение.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sz="2400" b="1" smtClean="0"/>
              <a:t>В учебных занятиях с младшими школьниками необходимы элементы  игры.  Игра,  являясь основным видом деятельности дошкольника,  продолжает занимать важное место в жизни младших школьников, она рассматривается в качестве важного компонента основной деятельности  младших школьников — учения. Игровые элементы активизируют учебную деятельность учащихся, способствуют развитию самостоятельности и инициативы, товарищества и взаимопомощи в труде. </a:t>
            </a:r>
            <a:r>
              <a:rPr lang="ru-RU" sz="2400" b="1" smtClean="0">
                <a:solidFill>
                  <a:srgbClr val="C00000"/>
                </a:solidFill>
              </a:rPr>
              <a:t>Игра </a:t>
            </a:r>
            <a:r>
              <a:rPr lang="ru-RU" sz="2400" b="1" smtClean="0"/>
              <a:t>— важное средство повышения у учащихся интереса к учению.</a:t>
            </a:r>
            <a:br>
              <a:rPr lang="ru-RU" sz="2400" b="1" smtClean="0"/>
            </a:b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sz="4000" b="1" smtClean="0"/>
              <a:t>Игры подразделяются на </a:t>
            </a:r>
            <a:r>
              <a:rPr lang="ru-RU" sz="4000" b="1" smtClean="0">
                <a:solidFill>
                  <a:srgbClr val="C00000"/>
                </a:solidFill>
              </a:rPr>
              <a:t>творческие и игры с правилами. </a:t>
            </a:r>
            <a:r>
              <a:rPr lang="ru-RU" sz="4000" b="1" smtClean="0"/>
              <a:t>Творческие игры, в свою очередь включают: театральные, сюжетно-ролевые и строительные игры. Игры с правилами – это дидактические, подвижные, музыкальные  игры и игры–забавы.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3600" b="1" smtClean="0"/>
              <a:t>В начальном обучении широко распространены </a:t>
            </a:r>
            <a:r>
              <a:rPr lang="ru-RU" sz="3600" b="1" smtClean="0">
                <a:solidFill>
                  <a:srgbClr val="C00000"/>
                </a:solidFill>
              </a:rPr>
              <a:t>дидактические, или обучающие  игры. </a:t>
            </a:r>
            <a:r>
              <a:rPr lang="ru-RU" sz="3600" b="1" smtClean="0"/>
              <a:t>Они имеют познавательное содержание и направлены на умственное развитие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ru-RU" sz="2800" b="1" smtClean="0"/>
              <a:t> </a:t>
            </a:r>
            <a:r>
              <a:rPr lang="ru-RU" sz="3600" b="1" smtClean="0">
                <a:solidFill>
                  <a:srgbClr val="C00000"/>
                </a:solidFill>
              </a:rPr>
              <a:t>Дидактическая игра.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2800" b="1" smtClean="0"/>
              <a:t>Цель игры пробудить интерес к познанию, науке, книге, учению. В младшем школьном возрасте игра наряду с учением занимает важное место в развитии ребенка. При включении детей в ситуацию дидактической игры интерес к учебной деятельности резко возрастает, изучаемый материал становится для них более доступным, работоспособность значительно повышается. </a:t>
            </a:r>
            <a:br>
              <a:rPr lang="ru-RU" sz="2800" b="1" smtClean="0"/>
            </a:b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.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ru-RU" b="1" smtClean="0">
                <a:solidFill>
                  <a:srgbClr val="C00000"/>
                </a:solidFill>
              </a:rPr>
              <a:t>«Выбери три слова»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4000" b="1" smtClean="0">
                <a:solidFill>
                  <a:srgbClr val="C00000"/>
                </a:solidFill>
              </a:rPr>
              <a:t/>
            </a:r>
            <a:br>
              <a:rPr lang="en-US" sz="4000" b="1" smtClean="0">
                <a:solidFill>
                  <a:srgbClr val="C00000"/>
                </a:solidFill>
              </a:rPr>
            </a:br>
            <a:r>
              <a:rPr lang="ru-RU" sz="2400" b="1" smtClean="0"/>
              <a:t>( Ее можно использовать на закрепление любых тем по русскому языку)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en-US" sz="1000" smtClean="0"/>
              <a:t/>
            </a:r>
            <a:br>
              <a:rPr lang="en-US" sz="1000" smtClean="0"/>
            </a:br>
            <a:r>
              <a:rPr lang="ru-RU" sz="2000" smtClean="0"/>
              <a:t>Цель: Проследить за формированием орфографического навыка с учетом этапа работы над орфографией. </a:t>
            </a:r>
            <a:br>
              <a:rPr lang="ru-RU" sz="2000" smtClean="0"/>
            </a:br>
            <a:r>
              <a:rPr lang="ru-RU" sz="2000" smtClean="0"/>
              <a:t>Подбор слов зависит от изучаемых или пройденных тем. </a:t>
            </a:r>
            <a:br>
              <a:rPr lang="ru-RU" sz="2000" smtClean="0"/>
            </a:br>
            <a:r>
              <a:rPr lang="ru-RU" sz="2000" smtClean="0"/>
              <a:t>На 9 карточках записаны девять слов: </a:t>
            </a:r>
            <a:br>
              <a:rPr lang="ru-RU" sz="2000" smtClean="0"/>
            </a:br>
            <a:r>
              <a:rPr lang="ru-RU" sz="2000" b="1" smtClean="0"/>
              <a:t>1-й набор:</a:t>
            </a:r>
            <a:r>
              <a:rPr lang="ru-RU" sz="2000" smtClean="0"/>
              <a:t> рыбка, вьюга, чулок, дубки, варенье, чучело, ручьи, чум, гриб. </a:t>
            </a:r>
            <a:br>
              <a:rPr lang="ru-RU" sz="2000" smtClean="0"/>
            </a:br>
            <a:r>
              <a:rPr lang="ru-RU" sz="2000" b="1" smtClean="0"/>
              <a:t>2-й набор:</a:t>
            </a:r>
            <a:r>
              <a:rPr lang="ru-RU" sz="2000" smtClean="0"/>
              <a:t> подъезд, склад, ворона, град, съемка, клад, ворота, подъем, воробей. </a:t>
            </a:r>
            <a:br>
              <a:rPr lang="ru-RU" sz="2000" smtClean="0"/>
            </a:br>
            <a:r>
              <a:rPr lang="ru-RU" sz="2000" smtClean="0"/>
              <a:t>Двое берут по очереди карточки, выигрывает тот, у кого первого окажутся три слова , имеющую одинаковую орфограмму.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en-US" sz="2000" b="1" smtClean="0"/>
              <a:t> </a:t>
            </a:r>
            <a:endParaRPr lang="ru-RU" sz="20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5943600"/>
          <a:ext cx="8229600" cy="630936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485900"/>
                <a:gridCol w="571500"/>
                <a:gridCol w="1104900"/>
                <a:gridCol w="952500"/>
                <a:gridCol w="1028700"/>
              </a:tblGrid>
              <a:tr h="2100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вьюга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чулок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подъезд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дубки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варенье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чучело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ъемка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ворота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ручьи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чум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подъем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воробей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Игра « Почтальон»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/>
              <a:t>Цель: Закрепить знания учащихся по подбору проверочного слова, расширить словарный запас, развивать фонематический слух, профилактика дисграфии.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Ход: Почтальон раздает группе детей (по 4-5 чел.) приглашения. </a:t>
            </a:r>
            <a:br>
              <a:rPr lang="ru-RU" sz="2400" smtClean="0"/>
            </a:br>
            <a:r>
              <a:rPr lang="ru-RU" sz="2400" smtClean="0"/>
              <a:t>Дети определяют, куда их пригласили.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b="1" smtClean="0"/>
              <a:t>огород</a:t>
            </a:r>
            <a:r>
              <a:rPr lang="ru-RU" sz="2400" smtClean="0"/>
              <a:t> </a:t>
            </a:r>
            <a:r>
              <a:rPr lang="ru-RU" sz="2400" b="1" smtClean="0"/>
              <a:t>парк</a:t>
            </a:r>
            <a:r>
              <a:rPr lang="ru-RU" sz="2400" smtClean="0"/>
              <a:t> </a:t>
            </a:r>
            <a:r>
              <a:rPr lang="ru-RU" sz="2400" b="1" smtClean="0"/>
              <a:t>море</a:t>
            </a:r>
            <a:r>
              <a:rPr lang="ru-RU" sz="2400" smtClean="0"/>
              <a:t> </a:t>
            </a:r>
            <a:r>
              <a:rPr lang="ru-RU" sz="2400" b="1" smtClean="0"/>
              <a:t>школа</a:t>
            </a:r>
            <a:r>
              <a:rPr lang="ru-RU" sz="2400" smtClean="0"/>
              <a:t> </a:t>
            </a:r>
            <a:r>
              <a:rPr lang="ru-RU" sz="2400" b="1" smtClean="0"/>
              <a:t>столовая</a:t>
            </a:r>
            <a:r>
              <a:rPr lang="ru-RU" sz="2400" smtClean="0"/>
              <a:t> </a:t>
            </a:r>
            <a:r>
              <a:rPr lang="ru-RU" sz="2400" b="1" smtClean="0"/>
              <a:t>зоопарк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2400" smtClean="0"/>
              <a:t> гря-ки доро-ки пло-цы кни-ки хле-цы кле-ка </a:t>
            </a:r>
            <a:br>
              <a:rPr lang="ru-RU" sz="2400" smtClean="0"/>
            </a:br>
            <a:r>
              <a:rPr lang="ru-RU" sz="2400" smtClean="0"/>
              <a:t>кали-ка бере-ки фла-ки обло-ки пиро-ки марты-ка </a:t>
            </a:r>
            <a:br>
              <a:rPr lang="ru-RU" sz="2400" smtClean="0"/>
            </a:br>
            <a:r>
              <a:rPr lang="ru-RU" sz="2400" smtClean="0"/>
              <a:t>реди-ка ду-ки ло-ки тетра-ка сли-ки тра-ка </a:t>
            </a:r>
            <a:br>
              <a:rPr lang="ru-RU" sz="2400" smtClean="0"/>
            </a:br>
            <a:r>
              <a:rPr lang="ru-RU" sz="2400" smtClean="0"/>
              <a:t>морко-ка ли-ки остро-ки промока-ка голу-цы реше-ка </a:t>
            </a:r>
            <a:br>
              <a:rPr lang="ru-RU" sz="2400" smtClean="0"/>
            </a:br>
            <a:r>
              <a:rPr lang="en-US" sz="2400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3600" b="1" smtClean="0">
                <a:solidFill>
                  <a:srgbClr val="C00000"/>
                </a:solidFill>
              </a:rPr>
              <a:t>Игра « Шифровальщики»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Цель: </a:t>
            </a:r>
            <a:r>
              <a:rPr lang="ru-RU" sz="1800" smtClean="0"/>
              <a:t>автоматизация звуков, развитие фонетико-фонематического восприятия, процессов анализа и синтеза, понимание смысло-различительной функции звука и буквы, обогащение словарного запаса учащихся, развитие логического мышления.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Ход: Играют в парах: один в роли шифровальщика, другой - отгадчика. </a:t>
            </a:r>
            <a:br>
              <a:rPr lang="ru-RU" sz="2400" smtClean="0"/>
            </a:br>
            <a:r>
              <a:rPr lang="ru-RU" sz="2400" smtClean="0"/>
              <a:t>Шифровальщик задумывает слово и шифрует его. Играющие могут попробовать свои силы в расшифровке словосочетаний и предложений.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endParaRPr lang="ru-RU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500438" y="0"/>
            <a:ext cx="2143125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9200" y="4114800"/>
          <a:ext cx="7620000" cy="841375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жыил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ански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кьоинк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95400" y="4419600"/>
          <a:ext cx="7239000" cy="762000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лыжи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санки 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коньки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3" name="Rectangle 3"/>
          <p:cNvSpPr>
            <a:spLocks noChangeArrowheads="1"/>
          </p:cNvSpPr>
          <p:nvPr/>
        </p:nvSpPr>
        <p:spPr bwMode="auto">
          <a:xfrm>
            <a:off x="0" y="-25400"/>
            <a:ext cx="184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20494" name="Прямоугольник 11"/>
          <p:cNvSpPr>
            <a:spLocks noChangeArrowheads="1"/>
          </p:cNvSpPr>
          <p:nvPr/>
        </p:nvSpPr>
        <p:spPr bwMode="auto">
          <a:xfrm>
            <a:off x="533400" y="51054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Отгадчику предстоит не только отгадать слова, но и выбрать из каждой группы лишнее слово. </a:t>
            </a:r>
            <a:endParaRPr lang="ru-RU" sz="1600">
              <a:solidFill>
                <a:srgbClr val="000000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Например: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600">
              <a:solidFill>
                <a:srgbClr val="000000"/>
              </a:solidFill>
            </a:endParaRPr>
          </a:p>
          <a:p>
            <a:pPr eaLnBrk="0" hangingPunct="0">
              <a:buFontTx/>
              <a:buAutoNum type="arabicPeriod"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Аалтрек, лажок, раукжк, зоонкв ( тарелка, ложка, кружка, звонок) </a:t>
            </a:r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Оарз, страа, енкл, роамкша ( роза, астра, клен, ромашка) </a:t>
            </a:r>
            <a:endParaRPr lang="ru-RU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Плнаеат, здзеав, отрбиа, сген ( планета, звезда, орбита, снег) 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ru-RU" b="1" u="sng" smtClean="0">
                <a:solidFill>
                  <a:srgbClr val="C00000"/>
                </a:solidFill>
              </a:rPr>
              <a:t>Цель:</a:t>
            </a:r>
            <a:r>
              <a:rPr lang="ru-RU" smtClean="0"/>
              <a:t/>
            </a:r>
            <a:br>
              <a:rPr lang="ru-RU" smtClean="0"/>
            </a:b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/>
              <a:t>выявить и изучить наиболее эффективные технологии развития познавательной активности школьников к учению на уроках русского языка</a:t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ПРАВОПИСАНИЕ ИМЕН СОБСТВЕННЫХ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3600" b="1" smtClean="0">
                <a:solidFill>
                  <a:srgbClr val="C00000"/>
                </a:solidFill>
              </a:rPr>
              <a:t>Наборщики.</a:t>
            </a:r>
            <a:r>
              <a:rPr lang="en-US" sz="3600" b="1" smtClean="0">
                <a:solidFill>
                  <a:srgbClr val="C00000"/>
                </a:solidFill>
              </a:rPr>
              <a:t/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 </a:t>
            </a:r>
            <a:r>
              <a:rPr lang="ru-RU" sz="2000" smtClean="0"/>
              <a:t>(Класс – 2 команды.)</a:t>
            </a:r>
            <a:br>
              <a:rPr lang="ru-RU" sz="2000" smtClean="0"/>
            </a:br>
            <a:r>
              <a:rPr lang="ru-RU" sz="2000" smtClean="0"/>
              <a:t>На доске записаны слоги: ва, зи, лю, ма, ми, пе, ро, та, то; ма, ля, на, ня, ра, ря, ся, тя, ша. </a:t>
            </a:r>
            <a:br>
              <a:rPr lang="ru-RU" sz="2000" smtClean="0"/>
            </a:br>
            <a:r>
              <a:rPr lang="ru-RU" sz="2000" smtClean="0"/>
              <a:t>Команда девочек составляет из слогов имена мальчиков, а команда мальчиков – имена девочек. Лучшими наборщиками признаются первые 3 ученика в каждой команде, которые правильно выполнят задание. Командное неравенство присуждается команде, лучшие наборщики которой первыми выполнят работу. </a:t>
            </a:r>
            <a:br>
              <a:rPr lang="ru-RU" sz="2000" smtClean="0"/>
            </a:br>
            <a:r>
              <a:rPr lang="ru-RU" sz="2000" i="1" smtClean="0"/>
              <a:t>Возможные имена:</a:t>
            </a:r>
            <a:r>
              <a:rPr lang="ru-RU" sz="2000" smtClean="0"/>
              <a:t> Ваня, Валя, Вася, Миша, Митя, Петя, Рома, Зина, Люся, Маша, Мара, Таня, Тоня, Тося, Варя.</a:t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Подумайте – назовите. </a:t>
            </a:r>
            <a:r>
              <a:rPr lang="en-US" sz="3200" b="1" smtClean="0">
                <a:solidFill>
                  <a:srgbClr val="C00000"/>
                </a:solidFill>
              </a:rPr>
              <a:t/>
            </a:r>
            <a:br>
              <a:rPr lang="en-US" sz="3200" b="1" smtClean="0">
                <a:solidFill>
                  <a:srgbClr val="C00000"/>
                </a:solidFill>
              </a:rPr>
            </a:br>
            <a:r>
              <a:rPr lang="ru-RU" sz="2800" smtClean="0"/>
              <a:t>(3 команды по 6 человек.)</a:t>
            </a:r>
            <a:br>
              <a:rPr lang="ru-RU" sz="2800" smtClean="0"/>
            </a:br>
            <a:r>
              <a:rPr lang="ru-RU" sz="2800" smtClean="0"/>
              <a:t>На доске записаны 3 столбика слов: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 </a:t>
            </a:r>
            <a:r>
              <a:rPr lang="ru-RU" sz="2800" smtClean="0"/>
              <a:t>город …</a:t>
            </a:r>
            <a:br>
              <a:rPr lang="ru-RU" sz="2800" smtClean="0"/>
            </a:br>
            <a:r>
              <a:rPr lang="ru-RU" sz="2800" smtClean="0"/>
              <a:t>река …</a:t>
            </a:r>
            <a:br>
              <a:rPr lang="ru-RU" sz="2800" smtClean="0"/>
            </a:br>
            <a:r>
              <a:rPr lang="en-US" sz="2800" smtClean="0"/>
              <a:t>       </a:t>
            </a:r>
            <a:r>
              <a:rPr lang="ru-RU" sz="2800" smtClean="0"/>
              <a:t>деревня …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ru-RU" sz="2800" smtClean="0"/>
              <a:t>имя …</a:t>
            </a:r>
            <a:br>
              <a:rPr lang="ru-RU" sz="2800" smtClean="0"/>
            </a:br>
            <a:r>
              <a:rPr lang="en-US" sz="2800" smtClean="0"/>
              <a:t>        </a:t>
            </a:r>
            <a:r>
              <a:rPr lang="ru-RU" sz="2800" smtClean="0"/>
              <a:t>отчество …</a:t>
            </a:r>
            <a:br>
              <a:rPr lang="ru-RU" sz="2800" smtClean="0"/>
            </a:br>
            <a:r>
              <a:rPr lang="en-US" sz="2800" smtClean="0"/>
              <a:t>         </a:t>
            </a:r>
            <a:r>
              <a:rPr lang="ru-RU" sz="2800" smtClean="0"/>
              <a:t>фамилия …</a:t>
            </a:r>
            <a:r>
              <a:rPr lang="en-US" sz="2800" smtClean="0"/>
              <a:t>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Каждый член команды по очереди выходит к доске и записывает справа имя или название. Побеждает команда, которая первой правильно выполнит задание. 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           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              Игра « Клички»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Цель: формирование процесса словоизменения и словообразования, закрепление фонетического и грамматического разбора слов, правописание собственных имен. 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Ход: Образуйте клички животных от следующих слов: 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ШАР, СТРЕЛА, ОРЕЛ, РЫЖИЙ, ЗВЕЗДА</a:t>
            </a:r>
            <a:r>
              <a:rPr lang="ru-RU" sz="320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Составить предложения. 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ШАРИК, СТРЕЛКА, ОРЛИК, РЫЖИК, ЗВЕЗДОЧКА</a:t>
            </a:r>
            <a:r>
              <a:rPr lang="ru-RU" sz="320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Выделить ту часть слова, которой вы воспользовались при составлении кличек (суффикс, окончание). 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Пол-минутки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для шутки. 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400" smtClean="0"/>
              <a:t>Цель: закрепить правописание заглавной буквы в кличках животных. </a:t>
            </a:r>
          </a:p>
          <a:p>
            <a:pPr>
              <a:buFontTx/>
              <a:buNone/>
            </a:pPr>
            <a:r>
              <a:rPr lang="ru-RU" sz="1400" smtClean="0"/>
              <a:t> Оборудование: на доске записаны названия тех животных, которые встречаются</a:t>
            </a:r>
            <a:r>
              <a:rPr lang="en-US" sz="1400" smtClean="0"/>
              <a:t> </a:t>
            </a:r>
            <a:r>
              <a:rPr lang="ru-RU" sz="1400" smtClean="0"/>
              <a:t>стихотворении Ю.Черных: собака, курица, корова, кошка, лошадь. </a:t>
            </a:r>
          </a:p>
          <a:p>
            <a:pPr>
              <a:buFontTx/>
              <a:buNone/>
            </a:pPr>
            <a:r>
              <a:rPr lang="ru-RU" sz="1400" smtClean="0"/>
              <a:t> Учитель просит детей внимательно послушать стихотворение и сказать, что в нем не так. Правильный ответ поощряется игровым жетоном. Одни дети дописывают на доске к названиям животных- клички, а остальные выполняют эту работу в тетради.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Жили- были дед, да баба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С маленькою внучкою.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Кошку рыжую свою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 </a:t>
            </a:r>
            <a:r>
              <a:rPr lang="ru-RU" sz="1400" smtClean="0"/>
              <a:t>Называли Жучкою,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А Хохлатой они </a:t>
            </a:r>
          </a:p>
          <a:p>
            <a:pPr>
              <a:buFontTx/>
              <a:buNone/>
            </a:pPr>
            <a:r>
              <a:rPr lang="ru-RU" sz="1400" smtClean="0"/>
              <a:t> </a:t>
            </a:r>
            <a:r>
              <a:rPr lang="en-US" sz="1400" smtClean="0"/>
              <a:t>                                            </a:t>
            </a:r>
            <a:r>
              <a:rPr lang="ru-RU" sz="1400" smtClean="0"/>
              <a:t>Звали жеребенка,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А еще у них была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Курица Буренка,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smtClean="0"/>
              <a:t> Собачонка Мурка, </a:t>
            </a:r>
          </a:p>
          <a:p>
            <a:pPr>
              <a:buFontTx/>
              <a:buNone/>
            </a:pPr>
            <a:r>
              <a:rPr lang="en-US" sz="1400" smtClean="0"/>
              <a:t>                                             </a:t>
            </a:r>
            <a:r>
              <a:rPr lang="ru-RU" sz="1400" smtClean="0"/>
              <a:t>А еще два козла,- </a:t>
            </a:r>
          </a:p>
          <a:p>
            <a:pPr>
              <a:buFontTx/>
              <a:buNone/>
            </a:pPr>
            <a:r>
              <a:rPr lang="ru-RU" sz="1400" smtClean="0"/>
              <a:t> </a:t>
            </a:r>
            <a:r>
              <a:rPr lang="en-US" sz="1400" smtClean="0"/>
              <a:t>                                            </a:t>
            </a:r>
            <a:r>
              <a:rPr lang="ru-RU" sz="1400" smtClean="0"/>
              <a:t>Сивка и Бурка. </a:t>
            </a:r>
          </a:p>
          <a:p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Найди ошибку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b="1" smtClean="0"/>
              <a:t>Цель: </a:t>
            </a:r>
            <a:r>
              <a:rPr lang="ru-RU" sz="2000" smtClean="0"/>
              <a:t>развивать умение выделять в речи слова, обозначающие предмет. </a:t>
            </a:r>
          </a:p>
          <a:p>
            <a:pPr>
              <a:buFontTx/>
              <a:buNone/>
            </a:pPr>
            <a:r>
              <a:rPr lang="ru-RU" sz="2000" smtClean="0"/>
              <a:t> Учитель называет ряд слов, обозначающих названия предметов и допускает одну «ошибку». Ученики должны определить, какое слово лишнее и почему. Правильно выполнивший задание, получает фишку. Выигрывает тот, у кого больше фишек. </a:t>
            </a:r>
          </a:p>
          <a:p>
            <a:pPr>
              <a:buFontTx/>
              <a:buNone/>
            </a:pPr>
            <a:r>
              <a:rPr lang="ru-RU" sz="2000" smtClean="0"/>
              <a:t> Примерный материал: </a:t>
            </a:r>
          </a:p>
          <a:p>
            <a:pPr>
              <a:buFontTx/>
              <a:buNone/>
            </a:pPr>
            <a:r>
              <a:rPr lang="ru-RU" sz="2000" smtClean="0"/>
              <a:t>1.Кукла, дом, море, вышла, ученик. </a:t>
            </a:r>
          </a:p>
          <a:p>
            <a:pPr>
              <a:buFontTx/>
              <a:buNone/>
            </a:pPr>
            <a:r>
              <a:rPr lang="ru-RU" sz="2000" smtClean="0"/>
              <a:t> 2.Карта, солнце, железный, дверь, моряк. </a:t>
            </a:r>
          </a:p>
          <a:p>
            <a:pPr>
              <a:buFontTx/>
              <a:buNone/>
            </a:pPr>
            <a:r>
              <a:rPr lang="ru-RU" sz="2000" smtClean="0"/>
              <a:t> 3.Девочка, мел, больше, карандаш, жаба. </a:t>
            </a:r>
          </a:p>
          <a:p>
            <a:pPr>
              <a:buFontTx/>
              <a:buNone/>
            </a:pPr>
            <a:r>
              <a:rPr lang="ru-RU" sz="2000" smtClean="0"/>
              <a:t> 4.Замок, тяжело, петух, тарелка, вишня. </a:t>
            </a:r>
          </a:p>
          <a:p>
            <a:pPr>
              <a:buFontTx/>
              <a:buNone/>
            </a:pPr>
            <a:r>
              <a:rPr lang="ru-RU" sz="2000" smtClean="0"/>
              <a:t> 5.Бежит, книга, окно, ворота, слон и т.п. </a:t>
            </a:r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«Конструктор».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b="1" smtClean="0"/>
              <a:t>С большим интересом дети играют в</a:t>
            </a:r>
          </a:p>
          <a:p>
            <a:pPr>
              <a:buFontTx/>
              <a:buNone/>
            </a:pPr>
            <a:r>
              <a:rPr lang="ru-RU" sz="2800" b="1" smtClean="0"/>
              <a:t>Если взять большое слово, </a:t>
            </a:r>
          </a:p>
          <a:p>
            <a:pPr>
              <a:buFontTx/>
              <a:buNone/>
            </a:pPr>
            <a:r>
              <a:rPr lang="ru-RU" sz="2800" b="1" smtClean="0"/>
              <a:t>Вынуть буквы, </a:t>
            </a:r>
          </a:p>
          <a:p>
            <a:pPr>
              <a:buFontTx/>
              <a:buNone/>
            </a:pPr>
            <a:r>
              <a:rPr lang="ru-RU" sz="2800" b="1" smtClean="0"/>
              <a:t>Раз и два, </a:t>
            </a:r>
          </a:p>
          <a:p>
            <a:pPr>
              <a:buFontTx/>
              <a:buNone/>
            </a:pPr>
            <a:r>
              <a:rPr lang="ru-RU" sz="2800" b="1" smtClean="0"/>
              <a:t>А потом собрать их снова,</a:t>
            </a:r>
          </a:p>
          <a:p>
            <a:pPr>
              <a:buFontTx/>
              <a:buNone/>
            </a:pPr>
            <a:r>
              <a:rPr lang="ru-RU" sz="2800" b="1" smtClean="0"/>
              <a:t>Выйдут новые слова.</a:t>
            </a:r>
          </a:p>
          <a:p>
            <a:pPr>
              <a:buFontTx/>
              <a:buNone/>
            </a:pPr>
            <a:r>
              <a:rPr lang="ru-RU" sz="2800" b="1" smtClean="0"/>
              <a:t>- Из слова </a:t>
            </a:r>
            <a:r>
              <a:rPr lang="ru-RU" sz="2800" b="1" i="1" smtClean="0">
                <a:solidFill>
                  <a:srgbClr val="C00000"/>
                </a:solidFill>
              </a:rPr>
              <a:t>«грамотей»</a:t>
            </a:r>
            <a:r>
              <a:rPr lang="ru-RU" sz="2800" b="1" smtClean="0">
                <a:solidFill>
                  <a:srgbClr val="C00000"/>
                </a:solidFill>
              </a:rPr>
              <a:t> </a:t>
            </a:r>
            <a:r>
              <a:rPr lang="ru-RU" sz="2800" b="1" smtClean="0"/>
              <a:t>составьте 10 слов. (</a:t>
            </a:r>
            <a:r>
              <a:rPr lang="ru-RU" sz="2800" b="1" i="1" smtClean="0"/>
              <a:t>Герой, гром, гора, гам, рота, рот, метр, метро, море, тема)</a:t>
            </a:r>
            <a:r>
              <a:rPr lang="ru-RU" sz="2800" b="1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 теме «Предложение»</a:t>
            </a:r>
            <a:b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интересом дети выполняют упражнение </a:t>
            </a: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«Составь предложение из букв слова».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Например, слово «КОТ». Предложение: </a:t>
            </a:r>
            <a:r>
              <a:rPr lang="ru-RU" b="1" u="sng" smtClean="0">
                <a:solidFill>
                  <a:srgbClr val="C00000"/>
                </a:solidFill>
              </a:rPr>
              <a:t>К</a:t>
            </a:r>
            <a:r>
              <a:rPr lang="ru-RU" smtClean="0"/>
              <a:t>атя </a:t>
            </a:r>
            <a:r>
              <a:rPr lang="ru-RU" b="1" u="sng" smtClean="0">
                <a:solidFill>
                  <a:srgbClr val="C00000"/>
                </a:solidFill>
              </a:rPr>
              <a:t>о</a:t>
            </a:r>
            <a:r>
              <a:rPr lang="ru-RU" smtClean="0"/>
              <a:t>тмерила </a:t>
            </a:r>
            <a:r>
              <a:rPr lang="ru-RU" b="1" u="sng" smtClean="0">
                <a:solidFill>
                  <a:srgbClr val="C00000"/>
                </a:solidFill>
              </a:rPr>
              <a:t>т</a:t>
            </a:r>
            <a:r>
              <a:rPr lang="ru-RU" smtClean="0"/>
              <a:t>кань».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3600" smtClean="0"/>
              <a:t>На этапе </a:t>
            </a:r>
            <a:r>
              <a:rPr lang="ru-RU" sz="3600" b="1" smtClean="0">
                <a:solidFill>
                  <a:srgbClr val="C00000"/>
                </a:solidFill>
              </a:rPr>
              <a:t>чистописания</a:t>
            </a:r>
            <a:r>
              <a:rPr lang="ru-RU" sz="3600" smtClean="0"/>
              <a:t> практикую давать детям ряд слов, в котором надо найти «лишнее» слово.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mtClean="0"/>
              <a:t> </a:t>
            </a:r>
            <a:br>
              <a:rPr lang="ru-RU" smtClean="0"/>
            </a:br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Например, на доске записаны слова: </a:t>
            </a:r>
            <a:r>
              <a:rPr lang="ru-RU" i="1" smtClean="0"/>
              <a:t>метель, вьюга, честь, свекровь.</a:t>
            </a:r>
            <a:endParaRPr lang="ru-RU" smtClean="0"/>
          </a:p>
          <a:p>
            <a:pPr>
              <a:buFontTx/>
              <a:buNone/>
            </a:pPr>
            <a:r>
              <a:rPr lang="ru-RU" i="1" smtClean="0"/>
              <a:t>«Лишними» могут быть:</a:t>
            </a:r>
            <a:endParaRPr lang="ru-RU" smtClean="0"/>
          </a:p>
          <a:p>
            <a:pPr>
              <a:buFontTx/>
              <a:buNone/>
            </a:pPr>
            <a:r>
              <a:rPr lang="ru-RU" i="1" smtClean="0"/>
              <a:t>Вьюга – 1 скл., остальные 3 скл.,</a:t>
            </a:r>
            <a:endParaRPr lang="ru-RU" smtClean="0"/>
          </a:p>
          <a:p>
            <a:pPr>
              <a:buFontTx/>
              <a:buNone/>
            </a:pPr>
            <a:r>
              <a:rPr lang="ru-RU" i="1" smtClean="0"/>
              <a:t>Честь – 1 слог, остальные двусложные.</a:t>
            </a:r>
            <a:endParaRPr lang="ru-RU" smtClean="0"/>
          </a:p>
          <a:p>
            <a:pPr>
              <a:buFontTx/>
              <a:buNone/>
            </a:pPr>
            <a:r>
              <a:rPr lang="ru-RU" i="1" smtClean="0"/>
              <a:t>Свекровь – одушевленное, остальные неодушевленные.</a:t>
            </a:r>
            <a:endParaRPr lang="ru-RU" smtClean="0"/>
          </a:p>
          <a:p>
            <a:pPr>
              <a:buFontTx/>
              <a:buNone/>
            </a:pPr>
            <a:r>
              <a:rPr lang="ru-RU" smtClean="0"/>
              <a:t> 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Игра «Звери спрятались». 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Дается на доске текст. Дети должны найти в нем названия зверей. Попробуйте сами найти всех животных.</a:t>
            </a:r>
          </a:p>
          <a:p>
            <a:pPr>
              <a:buFontTx/>
              <a:buNone/>
            </a:pPr>
            <a:r>
              <a:rPr lang="ru-RU" sz="2400" i="1" smtClean="0"/>
              <a:t>Пришли ребята в зоопарк. Воз</a:t>
            </a:r>
            <a:r>
              <a:rPr lang="ru-RU" sz="2400" b="1" i="1" u="sng" smtClean="0"/>
              <a:t>ле в</a:t>
            </a:r>
            <a:r>
              <a:rPr lang="ru-RU" sz="2400" i="1" smtClean="0"/>
              <a:t>хода – п</a:t>
            </a:r>
            <a:r>
              <a:rPr lang="ru-RU" sz="2400" b="1" i="1" u="sng" smtClean="0"/>
              <a:t>олень</a:t>
            </a:r>
            <a:r>
              <a:rPr lang="ru-RU" sz="2400" i="1" smtClean="0"/>
              <a:t>я.  И объявление: «Мухо</a:t>
            </a:r>
            <a:r>
              <a:rPr lang="ru-RU" sz="2400" b="1" i="1" u="sng" smtClean="0"/>
              <a:t>мор ж</a:t>
            </a:r>
            <a:r>
              <a:rPr lang="ru-RU" sz="2400" i="1" smtClean="0"/>
              <a:t>ареный». </a:t>
            </a:r>
            <a:r>
              <a:rPr lang="ru-RU" sz="2400" b="1" i="1" u="sng" smtClean="0"/>
              <a:t>Рысь</a:t>
            </a:r>
            <a:r>
              <a:rPr lang="ru-RU" sz="2400" i="1" smtClean="0"/>
              <a:t>ю пробежал охранник. Ребята за ним, но по пути за</a:t>
            </a:r>
            <a:r>
              <a:rPr lang="ru-RU" sz="2400" b="1" i="1" u="sng" smtClean="0"/>
              <a:t>слон</a:t>
            </a:r>
            <a:r>
              <a:rPr lang="ru-RU" sz="2400" i="1" smtClean="0"/>
              <a:t>. Послыша</a:t>
            </a:r>
            <a:r>
              <a:rPr lang="ru-RU" sz="2400" b="1" i="1" u="sng" smtClean="0"/>
              <a:t>лось</a:t>
            </a:r>
            <a:r>
              <a:rPr lang="ru-RU" sz="2400" i="1" smtClean="0"/>
              <a:t>  рычание. «Принес</a:t>
            </a:r>
            <a:r>
              <a:rPr lang="ru-RU" sz="2400" b="1" i="1" u="sng" smtClean="0"/>
              <a:t>ти гр</a:t>
            </a:r>
            <a:r>
              <a:rPr lang="ru-RU" sz="2400" i="1" smtClean="0"/>
              <a:t>абли! – скомандовал охранник. Принес</a:t>
            </a:r>
            <a:r>
              <a:rPr lang="ru-RU" sz="2400" b="1" i="1" u="sng" smtClean="0"/>
              <a:t>ли са</a:t>
            </a:r>
            <a:r>
              <a:rPr lang="ru-RU" sz="2400" i="1" smtClean="0"/>
              <a:t>мые новые. «Вели</a:t>
            </a:r>
            <a:r>
              <a:rPr lang="ru-RU" sz="2400" b="1" i="1" u="sng" smtClean="0"/>
              <a:t>ка бан</a:t>
            </a:r>
            <a:r>
              <a:rPr lang="ru-RU" sz="2400" i="1" smtClean="0"/>
              <a:t>ка, - почему-то сказал охранник. И добавил:- Зоопарк закрыт». </a:t>
            </a:r>
            <a:endParaRPr lang="ru-RU" sz="2400" smtClean="0"/>
          </a:p>
          <a:p>
            <a:pPr>
              <a:buFontTx/>
              <a:buNone/>
            </a:pPr>
            <a:r>
              <a:rPr lang="ru-RU" sz="2400" i="1" smtClean="0"/>
              <a:t>Так и не увидели ни одного зверя. А жаль. Их здесь вон сколько. Целых девять, и все на виду. Найдите их!</a:t>
            </a:r>
            <a:endParaRPr lang="ru-RU" sz="2400" smtClean="0"/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Повторяя и закрепляя тему </a:t>
            </a:r>
            <a:r>
              <a:rPr lang="ru-RU" sz="32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Предлоги</a:t>
            </a:r>
            <a:r>
              <a:rPr lang="ru-RU" sz="32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можно провести игру </a:t>
            </a:r>
            <a:r>
              <a:rPr lang="ru-RU" sz="32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больше?</a:t>
            </a:r>
            <a:r>
              <a:rPr lang="ru-RU" sz="32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карточкам с иллюстрациями повторяется до 10 предлогов. Предложений можно составить ещё больше. Используя такие пособия, можно быстро вспомнить предлоги, повторить правила написания предлогов с другими словами;  работать над развитием речи, составляя предложения, мини-тексты; пополнять словарный запас  учащихся.</a:t>
            </a:r>
            <a:endParaRPr lang="ru-RU" sz="1600" b="1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7" name="Содержимое 4" descr="C:\Documents and Settings\UserXP\Мои документы\Загрузки\f_49e3c0c8a84a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124200"/>
            <a:ext cx="4038600" cy="2994025"/>
          </a:xfrm>
        </p:spPr>
      </p:pic>
      <p:pic>
        <p:nvPicPr>
          <p:cNvPr id="31748" name="Содержимое 5" descr="C:\Documents and Settings\UserXP\Мои документы\Загрузки\f_49e3c0d11518f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124200"/>
            <a:ext cx="4343400" cy="297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US" b="1" u="sng" smtClean="0">
                <a:solidFill>
                  <a:srgbClr val="C00000"/>
                </a:solidFill>
              </a:rPr>
              <a:t/>
            </a:r>
            <a:br>
              <a:rPr lang="en-US" b="1" u="sng" smtClean="0">
                <a:solidFill>
                  <a:srgbClr val="C00000"/>
                </a:solidFill>
              </a:rPr>
            </a:br>
            <a:r>
              <a:rPr lang="ru-RU" b="1" u="sng" smtClean="0">
                <a:solidFill>
                  <a:srgbClr val="C00000"/>
                </a:solidFill>
              </a:rPr>
              <a:t>Задачи: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sz="2400" b="1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611560" y="1396999"/>
          <a:ext cx="8032408" cy="510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sz="2400" b="1" smtClean="0"/>
              <a:t>Ценность таких игр заключается в том, что на их материале можно отрабатывать также скорость чтения, слоговой состав слова, развивать орфографическую зоркость и многое другое. </a:t>
            </a:r>
            <a:br>
              <a:rPr lang="ru-RU" sz="2400" b="1" smtClean="0"/>
            </a:br>
            <a:r>
              <a:rPr lang="ru-RU" sz="2400" b="1" smtClean="0"/>
              <a:t>Важная роль занимательных дидактических игр состоит еще и в том, что они способствуют снятию напряжения и страха при письме у детей, чувствующих свою собственную несостоятельность, создает положительный эмоциональный настой в ходе урока. </a:t>
            </a:r>
            <a:br>
              <a:rPr lang="ru-RU" sz="2400" b="1" smtClean="0"/>
            </a:br>
            <a:r>
              <a:rPr lang="ru-RU" sz="2400" b="1" smtClean="0"/>
              <a:t>Ребенок с удовольствием выполняет любые задания и упражнения учителя. И учитель, таким образом, стимулирует правильную речь ученика как устную, так и письменную. </a:t>
            </a:r>
            <a:br>
              <a:rPr lang="ru-RU" sz="2400" b="1" smtClean="0"/>
            </a:b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ru-RU" sz="3600" b="1" smtClean="0"/>
              <a:t>Одно из важнейших средств для развития интереса – это </a:t>
            </a:r>
            <a:r>
              <a:rPr lang="ru-RU" sz="4800" b="1" smtClean="0">
                <a:solidFill>
                  <a:srgbClr val="C00000"/>
                </a:solidFill>
              </a:rPr>
              <a:t>самостоятельная работа</a:t>
            </a:r>
            <a:r>
              <a:rPr lang="ru-RU" sz="3600" b="1" smtClean="0"/>
              <a:t>. Но ребенку будет интересно, если он выполнит задания, поэтому вводим </a:t>
            </a:r>
            <a:r>
              <a:rPr lang="ru-RU" sz="4800" b="1" smtClean="0">
                <a:solidFill>
                  <a:srgbClr val="C00000"/>
                </a:solidFill>
              </a:rPr>
              <a:t>поуровневое обучение.</a:t>
            </a:r>
            <a:br>
              <a:rPr lang="ru-RU" sz="4800" b="1" smtClean="0">
                <a:solidFill>
                  <a:srgbClr val="C00000"/>
                </a:solidFill>
              </a:rPr>
            </a:br>
            <a:endParaRPr lang="ru-RU" sz="48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sz="2800" b="1" u="sng" smtClean="0">
                <a:solidFill>
                  <a:srgbClr val="C00000"/>
                </a:solidFill>
              </a:rPr>
              <a:t>Парные согласные на конце слова</a:t>
            </a:r>
            <a:r>
              <a:rPr lang="ru-RU" sz="2800" smtClean="0">
                <a:solidFill>
                  <a:srgbClr val="C00000"/>
                </a:solidFill>
              </a:rPr>
              <a:t/>
            </a:r>
            <a:br>
              <a:rPr lang="ru-RU" sz="2800" smtClean="0">
                <a:solidFill>
                  <a:srgbClr val="C00000"/>
                </a:solidFill>
              </a:rPr>
            </a:br>
            <a:r>
              <a:rPr lang="ru-RU" sz="2800" b="1" i="1" u="sng" smtClean="0">
                <a:solidFill>
                  <a:srgbClr val="C00000"/>
                </a:solidFill>
              </a:rPr>
              <a:t>Задание 1.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1800" smtClean="0"/>
              <a:t> </a:t>
            </a:r>
            <a:r>
              <a:rPr lang="ru-RU" sz="1800" i="1" u="sng" smtClean="0"/>
              <a:t>Уровень 1.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 </a:t>
            </a:r>
            <a:br>
              <a:rPr lang="ru-RU" sz="1200" smtClean="0"/>
            </a:br>
            <a:r>
              <a:rPr lang="ru-RU" sz="1800" b="1" smtClean="0"/>
              <a:t>Спишите. Вставьте пропущенные буквы. Напишите проверочные. 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r>
              <a:rPr lang="ru-RU" sz="1800" smtClean="0"/>
              <a:t>Ястре(б, п ) - …, арбу(с, з) - …, гара(ш, ж) - …, жира(в,ф) - …, заво(т,д) - …, гвоз(д, т)ь - …, ёр(ж,ш) -…, вежли(в,ф) -…, хоро(ж,ш) - …. .</a:t>
            </a:r>
            <a:br>
              <a:rPr lang="ru-RU" sz="1800" smtClean="0"/>
            </a:br>
            <a:r>
              <a:rPr lang="ru-RU" sz="1800" smtClean="0"/>
              <a:t> 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ru-RU" sz="1800" i="1" u="sng" smtClean="0"/>
              <a:t>Уровень 2.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1200" smtClean="0"/>
              <a:t> </a:t>
            </a:r>
            <a:br>
              <a:rPr lang="ru-RU" sz="1200" smtClean="0"/>
            </a:br>
            <a:r>
              <a:rPr lang="ru-RU" sz="1600" b="1" smtClean="0"/>
              <a:t>Прочитайте слова. Вставьте пропущенные буквы. Напишите проверочные. 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b="1" smtClean="0"/>
              <a:t> 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800" smtClean="0"/>
              <a:t>Ястре… - …, арбу… - …, гара… - …, жира… - …, заво… - …, гвоз…ь - …, ёр… -…, вежли… - …, хоро… -….</a:t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r>
              <a:rPr lang="ru-RU" sz="1800" i="1" u="sng" smtClean="0"/>
              <a:t>Уровень 3.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 </a:t>
            </a:r>
            <a:br>
              <a:rPr lang="ru-RU" sz="1200" smtClean="0"/>
            </a:br>
            <a:r>
              <a:rPr lang="ru-RU" sz="1600" b="1" smtClean="0"/>
              <a:t>Прочитайте слова. Вставьте пропущенные буквы. Напишите проверочные.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mtClean="0"/>
              <a:t> 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mtClean="0"/>
              <a:t>Разделите слова на 2 группы.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 </a:t>
            </a:r>
            <a:br>
              <a:rPr lang="ru-RU" sz="1200" smtClean="0"/>
            </a:br>
            <a:r>
              <a:rPr lang="ru-RU" sz="1800" smtClean="0"/>
              <a:t>Ястре… - …, арбу… - …, гара… - …, жира… - …, заво… - …, гвоз…ь - …, ёр… -…, вежли… - …, хоро… -….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Выводы: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1)</a:t>
            </a:r>
            <a:r>
              <a:rPr lang="ru-RU" sz="2400" smtClean="0"/>
              <a:t> занимательность на уроке – эффективное средство </a:t>
            </a:r>
            <a:br>
              <a:rPr lang="ru-RU" sz="2400" smtClean="0"/>
            </a:br>
            <a:r>
              <a:rPr lang="ru-RU" sz="2400" smtClean="0"/>
              <a:t>для воспитания познавательных интересов </a:t>
            </a:r>
            <a:br>
              <a:rPr lang="ru-RU" sz="2400" smtClean="0"/>
            </a:br>
            <a:r>
              <a:rPr lang="ru-RU" sz="2400" smtClean="0"/>
              <a:t> и активизации деятельности учащихся. </a:t>
            </a:r>
            <a:br>
              <a:rPr lang="ru-RU" sz="2400" smtClean="0"/>
            </a:br>
            <a:r>
              <a:rPr lang="ru-RU" sz="2400" b="1" smtClean="0"/>
              <a:t>2)</a:t>
            </a:r>
            <a:r>
              <a:rPr lang="ru-RU" sz="2400" smtClean="0"/>
              <a:t> Игра – один из приёмов преодоления пассивности. </a:t>
            </a:r>
            <a:br>
              <a:rPr lang="ru-RU" sz="2400" smtClean="0"/>
            </a:br>
            <a:r>
              <a:rPr lang="ru-RU" sz="2400" b="1" smtClean="0"/>
              <a:t>3)</a:t>
            </a:r>
            <a:r>
              <a:rPr lang="ru-RU" sz="2400" smtClean="0"/>
              <a:t> Игра развивает умственную деятельность учащихся, </a:t>
            </a:r>
            <a:br>
              <a:rPr lang="ru-RU" sz="2400" smtClean="0"/>
            </a:br>
            <a:r>
              <a:rPr lang="ru-RU" sz="2400" smtClean="0"/>
              <a:t> внимание, тренирует память, стимулирует интерес к предмету. </a:t>
            </a:r>
            <a:br>
              <a:rPr lang="ru-RU" sz="2400" smtClean="0"/>
            </a:br>
            <a:r>
              <a:rPr lang="ru-RU" sz="2400" b="1" smtClean="0"/>
              <a:t>4)</a:t>
            </a:r>
            <a:r>
              <a:rPr lang="ru-RU" sz="2400" smtClean="0"/>
              <a:t> Игровые формы обучения на уроках русского языка </a:t>
            </a:r>
            <a:br>
              <a:rPr lang="ru-RU" sz="2400" smtClean="0"/>
            </a:br>
            <a:r>
              <a:rPr lang="ru-RU" sz="2400" smtClean="0"/>
              <a:t>развивают творчество детей </a:t>
            </a:r>
            <a:br>
              <a:rPr lang="ru-RU" sz="2400" smtClean="0"/>
            </a:br>
            <a:r>
              <a:rPr lang="ru-RU" sz="2400" smtClean="0"/>
              <a:t>и создают прочную базу знаний на данном этапе обучения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b="1" u="sng" smtClean="0">
                <a:solidFill>
                  <a:srgbClr val="C00000"/>
                </a:solidFill>
              </a:rPr>
              <a:t>Выдвинула гипотезу: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en-US" sz="2800" smtClean="0"/>
              <a:t> 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если  учитель  постоянно будет создавать условия для формирования познавательной активности и целенаправленно и регулярно её  развивать, это будет способствовать достижению более высокого уровня познавательной активности, и, следовательно, качественному росту результатов обучения.</a:t>
            </a:r>
            <a:br>
              <a:rPr lang="ru-RU" sz="2800" b="1" smtClean="0"/>
            </a:br>
            <a:r>
              <a:rPr lang="ru-RU" sz="2800" smtClean="0"/>
              <a:t> 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sz="1800" smtClean="0"/>
              <a:t>В ходе реализации поставленных задач в первую очередь предстоит:</a:t>
            </a:r>
            <a:br>
              <a:rPr lang="ru-RU" sz="1800" smtClean="0"/>
            </a:br>
            <a:r>
              <a:rPr lang="ru-RU" sz="1600" b="1" smtClean="0"/>
              <a:t> 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b="1" smtClean="0">
                <a:solidFill>
                  <a:srgbClr val="C00000"/>
                </a:solidFill>
              </a:rPr>
              <a:t>1.Изучение педагогических программных средств по русскому языку и оценке их достоинств и недостатков.  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en-US" sz="1600" b="1" smtClean="0"/>
              <a:t> 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b="1" smtClean="0">
                <a:solidFill>
                  <a:srgbClr val="C00000"/>
                </a:solidFill>
              </a:rPr>
              <a:t>2.Внедрение в свою практику новых технологий обучения таких как: </a:t>
            </a:r>
            <a:r>
              <a:rPr lang="ru-RU" sz="1800" smtClean="0">
                <a:solidFill>
                  <a:srgbClr val="C00000"/>
                </a:solidFill>
              </a:rPr>
              <a:t/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> Компьютерные технологии обучения </a:t>
            </a:r>
            <a:r>
              <a:rPr lang="ru-RU" sz="1600" b="1" smtClean="0"/>
              <a:t> - </a:t>
            </a:r>
            <a:r>
              <a:rPr lang="ru-RU" sz="1600" smtClean="0"/>
              <a:t>совокупность методов, приемов, способов, средств создания педагогических условий на основе компьютерной техники, средств телекоммуникационной связи и интерактивного программного продукта, моделирующих часть функций педагога по представлению, передаче и сбору информации, организации контроля и управления познавательной деятельностью</a:t>
            </a:r>
            <a:r>
              <a:rPr lang="ru-RU" sz="1600" b="1" smtClean="0"/>
              <a:t>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b="1" smtClean="0">
                <a:solidFill>
                  <a:srgbClr val="C00000"/>
                </a:solidFill>
              </a:rPr>
              <a:t>Дифференциация обучения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600" smtClean="0"/>
              <a:t>- обучение строю на основе дифференциации, позволяющей учитывать индивидуальный темп продвижения школьника, корректировать возникающие трудности, обеспечить поддержку его способностей. </a:t>
            </a:r>
            <a:br>
              <a:rPr lang="ru-RU" sz="1600" smtClean="0"/>
            </a:br>
            <a:r>
              <a:rPr lang="ru-RU" sz="1600" b="1" smtClean="0"/>
              <a:t> 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b="1" smtClean="0">
                <a:solidFill>
                  <a:srgbClr val="C00000"/>
                </a:solidFill>
              </a:rPr>
              <a:t>Мультимедиа  технологии </a:t>
            </a:r>
            <a:r>
              <a:rPr lang="ru-RU" sz="1600" b="1" smtClean="0"/>
              <a:t>-</a:t>
            </a:r>
            <a:r>
              <a:rPr lang="ru-RU" sz="1600" smtClean="0"/>
              <a:t> способ подготовки электронных документов, включающих визуальные и аудиоэффекты, мультипрограммирование различных ситуаций.  Применение мультимедиа технологий открывает перспективное направление развития современных компьютерных технологий обучения. </a:t>
            </a:r>
            <a:br>
              <a:rPr lang="ru-RU" sz="1600" smtClean="0"/>
            </a:br>
            <a:r>
              <a:rPr lang="ru-RU" sz="16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2000" smtClean="0"/>
              <a:t> </a:t>
            </a:r>
            <a:r>
              <a:rPr lang="ru-RU" sz="2000" b="1" smtClean="0"/>
              <a:t>Родоначальником научного подхода к проблеме познавательного интереса следует считать Я.А.Коменского, который писал в "Великой дидактике", что "… нужно прежде всего возбудить у школьников серьезную любовь к предмету, доказав его превосходство, приятность". Данная проблема отражена в работах И.Г.Песталоцци, отмечающего, что школа должна организовать многостороннюю деятельность детей, развивающую их "ум, сердце и руки", опираясь на стойкие познавательные интересы.                        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ru-RU" sz="2000" b="1" smtClean="0"/>
              <a:t>Так же значимость познавательного интереса осознавали классики зарубежной педагогики Дистервег, Ж.Ж. Руссо, Д. Локк. Они считали познавательный интерес важнейшим средством привития любви к познанию. По словам И.И. Бецкого, "… природу детей нельзя разбудить, пока учение будет горестным, нужно приохотить детей к занятиям, вызвать у них любовь к учению". </a:t>
            </a:r>
            <a:br>
              <a:rPr lang="ru-RU" sz="2000" b="1" smtClean="0"/>
            </a:b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ru-RU" sz="3200" b="1" smtClean="0"/>
              <a:t>XXI век — век высоких компьютерных технологий. Современный ребёнок живёт в мире электронной культуры.  Первоклассник, впервые переступив порог школы, попадает в мир знаний, где ему предстоит открывать много неизвестного, искать оригинальные, нестандартные решения в различных видах деятельности. </a:t>
            </a:r>
            <a:br>
              <a:rPr lang="ru-RU" sz="3200" b="1" smtClean="0"/>
            </a:b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http://school4usp.ucoz.ru/Teachers/Articles/101115_NachShkola/Picture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2800" b="1" smtClean="0"/>
              <a:t>Использование ИКТ позволяет погрузиться в другой мир, увидеть его своими глазами. По данным исследований, в памяти человека остается 1/4 часть услышанного материала, 1/3 часть увиденного, 1/2 часть увиденного и услышанного, 3/4 части материала, если ученик привлечен в активные действия в процессе обучения. Компьютер позволяет создать условия для повышения процесса обучения: совершенствование содержания, методов и организационных форм.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1009</Words>
  <Application>Microsoft Office PowerPoint</Application>
  <PresentationFormat>Экран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Игра – как средство развития познавательной активности младших школьников на уроках русского языка.   </vt:lpstr>
      <vt:lpstr>       Цель:   выявить и изучить наиболее эффективные технологии развития познавательной активности школьников к учению на уроках русского языка </vt:lpstr>
      <vt:lpstr> Задачи:   </vt:lpstr>
      <vt:lpstr>Выдвинула гипотезу:    если  учитель  постоянно будет создавать условия для формирования познавательной активности и целенаправленно и регулярно её  развивать, это будет способствовать достижению более высокого уровня познавательной активности, и, следовательно, качественному росту результатов обучения.   </vt:lpstr>
      <vt:lpstr>В ходе реализации поставленных задач в первую очередь предстоит:   1.Изучение педагогических программных средств по русскому языку и оценке их достоинств и недостатков.      2.Внедрение в свою практику новых технологий обучения таких как:   Компьютерные технологии обучения  - совокупность методов, приемов, способов, средств создания педагогических условий на основе компьютерной техники, средств телекоммуникационной связи и интерактивного программного продукта, моделирующих часть функций педагога по представлению, передаче и сбору информации, организации контроля и управления познавательной деятельностью  Дифференциация обучения - обучение строю на основе дифференциации, позволяющей учитывать индивидуальный темп продвижения школьника, корректировать возникающие трудности, обеспечить поддержку его способностей.    Мультимедиа  технологии - способ подготовки электронных документов, включающих визуальные и аудиоэффекты, мультипрограммирование различных ситуаций.  Применение мультимедиа технологий открывает перспективное направление развития современных компьютерных технологий обучения.   </vt:lpstr>
      <vt:lpstr> Родоначальником научного подхода к проблеме познавательного интереса следует считать Я.А.Коменского, который писал в "Великой дидактике", что "… нужно прежде всего возбудить у школьников серьезную любовь к предмету, доказав его превосходство, приятность". Данная проблема отражена в работах И.Г.Песталоцци, отмечающего, что школа должна организовать многостороннюю деятельность детей, развивающую их "ум, сердце и руки", опираясь на стойкие познавательные интересы.                         Так же значимость познавательного интереса осознавали классики зарубежной педагогики Дистервег, Ж.Ж. Руссо, Д. Локк. Они считали познавательный интерес важнейшим средством привития любви к познанию. По словам И.И. Бецкого, "… природу детей нельзя разбудить, пока учение будет горестным, нужно приохотить детей к занятиям, вызвать у них любовь к учению".  </vt:lpstr>
      <vt:lpstr>XXI век — век высоких компьютерных технологий. Современный ребёнок живёт в мире электронной культуры.  Первоклассник, впервые переступив порог школы, попадает в мир знаний, где ему предстоит открывать много неизвестного, искать оригинальные, нестандартные решения в различных видах деятельности.  </vt:lpstr>
      <vt:lpstr>Презентация PowerPoint</vt:lpstr>
      <vt:lpstr>Использование ИКТ позволяет погрузиться в другой мир, увидеть его своими глазами. По данным исследований, в памяти человека остается 1/4 часть услышанного материала, 1/3 часть увиденного, 1/2 часть увиденного и услышанного, 3/4 части материала, если ученик привлечен в активные действия в процессе обучения. Компьютер позволяет создать условия для повышения процесса обучения: совершенствование содержания, методов и организационных форм. </vt:lpstr>
      <vt:lpstr>                 Презентация – мощное средство наглядности, развитие познавательного интереса. Применение мультимедийных презентаций позволяет сделать уроки более интересными, включает в процесс восприятия не только зрение, но и слух, эмоции, воображение, помогает детям глубже погрузиться в изучаемый материал, сделать процесс обучения менее утомительным. Благодаря компьютеру дети на уроках получают наглядную информацию в виде видеофрагментов, фильмов.                 . </vt:lpstr>
      <vt:lpstr>Кроме того, фрагменты уроков, на которых используются презентации, отражают один из главных принципов создания современного урока – принцип фасциации (принцип привлекательности). Благодаря презентациям, дети, которые обычно не отличались высокой активностью на уроках, стали активно высказывать свое мнение, рассуждать.  Включая в урок новые средства обучения, позволяет вывести на новый уровень учебно-познавательный интерес, разнообразить процесс обучения. Повышается активность учеников. Мотивы обучения становятся более устойчивыми, появляется интерес к предмету. </vt:lpstr>
      <vt:lpstr>Формирование творческой личности, одна из главных задач, провозглашенных в концепции модернизации российского образования. Её реализация диктует необходимость развития познавательных интересов, способностей и возможностей ребёнка. Наиболее эффективными средствами включения ребёнка в процесс творчества на уроке являются: игровая деятельность; создание положительных эмоциональных ситуаций; работа в парах; проблемное обучение.</vt:lpstr>
      <vt:lpstr>В учебных занятиях с младшими школьниками необходимы элементы  игры.  Игра,  являясь основным видом деятельности дошкольника,  продолжает занимать важное место в жизни младших школьников, она рассматривается в качестве важного компонента основной деятельности  младших школьников — учения. Игровые элементы активизируют учебную деятельность учащихся, способствуют развитию самостоятельности и инициативы, товарищества и взаимопомощи в труде. Игра — важное средство повышения у учащихся интереса к учению. </vt:lpstr>
      <vt:lpstr>Игры подразделяются на творческие и игры с правилами. Творческие игры, в свою очередь включают: театральные, сюжетно-ролевые и строительные игры. Игры с правилами – это дидактические, подвижные, музыкальные  игры и игры–забавы.</vt:lpstr>
      <vt:lpstr>В начальном обучении широко распространены дидактические, или обучающие  игры. Они имеют познавательное содержание и направлены на умственное развитие учащихся.</vt:lpstr>
      <vt:lpstr>               Дидактическая игра.  Цель игры пробудить интерес к познанию, науке, книге, учению. В младшем школьном возрасте игра наряду с учением занимает важное место в развитии ребенка. При включении детей в ситуацию дидактической игры интерес к учебной деятельности резко возрастает, изучаемый материал становится для них более доступным, работоспособность значительно повышается.  </vt:lpstr>
      <vt:lpstr>.        «Выбери три слова»   ( Ее можно использовать на закрепление любых тем по русскому языку)   Цель: Проследить за формированием орфографического навыка с учетом этапа работы над орфографией.  Подбор слов зависит от изучаемых или пройденных тем.  На 9 карточках записаны девять слов:  1-й набор: рыбка, вьюга, чулок, дубки, варенье, чучело, ручьи, чум, гриб.  2-й набор: подъезд, склад, ворона, град, съемка, клад, ворота, подъем, воробей.  Двое берут по очереди карточки, выигрывает тот, у кого первого окажутся три слова , имеющую одинаковую орфограмму.    </vt:lpstr>
      <vt:lpstr>Игра « Почтальон»  Цель: Закрепить знания учащихся по подбору проверочного слова, расширить словарный запас, развивать фонематический слух, профилактика дисграфии.  Ход: Почтальон раздает группе детей (по 4-5 чел.) приглашения.  Дети определяют, куда их пригласили. огород парк море школа столовая зоопарк  гря-ки доро-ки пло-цы кни-ки хле-цы кле-ка  кали-ка бере-ки фла-ки обло-ки пиро-ки марты-ка  реди-ка ду-ки ло-ки тетра-ка сли-ки тра-ка  морко-ка ли-ки остро-ки промока-ка голу-цы реше-ка   </vt:lpstr>
      <vt:lpstr>          Игра « Шифровальщики»  Цель: автоматизация звуков, развитие фонетико-фонематического восприятия, процессов анализа и синтеза, понимание смысло-различительной функции звука и буквы, обогащение словарного запаса учащихся, развитие логического мышления.  Ход: Играют в парах: один в роли шифровальщика, другой - отгадчика.  Шифровальщик задумывает слово и шифрует его. Играющие могут попробовать свои силы в расшифровке словосочетаний и предложений.   </vt:lpstr>
      <vt:lpstr>ПРАВОПИСАНИЕ ИМЕН СОБСТВЕННЫХ Наборщики.  (Класс – 2 команды.) На доске записаны слоги: ва, зи, лю, ма, ми, пе, ро, та, то; ма, ля, на, ня, ра, ря, ся, тя, ша.  Команда девочек составляет из слогов имена мальчиков, а команда мальчиков – имена девочек. Лучшими наборщиками признаются первые 3 ученика в каждой команде, которые правильно выполнят задание. Командное неравенство присуждается команде, лучшие наборщики которой первыми выполнят работу.  Возможные имена: Ваня, Валя, Вася, Миша, Митя, Петя, Рома, Зина, Люся, Маша, Мара, Таня, Тоня, Тося, Варя. </vt:lpstr>
      <vt:lpstr>Подумайте – назовите.  (3 команды по 6 человек.) На доске записаны 3 столбика слов:  город … река …        деревня … имя …         отчество …          фамилия …  Каждый член команды по очереди выходит к доске и записывает справа имя или название. Побеждает команда, которая первой правильно выполнит задание.  </vt:lpstr>
      <vt:lpstr>                                  Игра « Клички»  Цель: формирование процесса словоизменения и словообразования, закрепление фонетического и грамматического разбора слов, правописание собственных имен.  Ход: Образуйте клички животных от следующих слов:  ШАР, СТРЕЛА, ОРЕЛ, РЫЖИЙ, ЗВЕЗДА  Составить предложения.  ШАРИК, СТРЕЛКА, ОРЛИК, РЫЖИК, ЗВЕЗДОЧКА  Выделить ту часть слова, которой вы воспользовались при составлении кличек (суффикс, окончание).  </vt:lpstr>
      <vt:lpstr> Дидактическая игра  Пол-минутки для шутки.  </vt:lpstr>
      <vt:lpstr>Дидактическая игра Найди ошибку</vt:lpstr>
      <vt:lpstr>«Конструктор». </vt:lpstr>
      <vt:lpstr> По теме «Предложение»  с интересом дети выполняют упражнение «Составь предложение из букв слова». </vt:lpstr>
      <vt:lpstr>   На этапе чистописания практикую давать детям ряд слов, в котором надо найти «лишнее» слово.    </vt:lpstr>
      <vt:lpstr>Игра «Звери спрятались». </vt:lpstr>
      <vt:lpstr>Повторяя и закрепляя тему «Предлоги», можно провести игру «Кто больше?».  По карточкам с иллюстрациями повторяется до 10 предлогов. Предложений можно составить ещё больше. Используя такие пособия, можно быстро вспомнить предлоги, повторить правила написания предлогов с другими словами;  работать над развитием речи, составляя предложения, мини-тексты; пополнять словарный запас  учащихся.</vt:lpstr>
      <vt:lpstr>Ценность таких игр заключается в том, что на их материале можно отрабатывать также скорость чтения, слоговой состав слова, развивать орфографическую зоркость и многое другое.  Важная роль занимательных дидактических игр состоит еще и в том, что они способствуют снятию напряжения и страха при письме у детей, чувствующих свою собственную несостоятельность, создает положительный эмоциональный настой в ходе урока.  Ребенок с удовольствием выполняет любые задания и упражнения учителя. И учитель, таким образом, стимулирует правильную речь ученика как устную, так и письменную.  </vt:lpstr>
      <vt:lpstr>         Одно из важнейших средств для развития интереса – это самостоятельная работа. Но ребенку будет интересно, если он выполнит задания, поэтому вводим поуровневое обучение. </vt:lpstr>
      <vt:lpstr>Парные согласные на конце слова Задание 1.  Уровень 1.   Спишите. Вставьте пропущенные буквы. Напишите проверочные.    Ястре(б, п ) - …, арбу(с, з) - …, гара(ш, ж) - …, жира(в,ф) - …, заво(т,д) - …, гвоз(д, т)ь - …, ёр(ж,ш) -…, вежли(в,ф) -…, хоро(ж,ш) - …. .   Уровень 2.   Прочитайте слова. Вставьте пропущенные буквы. Напишите проверочные.    Ястре… - …, арбу… - …, гара… - …, жира… - …, заво… - …, гвоз…ь - …, ёр… -…, вежли… - …, хоро… -….   Уровень 3.   Прочитайте слова. Вставьте пропущенные буквы. Напишите проверочные.    Разделите слова на 2 группы.   Ястре… - …, арбу… - …, гара… - …, жира… - …, заво… - …, гвоз…ь - …, ёр… -…, вежли… - …, хоро… -….</vt:lpstr>
      <vt:lpstr>Выводы:  1) занимательность на уроке – эффективное средство  для воспитания познавательных интересов   и активизации деятельности учащихся.  2) Игра – один из приёмов преодоления пассивности.  3) Игра развивает умственную деятельность учащихся,   внимание, тренирует память, стимулирует интерес к предмету.  4) Игровые формы обучения на уроках русского языка  развивают творчество детей  и создают прочную базу знаний на данном этапе обучения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</dc:creator>
  <cp:lastModifiedBy>C</cp:lastModifiedBy>
  <cp:revision>28</cp:revision>
  <cp:lastPrinted>1601-01-01T00:00:00Z</cp:lastPrinted>
  <dcterms:created xsi:type="dcterms:W3CDTF">1601-01-01T00:00:00Z</dcterms:created>
  <dcterms:modified xsi:type="dcterms:W3CDTF">2012-05-29T16:10:46Z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