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0" r:id="rId5"/>
    <p:sldId id="258" r:id="rId6"/>
    <p:sldId id="261" r:id="rId7"/>
    <p:sldId id="263" r:id="rId8"/>
    <p:sldId id="264" r:id="rId9"/>
    <p:sldId id="265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4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17A4-D294-49C8-A515-4055290811BD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6ADD3-5633-467A-A560-166311161A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17A4-D294-49C8-A515-4055290811BD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6ADD3-5633-467A-A560-166311161A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17A4-D294-49C8-A515-4055290811BD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6ADD3-5633-467A-A560-166311161A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17A4-D294-49C8-A515-4055290811BD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6ADD3-5633-467A-A560-166311161A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17A4-D294-49C8-A515-4055290811BD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6ADD3-5633-467A-A560-166311161A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17A4-D294-49C8-A515-4055290811BD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6ADD3-5633-467A-A560-166311161A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17A4-D294-49C8-A515-4055290811BD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6ADD3-5633-467A-A560-166311161A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17A4-D294-49C8-A515-4055290811BD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6ADD3-5633-467A-A560-166311161A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17A4-D294-49C8-A515-4055290811BD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6ADD3-5633-467A-A560-166311161A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17A4-D294-49C8-A515-4055290811BD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6ADD3-5633-467A-A560-166311161A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917A4-D294-49C8-A515-4055290811BD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6ADD3-5633-467A-A560-166311161A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>
                <a:alpha val="0"/>
              </a:srgbClr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917A4-D294-49C8-A515-4055290811BD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6ADD3-5633-467A-A560-166311161A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ihi.ru/avtor/iforel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la-fontaine-ch-thierry.net/fablesit/chevane2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980728"/>
            <a:ext cx="806489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66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ru-RU" sz="6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Светская </a:t>
            </a:r>
            <a:r>
              <a:rPr lang="ru-RU" sz="6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этика</a:t>
            </a:r>
          </a:p>
          <a:p>
            <a:pPr algn="ctr"/>
            <a:endParaRPr lang="ru-RU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ru-RU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ru-RU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ru-RU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ru-RU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ru-RU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ru-RU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ru-RU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ru-RU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ru-RU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ru-RU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oo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412776"/>
            <a:ext cx="4320480" cy="51206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88640"/>
            <a:ext cx="504971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Выводы урока</a:t>
            </a:r>
            <a:endParaRPr lang="ru-RU" sz="6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48064" y="692696"/>
            <a:ext cx="3647607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Учила меня бабушка...</a:t>
            </a:r>
          </a:p>
          <a:p>
            <a:r>
              <a:rPr lang="ru-RU" i="1" dirty="0" smtClean="0">
                <a:hlinkClick r:id="rId3" action="ppaction://hlinkfile"/>
              </a:rPr>
              <a:t>Леон Кон</a:t>
            </a:r>
            <a:endParaRPr lang="ru-RU" dirty="0" smtClean="0"/>
          </a:p>
          <a:p>
            <a:r>
              <a:rPr lang="ru-RU" b="1" dirty="0" smtClean="0">
                <a:solidFill>
                  <a:schemeClr val="tx2"/>
                </a:solidFill>
              </a:rPr>
              <a:t>Учила меня бабушка:</a:t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Живем под одним </a:t>
            </a:r>
            <a:r>
              <a:rPr lang="ru-RU" b="1" dirty="0" err="1" smtClean="0">
                <a:solidFill>
                  <a:schemeClr val="tx2"/>
                </a:solidFill>
              </a:rPr>
              <a:t>небушком</a:t>
            </a:r>
            <a:r>
              <a:rPr lang="ru-RU" b="1" dirty="0" smtClean="0">
                <a:solidFill>
                  <a:schemeClr val="tx2"/>
                </a:solidFill>
              </a:rPr>
              <a:t>,</a:t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Швырнули в тебя камешком – </a:t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Ответь на него хлебушком.</a:t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Всегда стараясь следовать</a:t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Советам своей бабушки,</a:t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Порой, в ответ на хлебушек,</a:t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Вновь получал я камешки.</a:t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Но все же не озлобился,</a:t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Проникся этой мудростью:</a:t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В добре удача кроется,</a:t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А не в </a:t>
            </a:r>
            <a:r>
              <a:rPr lang="ru-RU" b="1" dirty="0" err="1" smtClean="0">
                <a:solidFill>
                  <a:schemeClr val="tx2"/>
                </a:solidFill>
              </a:rPr>
              <a:t>злобливой</a:t>
            </a:r>
            <a:r>
              <a:rPr lang="ru-RU" b="1" dirty="0" smtClean="0">
                <a:solidFill>
                  <a:schemeClr val="tx2"/>
                </a:solidFill>
              </a:rPr>
              <a:t> глупости.</a:t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Уже и сам я дедушка,</a:t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Не за горами краешек.</a:t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Учу я внука : «-Хлебушек</a:t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Подай в ответ на камешек". 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207583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3851920" y="836712"/>
            <a:ext cx="4834880" cy="5289451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   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У врат обители святой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Стоял просящий подаянья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Бедняк иссохший, чуть живой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От глада, жажды и страданья.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  Куска лишь хлеба он просил,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И взор являл живую муку,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И кто-то камень положил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 его протянутую руку.</a:t>
            </a:r>
          </a:p>
          <a:p>
            <a:pPr>
              <a:buNone/>
            </a:pP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    («Нищий», отрывок)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57200" y="2996952"/>
            <a:ext cx="3008313" cy="312921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Рисунок 5" descr="sm_img-304893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512" y="188640"/>
            <a:ext cx="1800200" cy="208823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907704" y="1916832"/>
            <a:ext cx="1794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М.Ю.Лермонтов</a:t>
            </a:r>
            <a:endParaRPr lang="ru-RU" dirty="0"/>
          </a:p>
        </p:txBody>
      </p:sp>
      <p:pic>
        <p:nvPicPr>
          <p:cNvPr id="8" name="Рисунок 7" descr="1268563771_nishhij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636912"/>
            <a:ext cx="3311649" cy="4042420"/>
          </a:xfrm>
          <a:prstGeom prst="rect">
            <a:avLst/>
          </a:prstGeom>
        </p:spPr>
      </p:pic>
      <p:sp>
        <p:nvSpPr>
          <p:cNvPr id="9" name="Овал 8"/>
          <p:cNvSpPr/>
          <p:nvPr/>
        </p:nvSpPr>
        <p:spPr>
          <a:xfrm>
            <a:off x="8100392" y="188640"/>
            <a:ext cx="792088" cy="43204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</a:rPr>
              <a:t>7 урок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15616" y="764704"/>
            <a:ext cx="6696744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8000" b="1" cap="all" spc="0" dirty="0" smtClean="0">
                <a:ln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ДОБРОДЕТЕЛЬ</a:t>
            </a:r>
            <a:r>
              <a:rPr lang="ru-RU" sz="8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</a:p>
          <a:p>
            <a:pPr algn="ctr"/>
            <a:r>
              <a:rPr lang="ru-RU" sz="8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 </a:t>
            </a:r>
          </a:p>
          <a:p>
            <a:pPr algn="ctr"/>
            <a:r>
              <a:rPr lang="ru-RU" sz="8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ПОРОК</a:t>
            </a:r>
            <a:endParaRPr lang="ru-RU" sz="8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539552" y="764704"/>
            <a:ext cx="2880320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Добродетель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4427984" y="836712"/>
            <a:ext cx="3888432" cy="936104"/>
          </a:xfrm>
          <a:prstGeom prst="wedgeRoundRectCallout">
            <a:avLst>
              <a:gd name="adj1" fmla="val -74073"/>
              <a:gd name="adj2" fmla="val -48706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Делание добра, стремление к добру.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4427984" y="2060848"/>
            <a:ext cx="4032448" cy="1152128"/>
          </a:xfrm>
          <a:prstGeom prst="wedgeRoundRectCallout">
            <a:avLst>
              <a:gd name="adj1" fmla="val -101421"/>
              <a:gd name="adj2" fmla="val -110603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Положительное качество человека.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763688" y="3645024"/>
            <a:ext cx="2160240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Порок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4211960" y="3861048"/>
            <a:ext cx="4392488" cy="1368152"/>
          </a:xfrm>
          <a:prstGeom prst="wedgeRoundRectCallout">
            <a:avLst>
              <a:gd name="adj1" fmla="val -55923"/>
              <a:gd name="adj2" fmla="val -5210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Нравственный, духовный недостаток,</a:t>
            </a: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все, что противно истине и добру.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3059832" y="5589240"/>
            <a:ext cx="4464496" cy="1008112"/>
          </a:xfrm>
          <a:prstGeom prst="wedgeRoundRectCallout">
            <a:avLst>
              <a:gd name="adj1" fmla="val -71717"/>
              <a:gd name="adj2" fmla="val -175050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Отрицательное качество, позорящее человека.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7" name="Рисунок 16" descr="ia%20issledovatel%20kartink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6992"/>
            <a:ext cx="2879304" cy="3501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683568" y="332656"/>
            <a:ext cx="5400600" cy="2204864"/>
          </a:xfrm>
          <a:prstGeom prst="horizont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“Нет никого без пороков – тот из нас наилучший, кто их имеет поменьше”</a:t>
            </a:r>
          </a:p>
          <a:p>
            <a:pPr algn="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(Гораций,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IV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в. до н. э.)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2987824" y="2348880"/>
            <a:ext cx="5544616" cy="2520280"/>
          </a:xfrm>
          <a:prstGeom prst="horizont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“Добродетель заключается не в том, чтобы воздерживаться от порока, а в том, чтобы не стремиться к нему.”</a:t>
            </a:r>
          </a:p>
          <a:p>
            <a:pPr algn="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(Б.Шоу, 1856-1950 г.г.)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683568" y="5157192"/>
            <a:ext cx="4968552" cy="1368152"/>
          </a:xfrm>
          <a:prstGeom prst="horizont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“Всякое излишество есть порок.”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(Сенека, 65-8 г. до н.э.)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Рисунок 4" descr="11612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332656"/>
            <a:ext cx="1656184" cy="2088232"/>
          </a:xfrm>
          <a:prstGeom prst="rect">
            <a:avLst/>
          </a:prstGeom>
        </p:spPr>
      </p:pic>
      <p:pic>
        <p:nvPicPr>
          <p:cNvPr id="6" name="Рисунок 5" descr="0_8d624_d766c96f_XX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2708920"/>
            <a:ext cx="1631817" cy="2016224"/>
          </a:xfrm>
          <a:prstGeom prst="rect">
            <a:avLst/>
          </a:prstGeom>
        </p:spPr>
      </p:pic>
      <p:pic>
        <p:nvPicPr>
          <p:cNvPr id="7" name="Рисунок 6" descr="gnS-zkQj-wQ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16216" y="4725144"/>
            <a:ext cx="1872208" cy="1916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x_f79a7f3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3573016"/>
            <a:ext cx="3384376" cy="310299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83568" y="404664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Притча о двух волках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1628800"/>
            <a:ext cx="853244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</a:t>
            </a:r>
            <a:r>
              <a:rPr lang="ru-RU" b="1" dirty="0" smtClean="0"/>
              <a:t>Однажды один старый мудрый индеец – вождь племени, разговаривал со своим маленьким внуком.</a:t>
            </a:r>
          </a:p>
          <a:p>
            <a:r>
              <a:rPr lang="ru-RU" b="1" dirty="0" smtClean="0"/>
              <a:t>– Почему бывают плохие люди? – спрашивал его любознательный внук. </a:t>
            </a:r>
          </a:p>
          <a:p>
            <a:r>
              <a:rPr lang="ru-RU" b="1" dirty="0" smtClean="0"/>
              <a:t>– Плохих людей не бывает, – ответил вождь. – В каждом человеке есть две половины – светлая и тёмная. Светлая сторона души призывает человека к любви, доброте, отзывчивости, миру, надежде, искренности. А тёмная    </a:t>
            </a:r>
          </a:p>
          <a:p>
            <a:r>
              <a:rPr lang="ru-RU" b="1" dirty="0" smtClean="0"/>
              <a:t>                                                         сторона олицетворяет зло, эгоизм, разрушение,   </a:t>
            </a:r>
          </a:p>
          <a:p>
            <a:r>
              <a:rPr lang="ru-RU" b="1" dirty="0" smtClean="0"/>
              <a:t>                                                         зависть, ложь, измену. Это как битва двух волков. </a:t>
            </a:r>
          </a:p>
          <a:p>
            <a:r>
              <a:rPr lang="ru-RU" b="1" dirty="0" smtClean="0"/>
              <a:t>                                                         Представь себе, что один волк светлый, а второй –    </a:t>
            </a:r>
          </a:p>
          <a:p>
            <a:r>
              <a:rPr lang="ru-RU" b="1" dirty="0" smtClean="0"/>
              <a:t>                                                         тёмный. Понимаешь?</a:t>
            </a:r>
          </a:p>
          <a:p>
            <a:r>
              <a:rPr lang="ru-RU" b="1" dirty="0" smtClean="0"/>
              <a:t>                                                          – Понятно, – сказал малыш, тронутый до глубины </a:t>
            </a:r>
          </a:p>
          <a:p>
            <a:r>
              <a:rPr lang="ru-RU" b="1" dirty="0" smtClean="0"/>
              <a:t>                                                         души словами деда. Мальчик на какое-то время </a:t>
            </a:r>
          </a:p>
          <a:p>
            <a:r>
              <a:rPr lang="ru-RU" b="1" dirty="0" smtClean="0"/>
              <a:t>                                                         задумался, а потом спросил: – Но какой же волк </a:t>
            </a:r>
          </a:p>
          <a:p>
            <a:r>
              <a:rPr lang="ru-RU" b="1" dirty="0" smtClean="0"/>
              <a:t>                                                         побеждает в конце?</a:t>
            </a:r>
          </a:p>
          <a:p>
            <a:r>
              <a:rPr lang="ru-RU" b="1" dirty="0" smtClean="0"/>
              <a:t>                                                         Старый индеец едва заметно улыбнулся: </a:t>
            </a:r>
          </a:p>
          <a:p>
            <a:r>
              <a:rPr lang="ru-RU" b="1" dirty="0" smtClean="0"/>
              <a:t>                                                         – Всегда побеждает тот волк, которого ты кормишь.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23528" y="188640"/>
            <a:ext cx="936104" cy="43204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</a:rPr>
              <a:t>8 урок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23728" y="332656"/>
            <a:ext cx="46535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</a:rPr>
              <a:t>Аристотель, философ (384—322 до н. э.)</a:t>
            </a:r>
            <a:endParaRPr lang="ru-RU" sz="2000" b="1" dirty="0">
              <a:solidFill>
                <a:schemeClr val="tx2"/>
              </a:solidFill>
            </a:endParaRPr>
          </a:p>
        </p:txBody>
      </p:sp>
      <p:pic>
        <p:nvPicPr>
          <p:cNvPr id="4" name="Рисунок 3" descr="1200854583_250px-aristotle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16216" y="404664"/>
            <a:ext cx="2305050" cy="2381250"/>
          </a:xfrm>
          <a:prstGeom prst="rect">
            <a:avLst/>
          </a:prstGeom>
        </p:spPr>
      </p:pic>
      <p:sp>
        <p:nvSpPr>
          <p:cNvPr id="5" name="Горизонтальный свиток 4"/>
          <p:cNvSpPr/>
          <p:nvPr/>
        </p:nvSpPr>
        <p:spPr>
          <a:xfrm>
            <a:off x="395536" y="1052736"/>
            <a:ext cx="4968552" cy="1224136"/>
          </a:xfrm>
          <a:prstGeom prst="horizontalScroll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Добродетель – это способность во всём поступать наилучшим образом.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1840" y="2852936"/>
            <a:ext cx="22488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u="sng" dirty="0" smtClean="0">
                <a:solidFill>
                  <a:schemeClr val="tx2"/>
                </a:solidFill>
              </a:rPr>
              <a:t>Добродетель</a:t>
            </a:r>
            <a:endParaRPr lang="ru-RU" sz="2800" b="1" u="sng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3140968"/>
            <a:ext cx="23798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Порок - избыток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6136" y="3140968"/>
            <a:ext cx="2754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Порок - недостаток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3789040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Расточительность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3789040"/>
            <a:ext cx="13333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Щедрость 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300192" y="3789040"/>
            <a:ext cx="12041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Скупость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11560" y="4293096"/>
            <a:ext cx="13801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Вредность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563888" y="4293096"/>
            <a:ext cx="16663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Дружелюбие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300192" y="4221088"/>
            <a:ext cx="17094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Угодничество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11560" y="4797152"/>
            <a:ext cx="24132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Безрассудная отвага</a:t>
            </a:r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635896" y="4869160"/>
            <a:ext cx="13406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Мужество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6300192" y="4797152"/>
            <a:ext cx="11684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Трусость </a:t>
            </a:r>
            <a:endParaRPr lang="ru-RU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3635896" y="5445224"/>
            <a:ext cx="1483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Скромность</a:t>
            </a:r>
            <a:endParaRPr lang="ru-RU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683568" y="5445224"/>
            <a:ext cx="16026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Бесстыдство </a:t>
            </a:r>
            <a:endParaRPr lang="ru-RU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6300192" y="5445224"/>
            <a:ext cx="17998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Застенчивость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7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la-fontaine-ch-thierry.net/fablesit/chevane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1628800"/>
            <a:ext cx="3888432" cy="495260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627784" y="692696"/>
            <a:ext cx="38400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tx2"/>
                </a:solidFill>
              </a:rPr>
              <a:t>Лошадь и осёл</a:t>
            </a:r>
            <a:endParaRPr lang="ru-RU" sz="4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899592" y="1628800"/>
            <a:ext cx="3312368" cy="64807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FF00"/>
                </a:solidFill>
              </a:rPr>
              <a:t>На хотенье есть 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3" name="Нашивка 2"/>
          <p:cNvSpPr/>
          <p:nvPr/>
        </p:nvSpPr>
        <p:spPr>
          <a:xfrm>
            <a:off x="4788024" y="2204864"/>
            <a:ext cx="3456384" cy="648072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умный  рассудит.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899592" y="2852936"/>
            <a:ext cx="3312368" cy="64807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FF00"/>
                </a:solidFill>
              </a:rPr>
              <a:t>Добра ищи, 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899592" y="4077072"/>
            <a:ext cx="3312368" cy="64807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FF00"/>
                </a:solidFill>
              </a:rPr>
              <a:t>Много желать – 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899592" y="5229200"/>
            <a:ext cx="3312368" cy="64807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FF00"/>
                </a:solidFill>
              </a:rPr>
              <a:t>Глупый осудит -   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5004048" y="3429000"/>
            <a:ext cx="3456384" cy="648072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</a:t>
            </a:r>
            <a:r>
              <a:rPr lang="ru-RU" sz="2400" dirty="0" smtClean="0">
                <a:solidFill>
                  <a:srgbClr val="FFFF00"/>
                </a:solidFill>
              </a:rPr>
              <a:t>добра не видать. 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4932040" y="4725144"/>
            <a:ext cx="3600400" cy="648072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rgbClr val="FFFF00"/>
                </a:solidFill>
              </a:rPr>
              <a:t> а худо само придет.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5055448" y="5940668"/>
            <a:ext cx="3528392" cy="648072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FF00"/>
                </a:solidFill>
              </a:rPr>
              <a:t> терпение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07704" y="332656"/>
            <a:ext cx="52580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Дополни пословицы</a:t>
            </a:r>
            <a:endParaRPr lang="ru-RU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7407E-6 L -0.19062 -0.6340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31" y="-3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11111E-6 L -0.18107 -0.2780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63" y="-13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22222E-6 L -0.17309 0.0997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63" y="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4167 0.4567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83" y="22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372</Words>
  <Application>Microsoft Office PowerPoint</Application>
  <PresentationFormat>Экран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Анжелика</cp:lastModifiedBy>
  <cp:revision>53</cp:revision>
  <dcterms:created xsi:type="dcterms:W3CDTF">2013-04-17T19:25:11Z</dcterms:created>
  <dcterms:modified xsi:type="dcterms:W3CDTF">2013-11-09T19:00:34Z</dcterms:modified>
</cp:coreProperties>
</file>