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57" r:id="rId3"/>
    <p:sldId id="263" r:id="rId4"/>
    <p:sldId id="265" r:id="rId5"/>
    <p:sldId id="266" r:id="rId6"/>
    <p:sldId id="267" r:id="rId7"/>
    <p:sldId id="268" r:id="rId8"/>
    <p:sldId id="270" r:id="rId9"/>
    <p:sldId id="269" r:id="rId10"/>
    <p:sldId id="262" r:id="rId11"/>
    <p:sldId id="261" r:id="rId12"/>
    <p:sldId id="258" r:id="rId13"/>
    <p:sldId id="271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3075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3076" name="Picture 4" descr="A:\minispir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</p:grp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endParaRPr lang="ru-RU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endParaRPr lang="ru-RU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fld id="{F7D192F0-519B-4AD1-8410-7832DA1322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DA61A4-F7C7-489D-863D-334887E347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FEE94A-6477-4C77-B14F-5E161CAB08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8B67BD-DBE4-4C4F-85AA-D75808D5ED2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966B1C-4C78-428E-BD6B-28759DE798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80827E-1835-47DA-B08B-DC4E32024D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731A7-E465-4898-9C15-E071E78260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A5731-67A8-49E8-812A-55F4AE6219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583EE-C98A-4C68-8D67-6A2EF8A7B3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A2033-3A4D-40CB-9EBD-EA8C0C156D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F63B13-C646-4A6C-9F72-F18C47FAA2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052" name="Picture 4" descr="A:\minispir.GIF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  <p:sp>
          <p:nvSpPr>
            <p:cNvPr id="2053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fld id="{80F3E68C-C117-4363-9620-5DEE4CE80FE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gif"/><Relationship Id="rId5" Type="http://schemas.openxmlformats.org/officeDocument/2006/relationships/image" Target="../media/image5.gif"/><Relationship Id="rId4" Type="http://schemas.openxmlformats.org/officeDocument/2006/relationships/slide" Target="slide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gif"/><Relationship Id="rId5" Type="http://schemas.openxmlformats.org/officeDocument/2006/relationships/image" Target="../media/image20.gif"/><Relationship Id="rId4" Type="http://schemas.openxmlformats.org/officeDocument/2006/relationships/image" Target="../media/image19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image" Target="../media/image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image" Target="../media/image5.gif"/><Relationship Id="rId5" Type="http://schemas.openxmlformats.org/officeDocument/2006/relationships/slide" Target="slide6.xml"/><Relationship Id="rId10" Type="http://schemas.openxmlformats.org/officeDocument/2006/relationships/slide" Target="slide10.xml"/><Relationship Id="rId4" Type="http://schemas.openxmlformats.org/officeDocument/2006/relationships/slide" Target="slide5.xml"/><Relationship Id="rId9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6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СРАВНИВАЕМ</a:t>
            </a:r>
            <a:br>
              <a:rPr lang="ru-RU" sz="36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36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ИМЯ СУЩЕСТВИТЕЛЬНОЕ И ИМЯ ПРИЛАГАТЕЛЬНОЕ</a:t>
            </a:r>
            <a:endParaRPr lang="ru-RU" sz="3600" b="1" dirty="0">
              <a:ln w="11430">
                <a:solidFill>
                  <a:schemeClr val="accent2">
                    <a:lumMod val="50000"/>
                  </a:schemeClr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4572008"/>
            <a:ext cx="5786478" cy="1752600"/>
          </a:xfrm>
        </p:spPr>
        <p:txBody>
          <a:bodyPr/>
          <a:lstStyle/>
          <a:p>
            <a:pPr algn="l"/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РУССКИЙ ЯЗЫК, 3 КЛАСС</a:t>
            </a:r>
          </a:p>
          <a:p>
            <a:pPr algn="l"/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«ЧЕМ ПОХОЖИ И ЧЕМ</a:t>
            </a:r>
          </a:p>
          <a:p>
            <a:pPr algn="l"/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РАЗЛИЧАЮТСЯ ДВА ИМЕНИ»</a:t>
            </a:r>
          </a:p>
          <a:p>
            <a:pPr algn="l"/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УМК «ГАРМОНИЯ»</a:t>
            </a:r>
          </a:p>
          <a:p>
            <a:pPr algn="l"/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МАРЧЕНКО Е.В.</a:t>
            </a:r>
            <a:endParaRPr lang="ru-RU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Рисунок 3" descr="учим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2330" y="3929066"/>
            <a:ext cx="1485900" cy="2638425"/>
          </a:xfrm>
          <a:prstGeom prst="rect">
            <a:avLst/>
          </a:prstGeom>
        </p:spPr>
      </p:pic>
      <p:pic>
        <p:nvPicPr>
          <p:cNvPr id="5" name="Рисунок 4" descr="question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857232"/>
            <a:ext cx="609600" cy="361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2857488" y="285728"/>
            <a:ext cx="3786214" cy="91440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>
            <a:solidFill>
              <a:schemeClr val="tx1">
                <a:lumMod val="90000"/>
                <a:lumOff val="1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  <a:latin typeface="Segoe Print" pitchFamily="2" charset="0"/>
                <a:cs typeface="Simplified Arabic Fixed" pitchFamily="49" charset="-78"/>
              </a:rPr>
              <a:t>ИМЕНА</a:t>
            </a:r>
          </a:p>
        </p:txBody>
      </p:sp>
      <p:sp>
        <p:nvSpPr>
          <p:cNvPr id="7" name="Стрелка вниз 6"/>
          <p:cNvSpPr/>
          <p:nvPr/>
        </p:nvSpPr>
        <p:spPr bwMode="auto">
          <a:xfrm rot="2776155">
            <a:off x="3274913" y="1111375"/>
            <a:ext cx="428681" cy="745325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1071538" y="1785926"/>
            <a:ext cx="3786214" cy="8572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ТЕТРАДЬ</a:t>
            </a: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5000628" y="1785926"/>
            <a:ext cx="3786214" cy="8572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ЗЕЛЁНАЯ</a:t>
            </a:r>
          </a:p>
        </p:txBody>
      </p:sp>
      <p:sp>
        <p:nvSpPr>
          <p:cNvPr id="11" name="Стрелка вниз 10"/>
          <p:cNvSpPr/>
          <p:nvPr/>
        </p:nvSpPr>
        <p:spPr bwMode="auto">
          <a:xfrm rot="18948223">
            <a:off x="5842692" y="1115487"/>
            <a:ext cx="428681" cy="745325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/>
            </a:endParaRPr>
          </a:p>
        </p:txBody>
      </p:sp>
      <p:sp>
        <p:nvSpPr>
          <p:cNvPr id="13" name="Овал 12"/>
          <p:cNvSpPr/>
          <p:nvPr/>
        </p:nvSpPr>
        <p:spPr bwMode="auto">
          <a:xfrm>
            <a:off x="5286380" y="3500438"/>
            <a:ext cx="2714644" cy="10001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ПРИЗНАК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ПРЕДМЕТА</a:t>
            </a:r>
          </a:p>
        </p:txBody>
      </p:sp>
      <p:sp>
        <p:nvSpPr>
          <p:cNvPr id="14" name="Овал 13"/>
          <p:cNvSpPr/>
          <p:nvPr/>
        </p:nvSpPr>
        <p:spPr bwMode="auto">
          <a:xfrm>
            <a:off x="1000100" y="2857496"/>
            <a:ext cx="2500330" cy="9144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КТО? ЧТО?</a:t>
            </a:r>
          </a:p>
        </p:txBody>
      </p:sp>
      <p:sp>
        <p:nvSpPr>
          <p:cNvPr id="12" name="Овал 11"/>
          <p:cNvSpPr/>
          <p:nvPr/>
        </p:nvSpPr>
        <p:spPr bwMode="auto">
          <a:xfrm>
            <a:off x="1714480" y="3429000"/>
            <a:ext cx="2714644" cy="10001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ПРЕДМЕТ</a:t>
            </a:r>
          </a:p>
        </p:txBody>
      </p:sp>
      <p:sp>
        <p:nvSpPr>
          <p:cNvPr id="16" name="Овал 15"/>
          <p:cNvSpPr/>
          <p:nvPr/>
        </p:nvSpPr>
        <p:spPr bwMode="auto">
          <a:xfrm>
            <a:off x="6215074" y="2714620"/>
            <a:ext cx="2500330" cy="99060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КАКОЙ?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chemeClr val="tx1"/>
                </a:solidFill>
                <a:latin typeface="Times New Roman"/>
              </a:rPr>
              <a:t>КАКАЯ?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857224" y="4714884"/>
            <a:ext cx="3000396" cy="64294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ТЕТРАДЬ-ТЕТРАДИ</a:t>
            </a:r>
          </a:p>
        </p:txBody>
      </p:sp>
      <p:sp>
        <p:nvSpPr>
          <p:cNvPr id="18" name="Скругленный прямоугольник 17"/>
          <p:cNvSpPr/>
          <p:nvPr/>
        </p:nvSpPr>
        <p:spPr bwMode="auto">
          <a:xfrm>
            <a:off x="5572132" y="4714884"/>
            <a:ext cx="3143272" cy="64294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ЗЕЛЁНАЯ-ЗЕЛЁНЫЕ</a:t>
            </a:r>
          </a:p>
        </p:txBody>
      </p:sp>
      <p:sp>
        <p:nvSpPr>
          <p:cNvPr id="19" name="Скругленный прямоугольник 18"/>
          <p:cNvSpPr/>
          <p:nvPr/>
        </p:nvSpPr>
        <p:spPr bwMode="auto">
          <a:xfrm>
            <a:off x="4357686" y="5357826"/>
            <a:ext cx="4786314" cy="64294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chemeClr val="tx1"/>
                </a:solidFill>
                <a:latin typeface="Times New Roman"/>
              </a:rPr>
              <a:t>ЗЕЛЁНАЯ-ЗЕЛЁНЫЙ-ЗЕЛЁНОЕ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 bwMode="auto">
          <a:xfrm>
            <a:off x="928662" y="5357826"/>
            <a:ext cx="2847996" cy="64294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      ___________</a:t>
            </a:r>
          </a:p>
        </p:txBody>
      </p:sp>
      <p:sp>
        <p:nvSpPr>
          <p:cNvPr id="21" name="Скругленный прямоугольник 20">
            <a:hlinkClick r:id="rId2" action="ppaction://hlinksldjump"/>
          </p:cNvPr>
          <p:cNvSpPr/>
          <p:nvPr/>
        </p:nvSpPr>
        <p:spPr bwMode="auto">
          <a:xfrm>
            <a:off x="928662" y="6000768"/>
            <a:ext cx="2847996" cy="64294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ПО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  ПАДЕЖАМ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/>
            </a:endParaRPr>
          </a:p>
        </p:txBody>
      </p:sp>
      <p:sp>
        <p:nvSpPr>
          <p:cNvPr id="22" name="Скругленный прямоугольник 21">
            <a:hlinkClick r:id="rId3" action="ppaction://hlinksldjump"/>
          </p:cNvPr>
          <p:cNvSpPr/>
          <p:nvPr/>
        </p:nvSpPr>
        <p:spPr bwMode="auto">
          <a:xfrm>
            <a:off x="5572132" y="6000768"/>
            <a:ext cx="2847996" cy="64294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ПО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 ПАДЕЖАМ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/>
            </a:endParaRPr>
          </a:p>
        </p:txBody>
      </p:sp>
      <p:pic>
        <p:nvPicPr>
          <p:cNvPr id="23" name="Рисунок 22" descr="clip_image015_0002.gif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43834" y="500042"/>
            <a:ext cx="1071570" cy="892975"/>
          </a:xfrm>
          <a:prstGeom prst="rect">
            <a:avLst/>
          </a:prstGeom>
        </p:spPr>
      </p:pic>
      <p:pic>
        <p:nvPicPr>
          <p:cNvPr id="24" name="Рисунок 23" descr="15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85852" y="642917"/>
            <a:ext cx="785818" cy="8387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кал\Desktop\СКАНИРОВАНИЕ\2009-12-13\Scan1000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214290"/>
            <a:ext cx="8001056" cy="6357982"/>
          </a:xfrm>
          <a:prstGeom prst="rect">
            <a:avLst/>
          </a:prstGeom>
          <a:ln w="127000" cap="rnd">
            <a:solidFill>
              <a:schemeClr val="accent5">
                <a:lumMod val="9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" name="Рисунок 3" descr="clip_image015_0002.gi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3900" y="857232"/>
            <a:ext cx="571504" cy="4762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928802"/>
            <a:ext cx="8572528" cy="4114800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И.П. (КТО? ЧТО?)             ТЕТРАДЬ       ЗЕЛЁН</a:t>
            </a:r>
            <a:r>
              <a:rPr lang="ru-RU" sz="2800" dirty="0" smtClean="0">
                <a:solidFill>
                  <a:srgbClr val="FF0000"/>
                </a:solidFill>
              </a:rPr>
              <a:t>АЯ</a:t>
            </a:r>
          </a:p>
          <a:p>
            <a:pPr>
              <a:buNone/>
            </a:pPr>
            <a:r>
              <a:rPr lang="ru-RU" sz="2800" dirty="0" smtClean="0"/>
              <a:t>Р.П. (КОГО? ЧЕГО?)        ТЕТРАД</a:t>
            </a:r>
            <a:r>
              <a:rPr lang="ru-RU" sz="2800" dirty="0" smtClean="0">
                <a:solidFill>
                  <a:srgbClr val="FF0000"/>
                </a:solidFill>
              </a:rPr>
              <a:t>И </a:t>
            </a:r>
            <a:r>
              <a:rPr lang="ru-RU" sz="2800" dirty="0" smtClean="0"/>
              <a:t>      ЗЕЛЁН</a:t>
            </a:r>
            <a:r>
              <a:rPr lang="ru-RU" sz="2800" dirty="0" smtClean="0">
                <a:solidFill>
                  <a:srgbClr val="FF0000"/>
                </a:solidFill>
              </a:rPr>
              <a:t>ОЙ</a:t>
            </a:r>
          </a:p>
          <a:p>
            <a:pPr>
              <a:buNone/>
            </a:pPr>
            <a:r>
              <a:rPr lang="ru-RU" sz="2800" dirty="0" smtClean="0"/>
              <a:t>Д.П. (КОМУ? ЧЕМУ?)     ТЕТРАД</a:t>
            </a:r>
            <a:r>
              <a:rPr lang="ru-RU" sz="2800" dirty="0" smtClean="0">
                <a:solidFill>
                  <a:srgbClr val="FF0000"/>
                </a:solidFill>
              </a:rPr>
              <a:t>Е  </a:t>
            </a:r>
            <a:r>
              <a:rPr lang="ru-RU" sz="2800" dirty="0" smtClean="0"/>
              <a:t>      ЗЕЛЁН</a:t>
            </a:r>
            <a:r>
              <a:rPr lang="ru-RU" sz="2800" dirty="0" smtClean="0">
                <a:solidFill>
                  <a:srgbClr val="FF0000"/>
                </a:solidFill>
              </a:rPr>
              <a:t>ОЙ</a:t>
            </a:r>
          </a:p>
          <a:p>
            <a:pPr>
              <a:buNone/>
            </a:pPr>
            <a:r>
              <a:rPr lang="ru-RU" sz="2800" dirty="0" smtClean="0"/>
              <a:t>В.П. (КОГО? ЧТО?)          ТЕТРАДЬ       ЗЕЛЁН</a:t>
            </a:r>
            <a:r>
              <a:rPr lang="ru-RU" sz="2800" dirty="0" smtClean="0">
                <a:solidFill>
                  <a:srgbClr val="FF0000"/>
                </a:solidFill>
              </a:rPr>
              <a:t>УЮ</a:t>
            </a:r>
          </a:p>
          <a:p>
            <a:pPr>
              <a:buNone/>
            </a:pPr>
            <a:r>
              <a:rPr lang="ru-RU" sz="2800" dirty="0" smtClean="0"/>
              <a:t>Т.П. (КЕМ? ЧЕМ?)           ТЕТРАДЬ</a:t>
            </a:r>
            <a:r>
              <a:rPr lang="ru-RU" sz="2800" dirty="0" smtClean="0">
                <a:solidFill>
                  <a:srgbClr val="FF0000"/>
                </a:solidFill>
              </a:rPr>
              <a:t>Ю</a:t>
            </a:r>
            <a:r>
              <a:rPr lang="ru-RU" sz="2800" dirty="0" smtClean="0"/>
              <a:t>    ЗЕЛЁН</a:t>
            </a:r>
            <a:r>
              <a:rPr lang="ru-RU" sz="2800" dirty="0" smtClean="0">
                <a:solidFill>
                  <a:srgbClr val="FF0000"/>
                </a:solidFill>
              </a:rPr>
              <a:t>ОЙ</a:t>
            </a:r>
          </a:p>
          <a:p>
            <a:pPr>
              <a:buNone/>
            </a:pPr>
            <a:r>
              <a:rPr lang="ru-RU" sz="2800" dirty="0" smtClean="0"/>
              <a:t>П.П. (О КОМ? О ЧЁМ)    О ТЕТРАД</a:t>
            </a:r>
            <a:r>
              <a:rPr lang="ru-RU" sz="2800" dirty="0" smtClean="0">
                <a:solidFill>
                  <a:srgbClr val="FF0000"/>
                </a:solidFill>
              </a:rPr>
              <a:t>Е</a:t>
            </a:r>
            <a:r>
              <a:rPr lang="ru-RU" sz="2800" dirty="0" smtClean="0"/>
              <a:t>  О ЗЕЛЁН</a:t>
            </a:r>
            <a:r>
              <a:rPr lang="ru-RU" sz="2800" dirty="0" smtClean="0">
                <a:solidFill>
                  <a:srgbClr val="FF0000"/>
                </a:solidFill>
              </a:rPr>
              <a:t>ОЙ</a:t>
            </a:r>
          </a:p>
          <a:p>
            <a:pPr>
              <a:buNone/>
            </a:pPr>
            <a:endParaRPr lang="ru-RU" sz="2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4000" b="1" dirty="0" smtClean="0">
                <a:ln w="1905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ИЗМЕНЯЕМ ПО ПАДЕЖАМ</a:t>
            </a:r>
            <a:endParaRPr lang="ru-RU" sz="4000" b="1" dirty="0">
              <a:ln w="1905">
                <a:solidFill>
                  <a:schemeClr val="tx1">
                    <a:lumMod val="90000"/>
                    <a:lumOff val="10000"/>
                  </a:schemeClr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Рисунок 4" descr="Голов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5357826"/>
            <a:ext cx="683294" cy="1119189"/>
          </a:xfrm>
          <a:prstGeom prst="rect">
            <a:avLst/>
          </a:prstGeom>
        </p:spPr>
      </p:pic>
      <p:pic>
        <p:nvPicPr>
          <p:cNvPr id="6" name="Рисунок 5" descr="clip_image015_0002.gi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86710" y="5715016"/>
            <a:ext cx="742955" cy="6191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7356" y="2071678"/>
            <a:ext cx="6000792" cy="3000396"/>
          </a:xfrm>
          <a:prstGeom prst="rect">
            <a:avLst/>
          </a:prstGeom>
          <a:noFill/>
        </p:spPr>
        <p:txBody>
          <a:bodyPr wrap="none" rtlCol="0">
            <a:prstTxWarp prst="textChevron">
              <a:avLst>
                <a:gd name="adj" fmla="val 19459"/>
              </a:avLst>
            </a:prstTxWarp>
            <a:spAutoFit/>
          </a:bodyPr>
          <a:lstStyle/>
          <a:p>
            <a:r>
              <a:rPr lang="ru-RU" b="1" dirty="0" smtClean="0">
                <a:ln w="57150" cmpd="dbl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МОЛОДЦЫ!</a:t>
            </a:r>
            <a:endParaRPr lang="ru-RU" b="1" dirty="0">
              <a:ln w="57150" cmpd="dbl">
                <a:solidFill>
                  <a:srgbClr val="002060"/>
                </a:solidFill>
                <a:prstDash val="solid"/>
              </a:ln>
              <a:solidFill>
                <a:srgbClr val="00B0F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5" name="Рисунок 4" descr="mensen_jongen_kniktschrijf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8082" y="5000636"/>
            <a:ext cx="888932" cy="1365605"/>
          </a:xfrm>
          <a:prstGeom prst="rect">
            <a:avLst/>
          </a:prstGeom>
        </p:spPr>
      </p:pic>
      <p:pic>
        <p:nvPicPr>
          <p:cNvPr id="7" name="Рисунок 6" descr="113e1f19e82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520" y="1571612"/>
            <a:ext cx="794066" cy="1462090"/>
          </a:xfrm>
          <a:prstGeom prst="rect">
            <a:avLst/>
          </a:prstGeom>
        </p:spPr>
      </p:pic>
      <p:pic>
        <p:nvPicPr>
          <p:cNvPr id="9" name="Рисунок 8" descr="bloem2056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3042" y="1714488"/>
            <a:ext cx="557209" cy="1562097"/>
          </a:xfrm>
          <a:prstGeom prst="rect">
            <a:avLst/>
          </a:prstGeom>
        </p:spPr>
      </p:pic>
      <p:pic>
        <p:nvPicPr>
          <p:cNvPr id="10" name="Рисунок 9" descr="6236140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16" y="5929330"/>
            <a:ext cx="2057400" cy="752475"/>
          </a:xfrm>
          <a:prstGeom prst="rect">
            <a:avLst/>
          </a:prstGeom>
        </p:spPr>
      </p:pic>
      <p:pic>
        <p:nvPicPr>
          <p:cNvPr id="11" name="Рисунок 10" descr="27_bloem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57686" y="3500438"/>
            <a:ext cx="952500" cy="1019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50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2857488" y="285728"/>
            <a:ext cx="3786214" cy="91440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>
            <a:solidFill>
              <a:schemeClr val="tx1">
                <a:lumMod val="90000"/>
                <a:lumOff val="1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  <a:latin typeface="Segoe Print" pitchFamily="2" charset="0"/>
                <a:cs typeface="Simplified Arabic Fixed" pitchFamily="49" charset="-78"/>
              </a:rPr>
              <a:t>ИМЕНА</a:t>
            </a:r>
          </a:p>
        </p:txBody>
      </p:sp>
      <p:sp>
        <p:nvSpPr>
          <p:cNvPr id="7" name="Стрелка вниз 6"/>
          <p:cNvSpPr/>
          <p:nvPr/>
        </p:nvSpPr>
        <p:spPr bwMode="auto">
          <a:xfrm rot="2776155">
            <a:off x="3274913" y="1111375"/>
            <a:ext cx="428681" cy="745325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/>
            </a:endParaRPr>
          </a:p>
        </p:txBody>
      </p:sp>
      <p:sp>
        <p:nvSpPr>
          <p:cNvPr id="9" name="Скругленный прямоугольник 8">
            <a:hlinkClick r:id="rId2" action="ppaction://hlinksldjump"/>
          </p:cNvPr>
          <p:cNvSpPr/>
          <p:nvPr/>
        </p:nvSpPr>
        <p:spPr bwMode="auto">
          <a:xfrm>
            <a:off x="1071538" y="1785926"/>
            <a:ext cx="3786214" cy="8572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ИМЯ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chemeClr val="tx1"/>
                </a:solidFill>
                <a:latin typeface="Times New Roman"/>
              </a:rPr>
              <a:t>СУЩЕСТВИТЕЛЬНОЕ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/>
            </a:endParaRPr>
          </a:p>
        </p:txBody>
      </p:sp>
      <p:sp>
        <p:nvSpPr>
          <p:cNvPr id="10" name="Скругленный прямоугольник 9">
            <a:hlinkClick r:id="rId3" action="ppaction://hlinksldjump"/>
          </p:cNvPr>
          <p:cNvSpPr/>
          <p:nvPr/>
        </p:nvSpPr>
        <p:spPr bwMode="auto">
          <a:xfrm>
            <a:off x="5000628" y="1785926"/>
            <a:ext cx="3786214" cy="8572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ИМЯ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ПРИЛАГАТЕЛЬНОЕ</a:t>
            </a:r>
          </a:p>
        </p:txBody>
      </p:sp>
      <p:sp>
        <p:nvSpPr>
          <p:cNvPr id="11" name="Стрелка вниз 10"/>
          <p:cNvSpPr/>
          <p:nvPr/>
        </p:nvSpPr>
        <p:spPr bwMode="auto">
          <a:xfrm rot="18948223">
            <a:off x="5842692" y="1115487"/>
            <a:ext cx="428681" cy="745325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/>
            </a:endParaRPr>
          </a:p>
        </p:txBody>
      </p:sp>
      <p:sp>
        <p:nvSpPr>
          <p:cNvPr id="13" name="Овал 12"/>
          <p:cNvSpPr/>
          <p:nvPr/>
        </p:nvSpPr>
        <p:spPr bwMode="auto">
          <a:xfrm>
            <a:off x="5286380" y="3500438"/>
            <a:ext cx="2714644" cy="10001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ПРИЗНАК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ПРЕДМЕТА</a:t>
            </a:r>
          </a:p>
        </p:txBody>
      </p:sp>
      <p:sp>
        <p:nvSpPr>
          <p:cNvPr id="14" name="Овал 13"/>
          <p:cNvSpPr/>
          <p:nvPr/>
        </p:nvSpPr>
        <p:spPr bwMode="auto">
          <a:xfrm>
            <a:off x="1000100" y="2857496"/>
            <a:ext cx="2500330" cy="9144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КТО? ЧТО?</a:t>
            </a:r>
          </a:p>
        </p:txBody>
      </p:sp>
      <p:sp>
        <p:nvSpPr>
          <p:cNvPr id="12" name="Овал 11"/>
          <p:cNvSpPr/>
          <p:nvPr/>
        </p:nvSpPr>
        <p:spPr bwMode="auto">
          <a:xfrm>
            <a:off x="1714480" y="3429000"/>
            <a:ext cx="2714644" cy="10001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ПРЕДМЕТ</a:t>
            </a:r>
          </a:p>
        </p:txBody>
      </p:sp>
      <p:sp>
        <p:nvSpPr>
          <p:cNvPr id="16" name="Овал 15"/>
          <p:cNvSpPr/>
          <p:nvPr/>
        </p:nvSpPr>
        <p:spPr bwMode="auto">
          <a:xfrm>
            <a:off x="6215074" y="2714620"/>
            <a:ext cx="2500330" cy="99060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КАКОЙ?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chemeClr val="tx1"/>
                </a:solidFill>
                <a:latin typeface="Times New Roman"/>
              </a:rPr>
              <a:t>КАКАЯ?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/>
            </a:endParaRPr>
          </a:p>
        </p:txBody>
      </p:sp>
      <p:sp>
        <p:nvSpPr>
          <p:cNvPr id="17" name="Скругленный прямоугольник 16">
            <a:hlinkClick r:id="rId4" action="ppaction://hlinksldjump"/>
          </p:cNvPr>
          <p:cNvSpPr/>
          <p:nvPr/>
        </p:nvSpPr>
        <p:spPr bwMode="auto">
          <a:xfrm>
            <a:off x="1214414" y="4714884"/>
            <a:ext cx="2143140" cy="64294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ПО ЧИСЛАМ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/>
            </a:endParaRPr>
          </a:p>
        </p:txBody>
      </p:sp>
      <p:sp>
        <p:nvSpPr>
          <p:cNvPr id="18" name="Скругленный прямоугольник 17">
            <a:hlinkClick r:id="rId5" action="ppaction://hlinksldjump"/>
          </p:cNvPr>
          <p:cNvSpPr/>
          <p:nvPr/>
        </p:nvSpPr>
        <p:spPr bwMode="auto">
          <a:xfrm>
            <a:off x="5786446" y="4714884"/>
            <a:ext cx="2143140" cy="64294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ПО ЧИСЛАМ</a:t>
            </a:r>
          </a:p>
        </p:txBody>
      </p:sp>
      <p:sp>
        <p:nvSpPr>
          <p:cNvPr id="19" name="Скругленный прямоугольник 18">
            <a:hlinkClick r:id="rId6" action="ppaction://hlinksldjump"/>
          </p:cNvPr>
          <p:cNvSpPr/>
          <p:nvPr/>
        </p:nvSpPr>
        <p:spPr bwMode="auto">
          <a:xfrm>
            <a:off x="5500694" y="5357826"/>
            <a:ext cx="2847996" cy="64294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ПО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 РОДАМ (ЕД.Ч)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/>
            </a:endParaRPr>
          </a:p>
        </p:txBody>
      </p:sp>
      <p:sp>
        <p:nvSpPr>
          <p:cNvPr id="20" name="Скругленный прямоугольник 19">
            <a:hlinkClick r:id="rId7" action="ppaction://hlinksldjump"/>
          </p:cNvPr>
          <p:cNvSpPr/>
          <p:nvPr/>
        </p:nvSpPr>
        <p:spPr bwMode="auto">
          <a:xfrm>
            <a:off x="928662" y="5357826"/>
            <a:ext cx="2847996" cy="64294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      ___________</a:t>
            </a:r>
          </a:p>
        </p:txBody>
      </p:sp>
      <p:sp>
        <p:nvSpPr>
          <p:cNvPr id="21" name="Скругленный прямоугольник 20">
            <a:hlinkClick r:id="rId8" action="ppaction://hlinksldjump"/>
          </p:cNvPr>
          <p:cNvSpPr/>
          <p:nvPr/>
        </p:nvSpPr>
        <p:spPr bwMode="auto">
          <a:xfrm>
            <a:off x="928662" y="6072206"/>
            <a:ext cx="2847996" cy="64294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ПО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  ПАДЕЖАМ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/>
            </a:endParaRPr>
          </a:p>
        </p:txBody>
      </p:sp>
      <p:sp>
        <p:nvSpPr>
          <p:cNvPr id="22" name="Скругленный прямоугольник 21">
            <a:hlinkClick r:id="rId9" action="ppaction://hlinksldjump"/>
          </p:cNvPr>
          <p:cNvSpPr/>
          <p:nvPr/>
        </p:nvSpPr>
        <p:spPr bwMode="auto">
          <a:xfrm>
            <a:off x="5500694" y="6000768"/>
            <a:ext cx="2847996" cy="64294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ПО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</a:rPr>
              <a:t> ПАДЕЖАМ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/>
            </a:endParaRPr>
          </a:p>
        </p:txBody>
      </p:sp>
      <p:pic>
        <p:nvPicPr>
          <p:cNvPr id="24" name="Рисунок 23" descr="clip_image015_0002.gif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858148" y="500042"/>
            <a:ext cx="1071570" cy="892975"/>
          </a:xfrm>
          <a:prstGeom prst="rect">
            <a:avLst/>
          </a:prstGeom>
        </p:spPr>
      </p:pic>
      <p:pic>
        <p:nvPicPr>
          <p:cNvPr id="25" name="Рисунок 24" descr="HH00546_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71538" y="642918"/>
            <a:ext cx="628650" cy="638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2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14" y="2786058"/>
            <a:ext cx="7000924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Simplified Arabic Fixed" pitchFamily="49" charset="-78"/>
              </a:rPr>
              <a:t> МАШИНА,  ДЕРЕВО</a:t>
            </a:r>
          </a:p>
          <a:p>
            <a:r>
              <a:rPr lang="ru-RU" sz="40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Simplified Arabic Fixed" pitchFamily="49" charset="-78"/>
              </a:rPr>
              <a:t> КОТ,   СОБАКА,   ЦВЕТОК</a:t>
            </a:r>
            <a:endParaRPr lang="ru-RU" sz="4000" b="1" dirty="0">
              <a:ln w="1905">
                <a:solidFill>
                  <a:schemeClr val="accent6">
                    <a:lumMod val="75000"/>
                  </a:schemeClr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Simplified Arabic Fixed" pitchFamily="49" charset="-78"/>
            </a:endParaRPr>
          </a:p>
        </p:txBody>
      </p:sp>
      <p:pic>
        <p:nvPicPr>
          <p:cNvPr id="5" name="Рисунок 4" descr="clip_image015_0002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68" y="5357826"/>
            <a:ext cx="1071570" cy="8929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65607" y="1571612"/>
            <a:ext cx="8178393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b="1" spc="50" dirty="0" smtClean="0">
                <a:ln w="11430"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ИМЯ  СУЩЕСТВИТЕЛЬНОЕ</a:t>
            </a:r>
            <a:endParaRPr lang="ru-RU" sz="4400" b="1" spc="50" dirty="0">
              <a:ln w="11430">
                <a:solidFill>
                  <a:schemeClr val="accent6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Рисунок 6" descr="Книга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100" y="428604"/>
            <a:ext cx="1371600" cy="1257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7290" y="2071678"/>
            <a:ext cx="7000924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Simplified Arabic Fixed" pitchFamily="49" charset="-78"/>
              </a:rPr>
              <a:t> КРАСНАЯ,  БОЛЬШОЕ,</a:t>
            </a:r>
          </a:p>
          <a:p>
            <a:r>
              <a:rPr lang="ru-RU" sz="40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Simplified Arabic Fixed" pitchFamily="49" charset="-78"/>
              </a:rPr>
              <a:t>ЛЮБИМЫЙ,  УМНАЯ,  КРАСИВЫЙ</a:t>
            </a:r>
            <a:endParaRPr lang="ru-RU" sz="4000" b="1" dirty="0">
              <a:ln w="1905">
                <a:solidFill>
                  <a:schemeClr val="accent6">
                    <a:lumMod val="75000"/>
                  </a:schemeClr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Simplified Arabic Fixed" pitchFamily="49" charset="-78"/>
            </a:endParaRPr>
          </a:p>
        </p:txBody>
      </p:sp>
      <p:pic>
        <p:nvPicPr>
          <p:cNvPr id="5" name="Рисунок 4" descr="clip_image015_0002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68" y="5357826"/>
            <a:ext cx="1071570" cy="8929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65607" y="714356"/>
            <a:ext cx="7319824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b="1" spc="50" dirty="0" smtClean="0">
                <a:ln w="11430"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ИМЯ ПРИЛАГАТЕЛЬНОЕ</a:t>
            </a:r>
            <a:endParaRPr lang="ru-RU" sz="4400" b="1" spc="50" dirty="0">
              <a:ln w="11430">
                <a:solidFill>
                  <a:schemeClr val="accent6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Рисунок 6" descr="книга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01024" y="571480"/>
            <a:ext cx="628650" cy="371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2357430"/>
            <a:ext cx="7000924" cy="31700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Simplified Arabic Fixed" pitchFamily="49" charset="-78"/>
              </a:rPr>
              <a:t> МАШИНА-МАШИНЫ</a:t>
            </a:r>
          </a:p>
          <a:p>
            <a:r>
              <a:rPr lang="ru-RU" sz="40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Simplified Arabic Fixed" pitchFamily="49" charset="-78"/>
              </a:rPr>
              <a:t>ДЕРЕВО-ДЕРЕВЬЯ</a:t>
            </a:r>
          </a:p>
          <a:p>
            <a:r>
              <a:rPr lang="ru-RU" sz="40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Simplified Arabic Fixed" pitchFamily="49" charset="-78"/>
              </a:rPr>
              <a:t>КОТ-КОТЫ</a:t>
            </a:r>
          </a:p>
          <a:p>
            <a:r>
              <a:rPr lang="ru-RU" sz="40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Simplified Arabic Fixed" pitchFamily="49" charset="-78"/>
              </a:rPr>
              <a:t>СОБАКА-СОБАКИ</a:t>
            </a:r>
          </a:p>
          <a:p>
            <a:r>
              <a:rPr lang="ru-RU" sz="40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Simplified Arabic Fixed" pitchFamily="49" charset="-78"/>
              </a:rPr>
              <a:t>ЦВЕТОК-ЦВЕТЫ</a:t>
            </a:r>
          </a:p>
        </p:txBody>
      </p:sp>
      <p:pic>
        <p:nvPicPr>
          <p:cNvPr id="5" name="Рисунок 4" descr="clip_image015_0002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2396" y="5572140"/>
            <a:ext cx="1071570" cy="8929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65607" y="214290"/>
            <a:ext cx="8178393" cy="144655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b="1" spc="50" dirty="0" smtClean="0">
                <a:ln w="11430"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ИМЯ  СУЩЕСТВИТЕЛЬНОЕ</a:t>
            </a:r>
          </a:p>
          <a:p>
            <a:r>
              <a:rPr lang="ru-RU" sz="4400" b="1" spc="50" dirty="0" smtClean="0">
                <a:ln w="11430"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ИЗМЕНЕНИЕ ПО ЧИСЛАМ</a:t>
            </a:r>
            <a:endParaRPr lang="ru-RU" sz="4400" b="1" spc="50" dirty="0">
              <a:ln w="11430">
                <a:solidFill>
                  <a:schemeClr val="accent6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Рисунок 6" descr="ED00010_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01024" y="1643050"/>
            <a:ext cx="761994" cy="8534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книг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20" y="1714488"/>
            <a:ext cx="1050100" cy="7143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85852" y="2428868"/>
            <a:ext cx="7000924" cy="31700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Simplified Arabic Fixed" pitchFamily="49" charset="-78"/>
              </a:rPr>
              <a:t> КРАСНАЯ-КРАСНЫЕ  БОЛЬШОЕ-БОЛЬШИЕ</a:t>
            </a:r>
          </a:p>
          <a:p>
            <a:r>
              <a:rPr lang="ru-RU" sz="40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Simplified Arabic Fixed" pitchFamily="49" charset="-78"/>
              </a:rPr>
              <a:t>ЛЮБИМЫЙ-ЛЮБИМЫЕ  УМНАЯ-УМНЫЕ  КРАСИВЫЙ-КРАСИВЫЕ</a:t>
            </a:r>
            <a:endParaRPr lang="ru-RU" sz="4000" b="1" dirty="0">
              <a:ln w="1905">
                <a:solidFill>
                  <a:schemeClr val="accent6">
                    <a:lumMod val="75000"/>
                  </a:schemeClr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Simplified Arabic Fixed" pitchFamily="49" charset="-78"/>
            </a:endParaRPr>
          </a:p>
        </p:txBody>
      </p:sp>
      <p:pic>
        <p:nvPicPr>
          <p:cNvPr id="5" name="Рисунок 4" descr="clip_image015_0002.gi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43834" y="5643578"/>
            <a:ext cx="1071570" cy="8929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71538" y="214290"/>
            <a:ext cx="7789697" cy="144655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b="1" spc="50" dirty="0" smtClean="0">
                <a:ln w="11430"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ИМЯ ПРИЛАГАТЕЛЬНОЕ</a:t>
            </a:r>
          </a:p>
          <a:p>
            <a:r>
              <a:rPr lang="ru-RU" sz="4400" b="1" spc="50" dirty="0" smtClean="0">
                <a:ln w="11430"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ИЗМЕНЕНИЕ ПО ЧИСЛАМ</a:t>
            </a:r>
            <a:endParaRPr lang="ru-RU" sz="4400" b="1" spc="50" dirty="0">
              <a:ln w="11430">
                <a:solidFill>
                  <a:schemeClr val="accent6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2643182"/>
            <a:ext cx="7929618" cy="2554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Simplified Arabic Fixed" pitchFamily="49" charset="-78"/>
              </a:rPr>
              <a:t> КРАСНАЯ-КРАСНЫЙ-КРАСНОЕ</a:t>
            </a:r>
          </a:p>
          <a:p>
            <a:r>
              <a:rPr lang="ru-RU" sz="32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Simplified Arabic Fixed" pitchFamily="49" charset="-78"/>
              </a:rPr>
              <a:t> БОЛЬШОЕ-БОЛЬШАЯ-БОЛЬШОЙ</a:t>
            </a:r>
          </a:p>
          <a:p>
            <a:r>
              <a:rPr lang="ru-RU" sz="32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Simplified Arabic Fixed" pitchFamily="49" charset="-78"/>
              </a:rPr>
              <a:t>ЛЮБИМЫЙ-ЛЮБИМАЯ-ЛЮБИМОЕ</a:t>
            </a:r>
          </a:p>
          <a:p>
            <a:r>
              <a:rPr lang="ru-RU" sz="32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Simplified Arabic Fixed" pitchFamily="49" charset="-78"/>
              </a:rPr>
              <a:t>УМНАЯ-УМНЫЙ-УМНОЕ  КРАСИВЫЙ-КРАСИВАЯ-КРАСИВОЕ</a:t>
            </a:r>
            <a:endParaRPr lang="ru-RU" sz="3200" b="1" dirty="0">
              <a:ln w="1905">
                <a:solidFill>
                  <a:schemeClr val="accent6">
                    <a:lumMod val="75000"/>
                  </a:schemeClr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Simplified Arabic Fixed" pitchFamily="49" charset="-78"/>
            </a:endParaRPr>
          </a:p>
        </p:txBody>
      </p:sp>
      <p:pic>
        <p:nvPicPr>
          <p:cNvPr id="5" name="Рисунок 4" descr="clip_image015_0002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3834" y="5643578"/>
            <a:ext cx="1071570" cy="8929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28662" y="285728"/>
            <a:ext cx="9750919" cy="21236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b="1" spc="50" dirty="0" smtClean="0">
                <a:ln w="11430"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ИМЯ ПРИЛАГАТЕЛЬНОЕ</a:t>
            </a:r>
          </a:p>
          <a:p>
            <a:r>
              <a:rPr lang="ru-RU" sz="4400" b="1" spc="50" dirty="0" smtClean="0">
                <a:ln w="11430"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ИЗМЕНЕНИЕ ПО РОДАМ</a:t>
            </a:r>
          </a:p>
          <a:p>
            <a:r>
              <a:rPr lang="ru-RU" sz="4400" b="1" spc="50" dirty="0" smtClean="0">
                <a:ln w="11430"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(В ЕД.Ч.)</a:t>
            </a:r>
            <a:endParaRPr lang="ru-RU" sz="4400" b="1" spc="50" dirty="0">
              <a:ln w="11430">
                <a:solidFill>
                  <a:schemeClr val="accent6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Рисунок 6" descr="guestbook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15338" y="1000108"/>
            <a:ext cx="619125" cy="371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пишу письмо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396" y="1500175"/>
            <a:ext cx="1066800" cy="7143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28662" y="2643182"/>
            <a:ext cx="7929618" cy="20621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Simplified Arabic Fixed" pitchFamily="49" charset="-78"/>
              </a:rPr>
              <a:t> ИМЕНА СУЩЕСТВИТЕЛЬНЫЕ УЖЕ РОЖДАЮТСЯ СЛОВАМИ ЖЕНСКОГО, МУЖСКОГО ИЛИ ЖЕНСКОГО РОДА.</a:t>
            </a:r>
          </a:p>
          <a:p>
            <a:r>
              <a:rPr lang="ru-RU" sz="32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Simplified Arabic Fixed" pitchFamily="49" charset="-78"/>
              </a:rPr>
              <a:t>ПО </a:t>
            </a:r>
            <a:r>
              <a:rPr lang="ru-RU" sz="3200" b="1" u="sng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Simplified Arabic Fixed" pitchFamily="49" charset="-78"/>
              </a:rPr>
              <a:t>РОДАМ</a:t>
            </a:r>
            <a:r>
              <a:rPr lang="ru-RU" sz="32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Simplified Arabic Fixed" pitchFamily="49" charset="-78"/>
              </a:rPr>
              <a:t> ОНИ </a:t>
            </a:r>
            <a:r>
              <a:rPr lang="ru-RU" sz="3200" b="1" u="sng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Simplified Arabic Fixed" pitchFamily="49" charset="-78"/>
              </a:rPr>
              <a:t>НЕ ИЗМЕНЯЮТСЯ.</a:t>
            </a:r>
            <a:endParaRPr lang="ru-RU" sz="3200" b="1" u="sng" dirty="0">
              <a:ln w="1905">
                <a:solidFill>
                  <a:schemeClr val="accent6">
                    <a:lumMod val="75000"/>
                  </a:schemeClr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Simplified Arabic Fixed" pitchFamily="49" charset="-78"/>
            </a:endParaRPr>
          </a:p>
        </p:txBody>
      </p:sp>
      <p:pic>
        <p:nvPicPr>
          <p:cNvPr id="5" name="Рисунок 4" descr="clip_image015_0002.gi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43834" y="5643578"/>
            <a:ext cx="1071570" cy="8929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28662" y="285728"/>
            <a:ext cx="9750919" cy="21236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b="1" spc="50" dirty="0" smtClean="0">
                <a:ln w="11430"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ИМЯ СУЩЕСТВИТЕЛЬНОЕ</a:t>
            </a:r>
          </a:p>
          <a:p>
            <a:r>
              <a:rPr lang="ru-RU" sz="4400" b="1" spc="50" dirty="0" smtClean="0">
                <a:ln w="11430"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ИЗМЕНЕНИЕ ПО РОДАМ</a:t>
            </a:r>
          </a:p>
          <a:p>
            <a:r>
              <a:rPr lang="ru-RU" sz="4400" b="1" spc="50" dirty="0" smtClean="0">
                <a:ln w="11430"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</a:t>
            </a:r>
            <a:endParaRPr lang="ru-RU" sz="4400" b="1" spc="50" dirty="0">
              <a:ln w="11430">
                <a:solidFill>
                  <a:schemeClr val="accent6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928802"/>
            <a:ext cx="8572528" cy="4114800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И.П. </a:t>
            </a:r>
            <a:r>
              <a:rPr lang="ru-RU" sz="2800" dirty="0" smtClean="0"/>
              <a:t>(КТО? ЧТО?)             МАШИНА      КРАСН</a:t>
            </a:r>
            <a:r>
              <a:rPr lang="ru-RU" sz="2800" dirty="0" smtClean="0">
                <a:solidFill>
                  <a:srgbClr val="FF0000"/>
                </a:solidFill>
              </a:rPr>
              <a:t>АЯ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Р.П. </a:t>
            </a:r>
            <a:r>
              <a:rPr lang="ru-RU" sz="2800" dirty="0" smtClean="0"/>
              <a:t>(КОГО? ЧЕГО?)        МАШИНЫ      КРАСН</a:t>
            </a:r>
            <a:r>
              <a:rPr lang="ru-RU" sz="2800" dirty="0" smtClean="0">
                <a:solidFill>
                  <a:srgbClr val="FF0000"/>
                </a:solidFill>
              </a:rPr>
              <a:t>ОЙ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Д.П. </a:t>
            </a:r>
            <a:r>
              <a:rPr lang="ru-RU" sz="2800" dirty="0" smtClean="0"/>
              <a:t>(КОМУ? ЧЕМУ?)     МАШИНЕ       КРАСН</a:t>
            </a:r>
            <a:r>
              <a:rPr lang="ru-RU" sz="2800" dirty="0" smtClean="0">
                <a:solidFill>
                  <a:srgbClr val="FF0000"/>
                </a:solidFill>
              </a:rPr>
              <a:t>ОЙ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В.П</a:t>
            </a:r>
            <a:r>
              <a:rPr lang="ru-RU" sz="2800" dirty="0" smtClean="0"/>
              <a:t>. (КОГО? ЧТО?)          МАШИНУ       КРАСН</a:t>
            </a:r>
            <a:r>
              <a:rPr lang="ru-RU" sz="2800" dirty="0" smtClean="0">
                <a:solidFill>
                  <a:srgbClr val="FF0000"/>
                </a:solidFill>
              </a:rPr>
              <a:t>УЮ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Т.П. </a:t>
            </a:r>
            <a:r>
              <a:rPr lang="ru-RU" sz="2800" dirty="0" smtClean="0"/>
              <a:t>(КЕМ? ЧЕМ?)           МАШИНОЙ     КРАСН</a:t>
            </a:r>
            <a:r>
              <a:rPr lang="ru-RU" sz="2800" dirty="0" smtClean="0">
                <a:solidFill>
                  <a:srgbClr val="FF0000"/>
                </a:solidFill>
              </a:rPr>
              <a:t>ОЙ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П.П. </a:t>
            </a:r>
            <a:r>
              <a:rPr lang="ru-RU" sz="2800" dirty="0" smtClean="0"/>
              <a:t>(О КОМ? О ЧЁМ)    О МАШИНЕ  О КРАСН</a:t>
            </a:r>
            <a:r>
              <a:rPr lang="ru-RU" sz="2800" dirty="0" smtClean="0">
                <a:solidFill>
                  <a:srgbClr val="FF0000"/>
                </a:solidFill>
              </a:rPr>
              <a:t>ОЙ</a:t>
            </a:r>
          </a:p>
          <a:p>
            <a:pPr>
              <a:buNone/>
            </a:pPr>
            <a:endParaRPr lang="ru-RU" sz="2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4000" b="1" dirty="0" smtClean="0">
                <a:ln w="1905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ИЗМЕНЯЕМ ПО ПАДЕЖАМ</a:t>
            </a:r>
            <a:endParaRPr lang="ru-RU" sz="4000" b="1" dirty="0">
              <a:ln w="1905">
                <a:solidFill>
                  <a:schemeClr val="tx1">
                    <a:lumMod val="90000"/>
                    <a:lumOff val="10000"/>
                  </a:schemeClr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Рисунок 4" descr="clip_image015_0002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3834" y="5643578"/>
            <a:ext cx="1071570" cy="892975"/>
          </a:xfrm>
          <a:prstGeom prst="rect">
            <a:avLst/>
          </a:prstGeom>
        </p:spPr>
      </p:pic>
      <p:pic>
        <p:nvPicPr>
          <p:cNvPr id="6" name="Рисунок 5" descr="KNIGI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100" y="5357826"/>
            <a:ext cx="1254255" cy="10953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Тетрадь">
  <a:themeElements>
    <a:clrScheme name="Тема Office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Тема Office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Тетрадь</Template>
  <TotalTime>122</TotalTime>
  <Words>289</Words>
  <Application>Microsoft PowerPoint</Application>
  <PresentationFormat>Экран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Тетрадь</vt:lpstr>
      <vt:lpstr>СРАВНИВАЕМ   ИМЯ СУЩЕСТВИТЕЛЬНОЕ И ИМЯ ПРИЛАГАТЕЛЬНОЕ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ИЗМЕНЯЕМ ПО ПАДЕЖАМ</vt:lpstr>
      <vt:lpstr>Слайд 10</vt:lpstr>
      <vt:lpstr>Слайд 11</vt:lpstr>
      <vt:lpstr>ИЗМЕНЯЕМ ПО ПАДЕЖАМ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МОГУТ ИЗМЕНЯТЬСЯ СЛОВА?</dc:title>
  <dc:creator>кал</dc:creator>
  <cp:lastModifiedBy>кал</cp:lastModifiedBy>
  <cp:revision>14</cp:revision>
  <dcterms:created xsi:type="dcterms:W3CDTF">2009-12-13T11:13:13Z</dcterms:created>
  <dcterms:modified xsi:type="dcterms:W3CDTF">2010-01-14T19:04:10Z</dcterms:modified>
</cp:coreProperties>
</file>